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6"/>
  </p:notesMasterIdLst>
  <p:handoutMasterIdLst>
    <p:handoutMasterId r:id="rId27"/>
  </p:handoutMasterIdLst>
  <p:sldIdLst>
    <p:sldId id="279" r:id="rId2"/>
    <p:sldId id="274" r:id="rId3"/>
    <p:sldId id="280" r:id="rId4"/>
    <p:sldId id="281" r:id="rId5"/>
    <p:sldId id="292" r:id="rId6"/>
    <p:sldId id="293" r:id="rId7"/>
    <p:sldId id="288" r:id="rId8"/>
    <p:sldId id="294" r:id="rId9"/>
    <p:sldId id="295" r:id="rId10"/>
    <p:sldId id="296" r:id="rId11"/>
    <p:sldId id="298" r:id="rId12"/>
    <p:sldId id="299" r:id="rId13"/>
    <p:sldId id="300" r:id="rId14"/>
    <p:sldId id="301" r:id="rId15"/>
    <p:sldId id="303" r:id="rId16"/>
    <p:sldId id="304" r:id="rId17"/>
    <p:sldId id="305" r:id="rId18"/>
    <p:sldId id="306" r:id="rId19"/>
    <p:sldId id="291" r:id="rId20"/>
    <p:sldId id="307" r:id="rId21"/>
    <p:sldId id="308" r:id="rId22"/>
    <p:sldId id="286" r:id="rId23"/>
    <p:sldId id="310" r:id="rId24"/>
    <p:sldId id="30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Сапа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57</c:v>
                </c:pt>
                <c:pt idx="2">
                  <c:v>63</c:v>
                </c:pt>
                <c:pt idx="3">
                  <c:v>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Үлгерім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axId val="67068288"/>
        <c:axId val="67069824"/>
      </c:barChart>
      <c:catAx>
        <c:axId val="67068288"/>
        <c:scaling>
          <c:orientation val="minMax"/>
        </c:scaling>
        <c:axPos val="b"/>
        <c:tickLblPos val="nextTo"/>
        <c:crossAx val="67069824"/>
        <c:crosses val="autoZero"/>
        <c:auto val="1"/>
        <c:lblAlgn val="ctr"/>
        <c:lblOffset val="100"/>
      </c:catAx>
      <c:valAx>
        <c:axId val="67069824"/>
        <c:scaling>
          <c:orientation val="minMax"/>
        </c:scaling>
        <c:axPos val="l"/>
        <c:majorGridlines/>
        <c:numFmt formatCode="General" sourceLinked="1"/>
        <c:tickLblPos val="nextTo"/>
        <c:crossAx val="6706828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2013-2014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"Акбота"</c:v>
                </c:pt>
                <c:pt idx="1">
                  <c:v>Кенгуру"</c:v>
                </c:pt>
                <c:pt idx="2">
                  <c:v>"Русский медвежонок"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2014-2015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"Акбота"</c:v>
                </c:pt>
                <c:pt idx="1">
                  <c:v>Кенгуру"</c:v>
                </c:pt>
                <c:pt idx="2">
                  <c:v>"Русский медвежонок"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2015-2016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"Акбота"</c:v>
                </c:pt>
                <c:pt idx="1">
                  <c:v>Кенгуру"</c:v>
                </c:pt>
                <c:pt idx="2">
                  <c:v>"Русский медвежонок"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</c:numCache>
            </c:numRef>
          </c:val>
        </c:ser>
        <c:shape val="cylinder"/>
        <c:axId val="112070656"/>
        <c:axId val="112072192"/>
        <c:axId val="0"/>
      </c:bar3DChart>
      <c:catAx>
        <c:axId val="112070656"/>
        <c:scaling>
          <c:orientation val="minMax"/>
        </c:scaling>
        <c:axPos val="b"/>
        <c:numFmt formatCode="General" sourceLinked="1"/>
        <c:tickLblPos val="nextTo"/>
        <c:crossAx val="112072192"/>
        <c:crosses val="autoZero"/>
        <c:auto val="1"/>
        <c:lblAlgn val="ctr"/>
        <c:lblOffset val="100"/>
      </c:catAx>
      <c:valAx>
        <c:axId val="112072192"/>
        <c:scaling>
          <c:orientation val="minMax"/>
        </c:scaling>
        <c:axPos val="l"/>
        <c:majorGridlines/>
        <c:numFmt formatCode="General" sourceLinked="1"/>
        <c:tickLblPos val="nextTo"/>
        <c:crossAx val="112070656"/>
        <c:crosses val="autoZero"/>
        <c:crossBetween val="between"/>
      </c:valAx>
    </c:plotArea>
    <c:legend>
      <c:legendPos val="r"/>
    </c:legend>
    <c:plotVisOnly val="1"/>
    <c:dispBlanksAs val="zero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5E29F-7F3B-4613-B9B7-D6058AE40F07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3CF9A-79CC-4D07-BD9F-5E37506B8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5280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0F54D-501A-4E98-BB45-7842B106B477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69143-EBFB-49E1-82EC-6EBC77C89A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141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2045C8-D2D5-4246-A7A8-7C908103D2A9}" type="slidenum">
              <a:rPr lang="ru-RU">
                <a:solidFill>
                  <a:srgbClr val="000000"/>
                </a:solidFill>
              </a:rPr>
              <a:pPr/>
              <a:t>20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2045C8-D2D5-4246-A7A8-7C908103D2A9}" type="slidenum">
              <a:rPr lang="ru-RU">
                <a:solidFill>
                  <a:srgbClr val="000000"/>
                </a:solidFill>
              </a:rPr>
              <a:pPr/>
              <a:t>21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15F5-2D46-4F6D-8ADE-0C87C2F349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4761-0686-4CA3-8638-28C47B448B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15F5-2D46-4F6D-8ADE-0C87C2F349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4761-0686-4CA3-8638-28C47B448B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15F5-2D46-4F6D-8ADE-0C87C2F349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4761-0686-4CA3-8638-28C47B448B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15F5-2D46-4F6D-8ADE-0C87C2F349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4761-0686-4CA3-8638-28C47B448B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15F5-2D46-4F6D-8ADE-0C87C2F349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4761-0686-4CA3-8638-28C47B448B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15F5-2D46-4F6D-8ADE-0C87C2F349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4761-0686-4CA3-8638-28C47B448B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15F5-2D46-4F6D-8ADE-0C87C2F349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4761-0686-4CA3-8638-28C47B448B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15F5-2D46-4F6D-8ADE-0C87C2F349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4761-0686-4CA3-8638-28C47B448B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15F5-2D46-4F6D-8ADE-0C87C2F349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4761-0686-4CA3-8638-28C47B448B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15F5-2D46-4F6D-8ADE-0C87C2F349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4761-0686-4CA3-8638-28C47B448B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15F5-2D46-4F6D-8ADE-0C87C2F349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E4761-0686-4CA3-8638-28C47B448B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B15F5-2D46-4F6D-8ADE-0C87C2F349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E4761-0686-4CA3-8638-28C47B448B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2.jpeg"/><Relationship Id="rId7" Type="http://schemas.openxmlformats.org/officeDocument/2006/relationships/image" Target="../media/image2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b="1" i="1" dirty="0" smtClean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kk-KZ" b="1" i="1" dirty="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kk-KZ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Степногорск  қаласы А.Косарев атындағы</a:t>
            </a:r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-571536" y="4030433"/>
            <a:ext cx="9429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8" charset="0"/>
              <a:buNone/>
            </a:pPr>
            <a:r>
              <a:rPr lang="kk-KZ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9орта мектебінің  І санатты </a:t>
            </a:r>
          </a:p>
          <a:p>
            <a:pPr algn="ctr">
              <a:buFont typeface="Times New Roman" pitchFamily="18" charset="0"/>
              <a:buNone/>
            </a:pPr>
            <a:r>
              <a:rPr lang="kk-KZ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бастауыш сынып мұғалімі</a:t>
            </a:r>
          </a:p>
          <a:p>
            <a:pPr algn="ctr">
              <a:buFont typeface="Times New Roman" pitchFamily="18" charset="0"/>
              <a:buNone/>
            </a:pPr>
            <a:r>
              <a:rPr lang="kk-KZ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kk-KZ" sz="4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Шайсултанова Камаш Мухамедиевна</a:t>
            </a:r>
            <a:endParaRPr lang="ru-RU" sz="48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E:\Фото\1702030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052736"/>
            <a:ext cx="270852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3"/>
          <p:cNvSpPr>
            <a:spLocks noChangeArrowheads="1"/>
          </p:cNvSpPr>
          <p:nvPr/>
        </p:nvSpPr>
        <p:spPr bwMode="auto">
          <a:xfrm>
            <a:off x="251520" y="332656"/>
            <a:ext cx="8569325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Оқушылардың жетістіктері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“Әз-Наурыз” мерекесіне, “Алтын күз” мерекесіне,</a:t>
            </a:r>
          </a:p>
          <a:p>
            <a:pPr algn="ctr"/>
            <a:r>
              <a:rPr lang="kk-KZ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Тәуелсіздік-тұғырым” мерекесіне арналған сайыстар. </a:t>
            </a:r>
          </a:p>
          <a:p>
            <a:pPr algn="ctr"/>
            <a:endParaRPr lang="kk-KZ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E:\Грамоты\1604040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92896"/>
            <a:ext cx="17281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</a:effectLst>
          <a:scene3d>
            <a:camera prst="perspectiveLeft"/>
            <a:lightRig rig="threePt" dir="t"/>
          </a:scene3d>
        </p:spPr>
      </p:pic>
      <p:pic>
        <p:nvPicPr>
          <p:cNvPr id="7" name="Рисунок 6" descr="E:\Грамоты\1604040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492896"/>
            <a:ext cx="16561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scene3d>
            <a:camera prst="perspectiveLeft"/>
            <a:lightRig rig="threePt" dir="t"/>
          </a:scene3d>
        </p:spPr>
      </p:pic>
      <p:pic>
        <p:nvPicPr>
          <p:cNvPr id="8" name="Рисунок 7" descr="E:\Грамоты\16040400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636912"/>
            <a:ext cx="151216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</a:effectLst>
          <a:scene3d>
            <a:camera prst="perspectiveRelaxedModerately"/>
            <a:lightRig rig="threePt" dir="t"/>
          </a:scene3d>
        </p:spPr>
      </p:pic>
      <p:pic>
        <p:nvPicPr>
          <p:cNvPr id="9" name="Рисунок 8" descr="E:\Грамоты\16040400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573016"/>
            <a:ext cx="1656184" cy="2376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</a:effectLst>
          <a:scene3d>
            <a:camera prst="perspectiveAbove"/>
            <a:lightRig rig="threePt" dir="t"/>
          </a:scene3d>
        </p:spPr>
      </p:pic>
      <p:pic>
        <p:nvPicPr>
          <p:cNvPr id="12" name="Рисунок 11" descr="E:\Грамоты\Новая папка\17013100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2564904"/>
            <a:ext cx="2388580" cy="200957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9" y="-35768"/>
            <a:ext cx="8686800" cy="167565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kk-KZ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k-KZ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Мұғалімнің жетістіктері</a:t>
            </a:r>
            <a:br>
              <a:rPr lang="kk-KZ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“ЭМУ-специалист”,”ЭМУ-Эрудит”</a:t>
            </a:r>
            <a:br>
              <a:rPr lang="kk-KZ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>
          <a:xfrm>
            <a:off x="3779838" y="1412875"/>
            <a:ext cx="5040312" cy="4381500"/>
          </a:xfrm>
        </p:spPr>
        <p:txBody>
          <a:bodyPr>
            <a:normAutofit fontScale="70000" lnSpcReduction="20000"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kk-KZ" dirty="0" smtClean="0"/>
              <a:t>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kk-KZ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ПОНИ турнирін ұйымдастыруда кәсіби шеберлігі үшін марапаттау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kk-KZ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2016ж.</a:t>
            </a:r>
          </a:p>
          <a:p>
            <a:pPr algn="ctr" eaLnBrk="1" hangingPunct="1">
              <a:buFont typeface="Wingdings 2" pitchFamily="18" charset="2"/>
              <a:buNone/>
            </a:pPr>
            <a:endParaRPr lang="kk-KZ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kk-KZ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Жас ұрпақ тәрбиесіне қосқан еңбегі үшін, 2016ж.</a:t>
            </a:r>
          </a:p>
          <a:p>
            <a:pPr eaLnBrk="1" hangingPunct="1">
              <a:buFont typeface="Wingdings 2" pitchFamily="18" charset="2"/>
              <a:buNone/>
            </a:pP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kk-KZ" dirty="0" smtClean="0">
                <a:solidFill>
                  <a:schemeClr val="accent2">
                    <a:lumMod val="75000"/>
                  </a:schemeClr>
                </a:solidFill>
              </a:rPr>
              <a:t>          </a:t>
            </a: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kk-KZ" dirty="0" smtClean="0"/>
              <a:t> </a:t>
            </a:r>
            <a:endParaRPr lang="ru-R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kk-KZ" dirty="0" smtClean="0"/>
              <a:t> </a:t>
            </a:r>
            <a:endParaRPr lang="ru-R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dirty="0" smtClean="0"/>
              <a:t> </a:t>
            </a:r>
            <a:r>
              <a:rPr lang="kk-KZ" dirty="0" smtClean="0"/>
              <a:t>           </a:t>
            </a:r>
            <a:r>
              <a:rPr lang="ru-RU" dirty="0" smtClean="0"/>
              <a:t>  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5" name="Рисунок 4" descr="E:\Грамоты\Новая папка\170131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19442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 descr="E:\Грамоты\Новая папка\1701310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77072"/>
            <a:ext cx="207091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9" y="-35768"/>
            <a:ext cx="8686800" cy="167565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kk-KZ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Мұғалімнің жетістіктері</a:t>
            </a:r>
            <a:b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“ЭМУ-специалист”,”ЭМУ-Эрудит”</a:t>
            </a:r>
            <a:b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>
          <a:xfrm>
            <a:off x="3779838" y="1412875"/>
            <a:ext cx="5040312" cy="4381500"/>
          </a:xfrm>
        </p:spPr>
        <p:txBody>
          <a:bodyPr>
            <a:normAutofit fontScale="40000" lnSpcReduction="20000"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kk-KZ" sz="4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Тәуелсіздіктің 25 жылдығына орай Білім саласына қосқан үлесі үші2016 ж.</a:t>
            </a:r>
          </a:p>
          <a:p>
            <a:pPr algn="ctr" eaLnBrk="1" hangingPunct="1">
              <a:buFont typeface="Wingdings 2" pitchFamily="18" charset="2"/>
              <a:buNone/>
            </a:pPr>
            <a:endParaRPr lang="kk-KZ" sz="4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kk-KZ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“ЭМУ-Специалист” сайысын ұйымдастырғаны үшін, 2014ж.</a:t>
            </a:r>
          </a:p>
          <a:p>
            <a:pPr algn="ctr" eaLnBrk="1" hangingPunct="1">
              <a:buFont typeface="Wingdings 2" pitchFamily="18" charset="2"/>
              <a:buNone/>
            </a:pPr>
            <a:endParaRPr lang="kk-KZ" sz="4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IX </a:t>
            </a:r>
            <a:r>
              <a:rPr lang="kk-KZ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Халықаралық пән олимпиадасына дипломанттар дайындағаны үшін,2015 </a:t>
            </a:r>
          </a:p>
          <a:p>
            <a:pPr algn="ctr" eaLnBrk="1" hangingPunct="1">
              <a:buFont typeface="Wingdings 2" pitchFamily="18" charset="2"/>
              <a:buNone/>
            </a:pPr>
            <a:endParaRPr lang="kk-KZ" sz="4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kk-KZ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Психология апталығына белсендіқатысқаны үшін</a:t>
            </a:r>
          </a:p>
          <a:p>
            <a:pPr algn="ctr" eaLnBrk="1" hangingPunct="1">
              <a:buFont typeface="Wingdings 2" pitchFamily="18" charset="2"/>
              <a:buNone/>
            </a:pPr>
            <a:endParaRPr lang="kk-KZ" sz="4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kk-KZ" sz="2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6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kk-KZ" dirty="0" smtClean="0"/>
              <a:t> </a:t>
            </a:r>
            <a:endParaRPr lang="ru-R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kk-KZ" dirty="0" smtClean="0"/>
              <a:t> </a:t>
            </a:r>
            <a:endParaRPr lang="ru-R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dirty="0" smtClean="0"/>
              <a:t> </a:t>
            </a:r>
            <a:r>
              <a:rPr lang="kk-KZ" dirty="0" smtClean="0"/>
              <a:t>           </a:t>
            </a:r>
            <a:r>
              <a:rPr lang="ru-RU" dirty="0" smtClean="0"/>
              <a:t>  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7" name="Рисунок 6" descr="E:\Грамоты\Новая папка\1701310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1723149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elaxedModerately"/>
            <a:lightRig rig="threePt" dir="t"/>
          </a:scene3d>
          <a:sp3d>
            <a:bevelT prst="angle"/>
          </a:sp3d>
        </p:spPr>
      </p:pic>
      <p:pic>
        <p:nvPicPr>
          <p:cNvPr id="8" name="Рисунок 7" descr="E:\Грамоты\Новая папка\170131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132856"/>
            <a:ext cx="1704975" cy="19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 prst="angle"/>
          </a:sp3d>
        </p:spPr>
      </p:pic>
      <p:pic>
        <p:nvPicPr>
          <p:cNvPr id="9" name="Рисунок 8" descr="E:\Грамоты\Новая папка\1701310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84984"/>
            <a:ext cx="1676031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 prst="angle"/>
          </a:sp3d>
        </p:spPr>
      </p:pic>
      <p:pic>
        <p:nvPicPr>
          <p:cNvPr id="10" name="Рисунок 9" descr="E:\Грамоты\Новая папка\1701310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437112"/>
            <a:ext cx="1523354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9" y="-35768"/>
            <a:ext cx="8686800" cy="167565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kk-KZ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Мұғалімнің </a:t>
            </a:r>
            <a: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кәсіби жетістіктері</a:t>
            </a:r>
            <a: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>
          <a:xfrm>
            <a:off x="3779838" y="1412875"/>
            <a:ext cx="5040312" cy="4381500"/>
          </a:xfrm>
        </p:spPr>
        <p:txBody>
          <a:bodyPr>
            <a:normAutofit fontScale="25000" lnSpcReduction="20000"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kk-KZ" sz="10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“Үздік ұстаз” премиясында марапатталды, 2016 ж.</a:t>
            </a:r>
          </a:p>
          <a:p>
            <a:pPr algn="ctr" eaLnBrk="1" hangingPunct="1">
              <a:buFont typeface="Wingdings 2" pitchFamily="18" charset="2"/>
              <a:buNone/>
            </a:pPr>
            <a:endParaRPr lang="kk-KZ" sz="10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kk-KZ" sz="10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Тәелсіздіктің 25 жылдығына орай “Жас ұрпаққа саналы тәрбие мен сапалы білім” бергені үшін, 2016 </a:t>
            </a:r>
          </a:p>
          <a:p>
            <a:pPr algn="ctr" eaLnBrk="1" hangingPunct="1">
              <a:buFont typeface="Wingdings 2" pitchFamily="18" charset="2"/>
              <a:buNone/>
            </a:pPr>
            <a:endParaRPr lang="kk-KZ" sz="10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kk-KZ" sz="10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kk-KZ" sz="10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kk-KZ" sz="2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kk-KZ" sz="2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6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kk-KZ" dirty="0" smtClean="0"/>
              <a:t> </a:t>
            </a:r>
            <a:endParaRPr lang="ru-R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kk-KZ" dirty="0" smtClean="0"/>
              <a:t> </a:t>
            </a:r>
            <a:endParaRPr lang="ru-R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dirty="0" smtClean="0"/>
              <a:t> </a:t>
            </a:r>
            <a:r>
              <a:rPr lang="kk-KZ" dirty="0" smtClean="0"/>
              <a:t>           </a:t>
            </a:r>
            <a:r>
              <a:rPr lang="ru-RU" dirty="0" smtClean="0"/>
              <a:t>  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11" name="Рисунок 10" descr="E:\Грамоты\Новая папка\1701310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1981200" cy="240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angle"/>
          </a:sp3d>
        </p:spPr>
      </p:pic>
      <p:pic>
        <p:nvPicPr>
          <p:cNvPr id="12" name="Рисунок 11" descr="E:\Грамоты\Новая папка\17013100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636912"/>
            <a:ext cx="201622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13" name="Рисунок 12" descr="E:\Грамоты\Новая папка\1701310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284984"/>
            <a:ext cx="2030878" cy="28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9" y="-35768"/>
            <a:ext cx="8686800" cy="167565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kk-KZ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Мұғалімнің марапаттаулары</a:t>
            </a:r>
            <a:b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>
          <a:xfrm>
            <a:off x="3779838" y="1412875"/>
            <a:ext cx="5040312" cy="4381500"/>
          </a:xfrm>
        </p:spPr>
        <p:txBody>
          <a:bodyPr>
            <a:normAutofit fontScale="70000" lnSpcReduction="20000"/>
          </a:bodyPr>
          <a:lstStyle/>
          <a:p>
            <a:pPr algn="ctr" eaLnBrk="1" hangingPunct="1">
              <a:buFont typeface="Wingdings 2" pitchFamily="18" charset="2"/>
              <a:buNone/>
            </a:pPr>
            <a:endParaRPr lang="kk-KZ" sz="10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kk-KZ" sz="10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kk-KZ" sz="2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kk-KZ" sz="2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6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kk-KZ" dirty="0" smtClean="0"/>
              <a:t> </a:t>
            </a:r>
            <a:endParaRPr lang="ru-R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kk-KZ" dirty="0" smtClean="0"/>
              <a:t> </a:t>
            </a:r>
            <a:endParaRPr lang="ru-R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ru-RU" dirty="0" smtClean="0"/>
              <a:t> </a:t>
            </a:r>
            <a:r>
              <a:rPr lang="kk-KZ" dirty="0" smtClean="0"/>
              <a:t>           </a:t>
            </a:r>
            <a:r>
              <a:rPr lang="ru-RU" dirty="0" smtClean="0"/>
              <a:t>  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7" name="Рисунок 6" descr="E:\Грамоты\Новая папка\17013100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19442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Рисунок 7" descr="E:\Грамоты\Новая папка\17013100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412776"/>
            <a:ext cx="1981200" cy="240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Рисунок 8" descr="E:\Грамоты\Новая папка\1701310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08720"/>
            <a:ext cx="2247900" cy="250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Рисунок 9" descr="E:\Грамоты\Новая папка\17013100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501008"/>
            <a:ext cx="2609850" cy="182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4" name="Рисунок 13" descr="E:\Грамоты\Новая папка\17013100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221088"/>
            <a:ext cx="1676031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5" name="Рисунок 14" descr="E:\Грамоты\Новая папка\170131000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4581128"/>
            <a:ext cx="1704975" cy="19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6" name="Рисунок 15" descr="E:\Грамоты\Новая папка\170131000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4293096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8686800" cy="1214446"/>
          </a:xfrm>
        </p:spPr>
        <p:txBody>
          <a:bodyPr/>
          <a:lstStyle/>
          <a:p>
            <a:r>
              <a:rPr lang="kk-KZ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Мұғалімнің </a:t>
            </a:r>
            <a:r>
              <a:rPr lang="kk-KZ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кәсіби жетістіктері</a:t>
            </a:r>
            <a:r>
              <a:rPr lang="kk-KZ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857628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k-KZ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Мектепішілік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белсенді және жоғары дәрежеде көрсеткіш;</a:t>
            </a:r>
          </a:p>
          <a:p>
            <a:pPr>
              <a:buFont typeface="Wingdings" pitchFamily="2" charset="2"/>
              <a:buChar char="Ø"/>
            </a:pPr>
            <a:r>
              <a:rPr lang="kk-KZ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Қалалық</a:t>
            </a:r>
            <a:r>
              <a:rPr lang="kk-KZ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олимпиадаға оқушыларды жоғары деңгейде дайындаған;</a:t>
            </a:r>
          </a:p>
          <a:p>
            <a:pPr>
              <a:buFont typeface="Wingdings" pitchFamily="2" charset="2"/>
              <a:buChar char="Ø"/>
            </a:pPr>
            <a:r>
              <a:rPr lang="kk-KZ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Облыстық</a:t>
            </a:r>
            <a:r>
              <a:rPr lang="kk-KZ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“Заманауи бастауыш сынып кабинеті”байқауына белсенді қатысқан;</a:t>
            </a:r>
          </a:p>
          <a:p>
            <a:pPr>
              <a:buFont typeface="Wingdings" pitchFamily="2" charset="2"/>
              <a:buChar char="Ø"/>
            </a:pPr>
            <a:r>
              <a:rPr lang="kk-KZ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Халықаралық</a:t>
            </a:r>
            <a:r>
              <a:rPr lang="kk-KZ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urfolu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,”Эрудит-марафон учащихся”, “Эму-Специалист”т.б.олимпиадаларына белсенді қатысу және ұйымдастыру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E:\Грамоты\Новая папка\170131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764704"/>
            <a:ext cx="15841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Рисунок 16" descr="E:\Грамоты\Новая папка\170131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340768"/>
            <a:ext cx="1704975" cy="19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Рисунок 17" descr="E:\Грамоты\Новая папка\1701310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88840"/>
            <a:ext cx="1676031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9" name="Рисунок 18" descr="E:\Грамоты\Новая папка\1701310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928670"/>
            <a:ext cx="176403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" name="Рисунок 19" descr="E:\Грамоты\Новая папка\17013100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1556792"/>
            <a:ext cx="14401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00098" y="-214338"/>
            <a:ext cx="10358510" cy="1631976"/>
          </a:xfrm>
        </p:spPr>
        <p:txBody>
          <a:bodyPr>
            <a:normAutofit/>
          </a:bodyPr>
          <a:lstStyle/>
          <a:p>
            <a:r>
              <a:rPr lang="kk-KZ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Ғылыми-практикалық конференция, байқаулар: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Documents and Settings\Дом\Рабочий стол\Атестация фото деректер\20150202_001217.jpg"/>
          <p:cNvPicPr/>
          <p:nvPr/>
        </p:nvPicPr>
        <p:blipFill>
          <a:blip r:embed="rId3" cstate="print"/>
          <a:srcRect l="21252" t="10957" r="2941" b="18022"/>
          <a:stretch>
            <a:fillRect/>
          </a:stretch>
        </p:blipFill>
        <p:spPr bwMode="auto">
          <a:xfrm rot="5400000">
            <a:off x="2331487" y="1061001"/>
            <a:ext cx="1872209" cy="2575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4214818"/>
            <a:ext cx="50006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k-KZ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Қалалық: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“Бастауыш сыныпта АКТ пайдаланған ең таңдаулы математика сабақтары”атты байқау, сертификат.</a:t>
            </a:r>
          </a:p>
          <a:p>
            <a:pPr>
              <a:buFont typeface="Wingdings" pitchFamily="2" charset="2"/>
              <a:buChar char="Ø"/>
            </a:pP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Республикалық-қашықтық: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“ Бастауыш сыныпта сабақта жаңа технологияны қолданудың тиімділігі”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29190" y="4286256"/>
            <a:ext cx="42148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k-KZ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Республикалық: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ZIAT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” Ғылыми-әдістемелік орталығымен ұйымдастырылған “Менің үздік презентациялық сабағым”атты байқау таңдаулы математика сабақтары”атты байқау,  ІІ орын.</a:t>
            </a:r>
          </a:p>
          <a:p>
            <a:pPr>
              <a:buFont typeface="Wingdings" pitchFamily="2" charset="2"/>
              <a:buChar char="Ø"/>
            </a:pP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Халықаралық: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WORLDDIDAS ASTANA 2014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 конференциясына қатысушы.                                           </a:t>
            </a:r>
            <a:r>
              <a:rPr lang="kk-KZ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kk-KZ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Documents and Settings\Владелец\Рабочий стол\Новая папка (3)\Безимени-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6337">
            <a:off x="470055" y="1007748"/>
            <a:ext cx="1978549" cy="280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Дом\Рабочий стол\Атестация фото деректер\20150202_001228.jpg"/>
          <p:cNvPicPr/>
          <p:nvPr/>
        </p:nvPicPr>
        <p:blipFill>
          <a:blip r:embed="rId5" cstate="print"/>
          <a:srcRect r="5000" b="12903"/>
          <a:stretch>
            <a:fillRect/>
          </a:stretch>
        </p:blipFill>
        <p:spPr bwMode="auto">
          <a:xfrm>
            <a:off x="4355976" y="1916832"/>
            <a:ext cx="2714644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516216" y="764704"/>
          <a:ext cx="2231727" cy="3160629"/>
        </p:xfrm>
        <a:graphic>
          <a:graphicData uri="http://schemas.openxmlformats.org/presentationml/2006/ole">
            <p:oleObj spid="_x0000_s1029" name="Acrobat Document" r:id="rId6" imgW="5667146" imgH="8019898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00098" y="-214338"/>
            <a:ext cx="10358510" cy="1631976"/>
          </a:xfrm>
        </p:spPr>
        <p:txBody>
          <a:bodyPr>
            <a:normAutofit/>
          </a:bodyPr>
          <a:lstStyle/>
          <a:p>
            <a:r>
              <a:rPr lang="kk-KZ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Ғылыми-практикалық конференция, байқаулар: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214818"/>
            <a:ext cx="50006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k-KZ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Халықаралық: </a:t>
            </a:r>
            <a:r>
              <a:rPr lang="kk-KZ" b="1" u="sng" dirty="0" smtClean="0">
                <a:latin typeface="Times New Roman" pitchFamily="18" charset="0"/>
                <a:cs typeface="Times New Roman" pitchFamily="18" charset="0"/>
              </a:rPr>
              <a:t>“Инфоурок” жобасына белсенді қатысушы</a:t>
            </a:r>
          </a:p>
          <a:p>
            <a:pPr>
              <a:buFont typeface="Wingdings" pitchFamily="2" charset="2"/>
              <a:buChar char="Ø"/>
            </a:pPr>
            <a:endParaRPr lang="kk-KZ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kk-KZ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Баяндама: </a:t>
            </a:r>
            <a:r>
              <a:rPr lang="kk-KZ" b="1" u="sng" dirty="0" smtClean="0">
                <a:latin typeface="Times New Roman" pitchFamily="18" charset="0"/>
                <a:cs typeface="Times New Roman" pitchFamily="18" charset="0"/>
              </a:rPr>
              <a:t>“Сабақта тиімді әдістерді қолдану” әдістемелік бірлестікте, 2014 ж.</a:t>
            </a:r>
          </a:p>
          <a:p>
            <a:pPr>
              <a:buFont typeface="Wingdings" pitchFamily="2" charset="2"/>
              <a:buChar char="Ø"/>
            </a:pPr>
            <a:endParaRPr lang="kk-KZ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kk-KZ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Бастауыш сынып мұғалімдеріне арналған конференция  </a:t>
            </a:r>
            <a:r>
              <a:rPr lang="kk-KZ" b="1" u="sng" dirty="0" smtClean="0">
                <a:latin typeface="Times New Roman" pitchFamily="18" charset="0"/>
                <a:cs typeface="Times New Roman" pitchFamily="18" charset="0"/>
              </a:rPr>
              <a:t>“ Оқу шапшаңдығын арттыру жолдары”, 2015ж.</a:t>
            </a:r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29190" y="4286256"/>
            <a:ext cx="42148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k-KZ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Республикалық: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“Ұстаз болу бақыты”онлайн-фотосурет конкурсы.</a:t>
            </a:r>
          </a:p>
          <a:p>
            <a:pPr>
              <a:buFont typeface="Wingdings" pitchFamily="2" charset="2"/>
              <a:buChar char="Ø"/>
            </a:pP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Республикалық: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 Бастауыш сынып мұғалімдеріне арналған қашықтық олимпиада, сертификат, 2016ж.                                         </a:t>
            </a:r>
            <a:r>
              <a:rPr lang="kk-KZ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kk-KZ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 descr="D:\Мои сертификаты\Сертификат участника 1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252028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Грамоты\Новая папка\1701310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700808"/>
            <a:ext cx="208823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Рисунок 11" descr="E:\Грамоты\Новая папка\1701310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276872"/>
            <a:ext cx="244827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274" y="396901"/>
            <a:ext cx="4897553" cy="795801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b="1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Әдістемелік өнім</a:t>
            </a:r>
            <a:endParaRPr lang="ru-RU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133600" y="4645928"/>
            <a:ext cx="7027872" cy="1636714"/>
            <a:chOff x="1248" y="1440"/>
            <a:chExt cx="4427" cy="1031"/>
          </a:xfrm>
        </p:grpSpPr>
        <p:sp>
          <p:nvSpPr>
            <p:cNvPr id="80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  <a:contourClr>
                <a:srgbClr val="FF7C80"/>
              </a:contour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1" name="Text Box 5"/>
            <p:cNvSpPr txBox="1">
              <a:spLocks noChangeArrowheads="1"/>
            </p:cNvSpPr>
            <p:nvPr/>
          </p:nvSpPr>
          <p:spPr bwMode="gray">
            <a:xfrm>
              <a:off x="2256" y="1482"/>
              <a:ext cx="3419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kk-KZ" sz="2400" dirty="0" smtClean="0">
                  <a:latin typeface="Times New Roman" pitchFamily="18" charset="0"/>
                  <a:cs typeface="Times New Roman" pitchFamily="18" charset="0"/>
                </a:rPr>
                <a:t>Қалалық эксперттік кеңеске </a:t>
              </a:r>
            </a:p>
            <a:p>
              <a:pPr algn="l"/>
              <a:r>
                <a:rPr lang="kk-KZ" sz="2400" dirty="0" smtClean="0">
                  <a:latin typeface="Times New Roman" pitchFamily="18" charset="0"/>
                  <a:cs typeface="Times New Roman" pitchFamily="18" charset="0"/>
                </a:rPr>
                <a:t>“Ойын элементтерін пайдалану арқылы</a:t>
              </a:r>
            </a:p>
            <a:p>
              <a:pPr algn="l"/>
              <a:r>
                <a:rPr lang="kk-KZ" sz="2400" dirty="0" smtClean="0">
                  <a:latin typeface="Times New Roman" pitchFamily="18" charset="0"/>
                  <a:cs typeface="Times New Roman" pitchFamily="18" charset="0"/>
                </a:rPr>
                <a:t>Бастауыш сынып оқушыларының </a:t>
              </a:r>
            </a:p>
            <a:p>
              <a:pPr algn="l"/>
              <a:r>
                <a:rPr lang="kk-KZ" sz="2400" dirty="0" smtClean="0">
                  <a:latin typeface="Times New Roman" pitchFamily="18" charset="0"/>
                  <a:cs typeface="Times New Roman" pitchFamily="18" charset="0"/>
                </a:rPr>
                <a:t>Танымдық қабілеттерін дамыту”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kk-KZ" sz="2400" b="1" dirty="0" smtClean="0"/>
                <a:t>2</a:t>
              </a:r>
              <a:endParaRPr lang="en-US" sz="2400" b="1" dirty="0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133600" y="2131327"/>
            <a:ext cx="6965957" cy="1266825"/>
            <a:chOff x="1248" y="2030"/>
            <a:chExt cx="4388" cy="798"/>
          </a:xfrm>
        </p:grpSpPr>
        <p:sp>
          <p:nvSpPr>
            <p:cNvPr id="85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6" name="Text Box 10"/>
            <p:cNvSpPr txBox="1">
              <a:spLocks noChangeArrowheads="1"/>
            </p:cNvSpPr>
            <p:nvPr/>
          </p:nvSpPr>
          <p:spPr bwMode="gray">
            <a:xfrm>
              <a:off x="1877" y="2072"/>
              <a:ext cx="3759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IV </a:t>
              </a:r>
              <a:r>
                <a:rPr lang="kk-KZ" sz="2400" dirty="0" smtClean="0">
                  <a:latin typeface="Times New Roman" pitchFamily="18" charset="0"/>
                  <a:cs typeface="Times New Roman" pitchFamily="18" charset="0"/>
                </a:rPr>
                <a:t>Халықаралық  әлеуметтік –педагогикалық инновациялар</a:t>
              </a:r>
            </a:p>
            <a:p>
              <a:pPr algn="l"/>
              <a:r>
                <a:rPr lang="kk-KZ" sz="2400" dirty="0" smtClean="0">
                  <a:latin typeface="Times New Roman" pitchFamily="18" charset="0"/>
                  <a:cs typeface="Times New Roman" pitchFamily="18" charset="0"/>
                </a:rPr>
                <a:t>Жәрмеңкесіне қатысқаны үшін сертификат</a:t>
              </a:r>
              <a:endParaRPr lang="en-US" sz="1600" dirty="0" smtClean="0"/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1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2"/>
          <p:cNvSpPr>
            <a:spLocks noChangeArrowheads="1"/>
          </p:cNvSpPr>
          <p:nvPr/>
        </p:nvSpPr>
        <p:spPr bwMode="auto">
          <a:xfrm flipH="1">
            <a:off x="1214414" y="500042"/>
            <a:ext cx="614366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Оқу үлгерімінің көрсеткіші: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286248" y="1214422"/>
            <a:ext cx="214314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357158" y="1785926"/>
          <a:ext cx="828677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42976" y="0"/>
            <a:ext cx="66437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4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мәлімет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1285860"/>
            <a:ext cx="5000660" cy="545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kk-KZ" sz="3200" b="1" i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Білімі:</a:t>
            </a:r>
            <a:r>
              <a:rPr lang="kk-KZ" sz="3200" i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 </a:t>
            </a:r>
            <a:r>
              <a:rPr lang="kk-KZ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жоғары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kk-KZ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Щучье педагогикалық училищесі, бастауыш сынып мұғалімі</a:t>
            </a:r>
            <a:endParaRPr lang="en-US" sz="3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kk-KZ" sz="3200" b="1" i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Жоғары</a:t>
            </a:r>
            <a:r>
              <a:rPr lang="kk-KZ" sz="3200" i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: Ш.Уәлиханов атындағы Көкшетау университеті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kk-KZ" sz="3200" i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Орыс тілі мен әдебиет пәнінің мұғалімі</a:t>
            </a:r>
            <a:r>
              <a:rPr lang="kk-KZ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kk-KZ" sz="3200" b="1" i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Пед. өтілі</a:t>
            </a:r>
            <a:r>
              <a:rPr lang="kk-KZ" sz="3200" i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:</a:t>
            </a:r>
            <a:r>
              <a:rPr lang="kk-KZ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40 жыл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kk-KZ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Санаты</a:t>
            </a:r>
            <a:r>
              <a:rPr lang="kk-KZ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: бірінші</a:t>
            </a:r>
          </a:p>
        </p:txBody>
      </p:sp>
      <p:pic>
        <p:nvPicPr>
          <p:cNvPr id="4" name="Рисунок 3" descr="C:\Users\Администратор\Desktop\скан\1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9382" y="525393"/>
            <a:ext cx="2736304" cy="335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истратор\Desktop\скан\2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37165" y="3852067"/>
            <a:ext cx="2127435" cy="1569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kk-KZ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Оқушылардың  білім сапасының көрсеткіштері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0825" y="1341438"/>
          <a:ext cx="8588375" cy="244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7675"/>
                <a:gridCol w="1717675"/>
                <a:gridCol w="1717675"/>
                <a:gridCol w="1717675"/>
                <a:gridCol w="1717675"/>
              </a:tblGrid>
              <a:tr h="489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latin typeface="Times New Roman"/>
                          <a:ea typeface="Calibri"/>
                          <a:cs typeface="Times New Roman"/>
                        </a:rPr>
                        <a:t>Сыныптар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>
                          <a:latin typeface="Times New Roman"/>
                          <a:ea typeface="Calibri"/>
                          <a:cs typeface="Times New Roman"/>
                        </a:rPr>
                        <a:t>Оқу жылы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>
                          <a:latin typeface="Times New Roman"/>
                          <a:ea typeface="Calibri"/>
                          <a:cs typeface="Times New Roman"/>
                        </a:rPr>
                        <a:t>Оқушы саны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>
                          <a:latin typeface="Times New Roman"/>
                          <a:ea typeface="Calibri"/>
                          <a:cs typeface="Times New Roman"/>
                        </a:rPr>
                        <a:t>Үлгерім сапасы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latin typeface="Times New Roman"/>
                          <a:ea typeface="Calibri"/>
                          <a:cs typeface="Times New Roman"/>
                        </a:rPr>
                        <a:t>Білім сапасы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</a:tr>
              <a:tr h="4895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1 сынып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kk-KZ" sz="1600">
                          <a:latin typeface="Times New Roman"/>
                          <a:ea typeface="Calibri"/>
                          <a:cs typeface="Times New Roman"/>
                        </a:rPr>
                        <a:t>-20</a:t>
                      </a: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</a:tr>
              <a:tr h="4895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2 сынып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latin typeface="Times New Roman"/>
                          <a:ea typeface="Calibri"/>
                          <a:cs typeface="Times New Roman"/>
                        </a:rPr>
                        <a:t>2011-201</a:t>
                      </a: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kk-KZ" sz="1600" dirty="0" smtClean="0">
                          <a:latin typeface="Times New Roman"/>
                          <a:ea typeface="Calibri"/>
                          <a:cs typeface="Times New Roman"/>
                        </a:rPr>
                        <a:t>2%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</a:tr>
              <a:tr h="4895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3сынып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kk-KZ" sz="1600"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latin typeface="Times New Roman"/>
                          <a:ea typeface="Calibri"/>
                          <a:cs typeface="Times New Roman"/>
                        </a:rPr>
                        <a:t>73%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</a:tr>
              <a:tr h="4895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4 сынып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kk-KZ" sz="1600"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    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      75</a:t>
                      </a:r>
                      <a:r>
                        <a:rPr lang="kk-KZ" sz="1600" dirty="0" smtClean="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6" marR="68586" marT="0" marB="0"/>
                </a:tc>
              </a:tr>
            </a:tbl>
          </a:graphicData>
        </a:graphic>
      </p:graphicFrame>
      <p:sp>
        <p:nvSpPr>
          <p:cNvPr id="46121" name="Rectangle 2"/>
          <p:cNvSpPr>
            <a:spLocks noChangeArrowheads="1"/>
          </p:cNvSpPr>
          <p:nvPr/>
        </p:nvSpPr>
        <p:spPr bwMode="auto">
          <a:xfrm>
            <a:off x="1763713" y="1348691"/>
            <a:ext cx="65532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kk-KZ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lang="kk-KZ" dirty="0">
              <a:solidFill>
                <a:srgbClr val="000000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kk-KZ" sz="31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Оқушылардың олимпиадаға,сайыстарға қатысу көрсеткіші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121" name="Rectangle 2"/>
          <p:cNvSpPr>
            <a:spLocks noChangeArrowheads="1"/>
          </p:cNvSpPr>
          <p:nvPr/>
        </p:nvSpPr>
        <p:spPr bwMode="auto">
          <a:xfrm>
            <a:off x="1763713" y="1348691"/>
            <a:ext cx="65532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kk-KZ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lang="kk-KZ" dirty="0">
              <a:solidFill>
                <a:srgbClr val="000000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Басылымдар: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3571876"/>
            <a:ext cx="47148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k-KZ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14.12.2015 ж. “Копилка уроков” Математика, 4 сынып.</a:t>
            </a:r>
          </a:p>
          <a:p>
            <a:pPr>
              <a:buFont typeface="Wingdings" pitchFamily="2" charset="2"/>
              <a:buChar char="Ø"/>
            </a:pPr>
            <a:r>
              <a:rPr lang="kk-KZ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05.04.2015. “Мир учителя” “Ертегілер әлемінде”</a:t>
            </a:r>
          </a:p>
          <a:p>
            <a:pPr>
              <a:buFont typeface="Wingdings" pitchFamily="2" charset="2"/>
              <a:buChar char="Ø"/>
            </a:pPr>
            <a:r>
              <a:rPr lang="kk-KZ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10.10.2016ж. “Менің елім” әзірлемесі.</a:t>
            </a:r>
          </a:p>
          <a:p>
            <a:pPr>
              <a:buFont typeface="Wingdings" pitchFamily="2" charset="2"/>
              <a:buChar char="Ø"/>
            </a:pPr>
            <a:r>
              <a:rPr lang="kk-KZ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10.03.2016. “Инфоурок” Етістік әзірлемесі.</a:t>
            </a:r>
          </a:p>
          <a:p>
            <a:pPr>
              <a:buFont typeface="Wingdings" pitchFamily="2" charset="2"/>
              <a:buChar char="Ø"/>
            </a:pPr>
            <a:r>
              <a:rPr lang="kk-KZ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13.11.2015ж. “Инфоурок” Таулы жер өсімдіктері</a:t>
            </a:r>
          </a:p>
          <a:p>
            <a:pPr>
              <a:buFont typeface="Wingdings" pitchFamily="2" charset="2"/>
              <a:buChar char="Ø"/>
            </a:pPr>
            <a:r>
              <a:rPr lang="kk-KZ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12.04.2016ж. “Инфоурок” Дәрумендер әзірлемесі.</a:t>
            </a:r>
            <a:r>
              <a:rPr lang="kk-KZ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kk-KZ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72528" y="0"/>
            <a:ext cx="785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№11 </a:t>
            </a:r>
            <a:endParaRPr lang="ru-RU" dirty="0"/>
          </a:p>
        </p:txBody>
      </p:sp>
      <p:pic>
        <p:nvPicPr>
          <p:cNvPr id="13" name="Рисунок 12" descr="D:\Мои сертификаты\все сертиф о публикац\Сертификат проекта infourok.ru № ДВ-286402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151216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angle"/>
          </a:sp3d>
        </p:spPr>
      </p:pic>
      <p:pic>
        <p:nvPicPr>
          <p:cNvPr id="14" name="Рисунок 13" descr="D:\Мои сертификаты\все сертиф о публикац\Сертификат проекта infourok.ru № ДВ-5101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96752"/>
            <a:ext cx="129614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angle"/>
          </a:sp3d>
        </p:spPr>
      </p:pic>
      <p:pic>
        <p:nvPicPr>
          <p:cNvPr id="15" name="Рисунок 14" descr="D:\Мои сертификаты\все сертиф о публикац\Сертификат проекта infourok.ru № ДВ-5101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340768"/>
            <a:ext cx="12961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angle"/>
          </a:sp3d>
        </p:spPr>
      </p:pic>
      <p:pic>
        <p:nvPicPr>
          <p:cNvPr id="16" name="Рисунок 15" descr="D:\Мои сертификаты\все сертиф о публикац\Сертификат проекта infourok.ru № ДВ-51019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1484784"/>
            <a:ext cx="108012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angle"/>
          </a:sp3d>
        </p:spPr>
      </p:pic>
      <p:pic>
        <p:nvPicPr>
          <p:cNvPr id="17" name="Рисунок 16" descr="D:\Мои сертификаты\все сертиф о публикац\Сертификат проекта infourok.ru № ДВ-510202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628800"/>
            <a:ext cx="10801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angle"/>
          </a:sp3d>
        </p:spPr>
      </p:pic>
      <p:pic>
        <p:nvPicPr>
          <p:cNvPr id="18" name="Рисунок 17" descr="D:\Мои сертификаты\все сертиф о публикац\Сертификат проекта infourok.ru № ДВ-51022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1700808"/>
            <a:ext cx="115212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angle"/>
          </a:sp3d>
        </p:spPr>
      </p:pic>
      <p:pic>
        <p:nvPicPr>
          <p:cNvPr id="19" name="Рисунок 18" descr="D:\Мои сертификаты\Сертификат 0019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212976"/>
            <a:ext cx="151216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angle"/>
          </a:sp3d>
        </p:spPr>
      </p:pic>
      <p:pic>
        <p:nvPicPr>
          <p:cNvPr id="20" name="Рисунок 19" descr="D:\Сертификаты дипломы 2016г\Сертификат проекта urokimatematiki.ru № 188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3429000"/>
            <a:ext cx="15841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Басылымдар: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3571876"/>
            <a:ext cx="471487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Республикалық ғылыми-әдістемелік журнал “Просвещение” .Выпуск №1(3)</a:t>
            </a:r>
          </a:p>
          <a:p>
            <a:r>
              <a:rPr lang="kk-KZ" sz="3200" b="1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Қаңтар-Ақпан,2017 ж.</a:t>
            </a:r>
            <a:endParaRPr lang="kk-KZ" sz="3200" i="1" u="sng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32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72528" y="0"/>
            <a:ext cx="785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21" name="Object 1"/>
          <p:cNvGraphicFramePr>
            <a:graphicFrameLocks noChangeAspect="1"/>
          </p:cNvGraphicFramePr>
          <p:nvPr/>
        </p:nvGraphicFramePr>
        <p:xfrm>
          <a:off x="251520" y="1340768"/>
          <a:ext cx="3312368" cy="4701015"/>
        </p:xfrm>
        <a:graphic>
          <a:graphicData uri="http://schemas.openxmlformats.org/presentationml/2006/ole">
            <p:oleObj spid="_x0000_s30721" name="Acrobat Document" r:id="rId3" imgW="5667146" imgH="8019898" progId="AcroExch.Document.DC">
              <p:embed/>
            </p:oleObj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660232" y="476672"/>
          <a:ext cx="1983580" cy="2811016"/>
        </p:xfrm>
        <a:graphic>
          <a:graphicData uri="http://schemas.openxmlformats.org/presentationml/2006/ole">
            <p:oleObj spid="_x0000_s30722" name="Acrobat Document" r:id="rId4" imgW="5667146" imgH="8019898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b="1" i="1" dirty="0" smtClean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kk-KZ" b="1" i="1" dirty="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kk-KZ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Степногорск  қаласы А.Косарев атындағы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-571536" y="4030433"/>
            <a:ext cx="9429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8" charset="0"/>
              <a:buNone/>
            </a:pPr>
            <a:r>
              <a:rPr lang="kk-KZ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9орта мектебінің  І санатты </a:t>
            </a:r>
          </a:p>
          <a:p>
            <a:pPr algn="ctr">
              <a:buFont typeface="Times New Roman" pitchFamily="18" charset="0"/>
              <a:buNone/>
            </a:pPr>
            <a:r>
              <a:rPr lang="kk-KZ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бастауыш сынып мұғалімі</a:t>
            </a:r>
          </a:p>
          <a:p>
            <a:pPr algn="ctr">
              <a:buFont typeface="Times New Roman" pitchFamily="18" charset="0"/>
              <a:buNone/>
            </a:pPr>
            <a:r>
              <a:rPr lang="kk-KZ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kk-KZ" sz="4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Шайсултанова Камаш Мухамедиевна</a:t>
            </a:r>
            <a:endParaRPr lang="ru-RU" sz="48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E:\Фото\1702030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052736"/>
            <a:ext cx="270852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Педагогикалық іс-тәжірибемнің тақырыбы:</a:t>
            </a: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“Бастауыш сыныптарда дамыта оқыту технологиясын қолданудың тиімділігі”,</a:t>
            </a:r>
            <a:br>
              <a:rPr lang="kk-KZ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2015-2016оқу жылы</a:t>
            </a: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Мектептің әдістемелік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kk-KZ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тақырыбы:</a:t>
            </a:r>
            <a:br>
              <a:rPr lang="kk-KZ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4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“Оқыту үрдісінде танымдық қызығушылықты қалыптастыруда мұғалімнің шығармашылық тәжірибесінің зерттеу қызметі”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2"/>
          <p:cNvSpPr>
            <a:spLocks noGrp="1"/>
          </p:cNvSpPr>
          <p:nvPr>
            <p:ph idx="1"/>
          </p:nvPr>
        </p:nvSpPr>
        <p:spPr>
          <a:xfrm>
            <a:off x="457200" y="692150"/>
            <a:ext cx="8686800" cy="5905500"/>
          </a:xfrm>
        </p:spPr>
        <p:txBody>
          <a:bodyPr/>
          <a:lstStyle/>
          <a:p>
            <a:pPr eaLnBrk="1" hangingPunct="1"/>
            <a:r>
              <a:rPr lang="kk-KZ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1.Қазақстан Республикалық Оқу ассоциациясы            </a:t>
            </a:r>
          </a:p>
          <a:p>
            <a:pPr eaLnBrk="1" hangingPunct="1"/>
            <a:r>
              <a:rPr lang="kk-KZ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«Оқу мен  Жазу арқылы Сын Тұрғысынан </a:t>
            </a:r>
          </a:p>
          <a:p>
            <a:pPr eaLnBrk="1" hangingPunct="1"/>
            <a:r>
              <a:rPr lang="kk-KZ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Ойлауды Дамыту 2010 ж , Степногорск қаласы.</a:t>
            </a:r>
          </a:p>
          <a:p>
            <a:pPr eaLnBrk="1" hangingPunct="1"/>
            <a:r>
              <a:rPr lang="kk-KZ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None/>
            </a:pPr>
            <a:endParaRPr lang="ru-RU" sz="2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kk-KZ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2. “Өрлеу” біліктілікті арттыру ұлттық </a:t>
            </a:r>
          </a:p>
          <a:p>
            <a:pPr eaLnBrk="1" hangingPunct="1">
              <a:buNone/>
            </a:pPr>
            <a:r>
              <a:rPr lang="kk-KZ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орталығы” Акционерлік қоғамы.</a:t>
            </a:r>
          </a:p>
          <a:p>
            <a:pPr eaLnBrk="1" hangingPunct="1">
              <a:buNone/>
            </a:pPr>
            <a:r>
              <a:rPr lang="kk-KZ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“ Бастауышта білім беру мен оқытудың </a:t>
            </a:r>
          </a:p>
          <a:p>
            <a:pPr eaLnBrk="1" hangingPunct="1">
              <a:buNone/>
            </a:pPr>
            <a:r>
              <a:rPr lang="kk-KZ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жаңа педагогикалық әдіс-тәсілдері,2016                                  </a:t>
            </a:r>
          </a:p>
          <a:p>
            <a:pPr eaLnBrk="1" hangingPunct="1">
              <a:buNone/>
            </a:pPr>
            <a:r>
              <a:rPr lang="kk-KZ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</a:p>
          <a:p>
            <a:pPr eaLnBrk="1" hangingPunct="1">
              <a:buNone/>
            </a:pPr>
            <a:r>
              <a:rPr lang="kk-KZ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endParaRPr lang="kk-KZ" sz="2400" i="1" dirty="0" smtClean="0">
              <a:solidFill>
                <a:srgbClr val="0000CC"/>
              </a:solidFill>
            </a:endParaRPr>
          </a:p>
          <a:p>
            <a:pPr eaLnBrk="1" hangingPunct="1"/>
            <a:endParaRPr lang="kk-KZ" sz="2400" dirty="0" smtClean="0">
              <a:solidFill>
                <a:srgbClr val="040AF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24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0"/>
            <a:ext cx="785832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4000" b="1" dirty="0">
                <a:ln w="1905"/>
                <a:gradFill>
                  <a:gsLst>
                    <a:gs pos="0">
                      <a:srgbClr val="C17529">
                        <a:shade val="20000"/>
                        <a:satMod val="200000"/>
                      </a:srgbClr>
                    </a:gs>
                    <a:gs pos="78000">
                      <a:srgbClr val="C1752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1752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Біліктілікті арттыру курстары</a:t>
            </a:r>
            <a:endParaRPr lang="ru-RU" sz="4000" b="1" dirty="0">
              <a:ln w="1905"/>
              <a:gradFill>
                <a:gsLst>
                  <a:gs pos="0">
                    <a:srgbClr val="C17529">
                      <a:shade val="20000"/>
                      <a:satMod val="200000"/>
                    </a:srgbClr>
                  </a:gs>
                  <a:gs pos="78000">
                    <a:srgbClr val="C17529">
                      <a:tint val="90000"/>
                      <a:shade val="89000"/>
                      <a:satMod val="220000"/>
                    </a:srgbClr>
                  </a:gs>
                  <a:gs pos="100000">
                    <a:srgbClr val="C17529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E:\Грамоты\Новая папка\17013100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25202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Грамоты\Новая папка\1701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24944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Содержимое 2"/>
          <p:cNvSpPr>
            <a:spLocks noGrp="1"/>
          </p:cNvSpPr>
          <p:nvPr>
            <p:ph idx="1"/>
          </p:nvPr>
        </p:nvSpPr>
        <p:spPr>
          <a:xfrm>
            <a:off x="539750" y="981075"/>
            <a:ext cx="8748713" cy="1368425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Дамыта оқыту технологиясы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Arial" charset="0"/>
              <a:buChar char="•"/>
              <a:defRPr/>
            </a:pPr>
            <a:endParaRPr lang="kk-KZ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32656"/>
            <a:ext cx="892899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kk-KZ" sz="36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Сабақта қолданылатын технологиялар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 descr="E:\Фото\170203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30963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Рисунок 9" descr="E:\Фото\1702030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556792"/>
            <a:ext cx="280831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Рисунок 10" descr="E:\Фото\17020300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717032"/>
            <a:ext cx="273630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4" descr="D:\сотка\фото Кембридж\SAM_06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437112"/>
            <a:ext cx="2808312" cy="2184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D:\сотка\фото видео\20140930_144148.jpg"/>
          <p:cNvPicPr>
            <a:picLocks noChangeAspect="1" noChangeArrowheads="1"/>
          </p:cNvPicPr>
          <p:nvPr/>
        </p:nvPicPr>
        <p:blipFill>
          <a:blip r:embed="rId6" cstate="print"/>
          <a:srcRect r="6238"/>
          <a:stretch>
            <a:fillRect/>
          </a:stretch>
        </p:blipFill>
        <p:spPr bwMode="auto">
          <a:xfrm>
            <a:off x="3707904" y="4437112"/>
            <a:ext cx="250587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1536" y="0"/>
            <a:ext cx="9258336" cy="1000108"/>
          </a:xfrm>
        </p:spPr>
        <p:txBody>
          <a:bodyPr>
            <a:normAutofit/>
          </a:bodyPr>
          <a:lstStyle/>
          <a:p>
            <a:pPr lvl="0"/>
            <a:r>
              <a:rPr lang="kk-KZ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Оқушылардың жетістіктері: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 descr="C:\Documents and Settings\Дом\Рабочий стол\Атестация фото деректер\20150202_001351.jpg"/>
          <p:cNvPicPr/>
          <p:nvPr/>
        </p:nvPicPr>
        <p:blipFill>
          <a:blip r:embed="rId2" cstate="print"/>
          <a:srcRect l="3706" t="9891" b="6890"/>
          <a:stretch>
            <a:fillRect/>
          </a:stretch>
        </p:blipFill>
        <p:spPr bwMode="auto">
          <a:xfrm rot="5400000">
            <a:off x="217495" y="1230777"/>
            <a:ext cx="1714512" cy="1214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Documents and Settings\Дом\Рабочий стол\Атестация фото деректер\20150202_001340.jpg"/>
          <p:cNvPicPr/>
          <p:nvPr/>
        </p:nvPicPr>
        <p:blipFill>
          <a:blip r:embed="rId3" cstate="print"/>
          <a:srcRect l="5264" t="11538" r="2632" b="3846"/>
          <a:stretch>
            <a:fillRect/>
          </a:stretch>
        </p:blipFill>
        <p:spPr bwMode="auto">
          <a:xfrm rot="5400000">
            <a:off x="1190474" y="1913982"/>
            <a:ext cx="178595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Дом\Рабочий стол\Атестация фото деректер\20150202_001300.jpg"/>
          <p:cNvPicPr/>
          <p:nvPr/>
        </p:nvPicPr>
        <p:blipFill>
          <a:blip r:embed="rId4" cstate="print"/>
          <a:srcRect t="16390" r="4461"/>
          <a:stretch>
            <a:fillRect/>
          </a:stretch>
        </p:blipFill>
        <p:spPr bwMode="auto">
          <a:xfrm rot="5400000">
            <a:off x="2234874" y="2381750"/>
            <a:ext cx="1857389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5720" y="4000504"/>
            <a:ext cx="87154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k-KZ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Қалалық олимпиадада: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№№№№№№№№-1 орын, математика пәнінен, 2014</a:t>
            </a:r>
          </a:p>
          <a:p>
            <a:pPr>
              <a:buFont typeface="Wingdings" pitchFamily="2" charset="2"/>
              <a:buChar char="Ø"/>
            </a:pP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Қалалық “Зерде “атты ғылыми қонференция-№№№№№№-сертификат, 2013</a:t>
            </a:r>
          </a:p>
          <a:p>
            <a:pPr>
              <a:buFont typeface="Wingdings" pitchFamily="2" charset="2"/>
              <a:buChar char="Ø"/>
            </a:pPr>
            <a:r>
              <a:rPr lang="kk-KZ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Халықаралық</a:t>
            </a:r>
            <a:r>
              <a:rPr lang="kk-KZ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urfolu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,”Эрудит-марафон учащихся”, “Эму-Специалист”т.б.олимпиадаларында: </a:t>
            </a:r>
          </a:p>
          <a:p>
            <a:pPr>
              <a:buFont typeface="Wingdings" pitchFamily="2" charset="2"/>
              <a:buChar char="Ø"/>
            </a:pP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Касенов Дархан -1 орын, </a:t>
            </a:r>
          </a:p>
          <a:p>
            <a:pPr>
              <a:buFont typeface="Wingdings" pitchFamily="2" charset="2"/>
              <a:buChar char="Ø"/>
            </a:pP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Жолдыбаев Бахтияр-2 орын, </a:t>
            </a:r>
          </a:p>
          <a:p>
            <a:pPr>
              <a:buFont typeface="Wingdings" pitchFamily="2" charset="2"/>
              <a:buChar char="Ø"/>
            </a:pP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Акимбаева Милана-1 орын, </a:t>
            </a:r>
          </a:p>
          <a:p>
            <a:pPr>
              <a:buFont typeface="Wingdings" pitchFamily="2" charset="2"/>
              <a:buChar char="Ø"/>
            </a:pP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Кошанаева  Аружан-3 орын, </a:t>
            </a:r>
          </a:p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Таганова Айжан-2 орын, 2012, 2013.</a:t>
            </a:r>
          </a:p>
        </p:txBody>
      </p:sp>
      <p:pic>
        <p:nvPicPr>
          <p:cNvPr id="12" name="Рисунок 11" descr="E:\Грамоты\Новая папка\1701310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268760"/>
            <a:ext cx="1590675" cy="22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pic>
        <p:nvPicPr>
          <p:cNvPr id="13" name="Рисунок 5" descr="грам.jpg"/>
          <p:cNvPicPr>
            <a:picLocks noChangeAspect="1" noChangeArrowheads="1"/>
          </p:cNvPicPr>
          <p:nvPr/>
        </p:nvPicPr>
        <p:blipFill>
          <a:blip r:embed="rId6" cstate="print"/>
          <a:srcRect l="18190" t="16512" r="14966" b="13928"/>
          <a:stretch>
            <a:fillRect/>
          </a:stretch>
        </p:blipFill>
        <p:spPr bwMode="auto">
          <a:xfrm>
            <a:off x="4860032" y="1340768"/>
            <a:ext cx="163285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pic>
        <p:nvPicPr>
          <p:cNvPr id="14" name="Рисунок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916832"/>
            <a:ext cx="1493013" cy="2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4213" y="1196975"/>
            <a:ext cx="8307387" cy="5661025"/>
          </a:xfrm>
        </p:spPr>
        <p:txBody>
          <a:bodyPr>
            <a:normAutofit fontScale="40000" lnSpcReduction="2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1 тур</a:t>
            </a:r>
            <a:r>
              <a:rPr lang="kk-KZ" sz="6000" b="1" dirty="0" smtClean="0">
                <a:latin typeface="Times New Roman" pitchFamily="18" charset="0"/>
                <a:cs typeface="Times New Roman" pitchFamily="18" charset="0"/>
              </a:rPr>
              <a:t>ға 7 оқушы қатысты:</a:t>
            </a:r>
            <a:endParaRPr lang="ru-RU" sz="6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Жолдыбаев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Бахтияр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95 -  1 </a:t>
            </a: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endParaRPr lang="ru-RU" sz="5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Таганова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Айжан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85</a:t>
            </a:r>
            <a:r>
              <a:rPr lang="kk-KZ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ұпай 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2 </a:t>
            </a: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endParaRPr lang="ru-RU" sz="5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Кошанаева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Еркежан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80 </a:t>
            </a:r>
            <a:r>
              <a:rPr lang="kk-KZ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ұпай – 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endParaRPr lang="ru-RU" sz="5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Эгамкулов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Бехрузбек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70 </a:t>
            </a:r>
            <a:r>
              <a:rPr lang="kk-KZ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ұпай 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- 2орын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kk-KZ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Бекмуратов Нуржан75 ұпай – 2орын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kk-KZ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Акимбаева Милана 75 ұпай – 2 орын 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kk-KZ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9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5900" b="1" dirty="0" smtClean="0">
                <a:latin typeface="Times New Roman" pitchFamily="18" charset="0"/>
                <a:cs typeface="Times New Roman" pitchFamily="18" charset="0"/>
              </a:rPr>
              <a:t>2 тур</a:t>
            </a:r>
            <a:r>
              <a:rPr lang="kk-KZ" sz="5900" b="1" dirty="0" smtClean="0">
                <a:latin typeface="Times New Roman" pitchFamily="18" charset="0"/>
                <a:cs typeface="Times New Roman" pitchFamily="18" charset="0"/>
              </a:rPr>
              <a:t>ға 6 оқушы қатысты: </a:t>
            </a:r>
            <a:endParaRPr lang="ru-RU" sz="59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kk-KZ" sz="5900" dirty="0" smtClean="0"/>
              <a:t> </a:t>
            </a: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Жолдыбаев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Бахтияр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90 </a:t>
            </a:r>
            <a:r>
              <a:rPr lang="ru-RU" sz="5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1 </a:t>
            </a:r>
            <a:r>
              <a:rPr lang="ru-RU" sz="5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endParaRPr lang="ru-RU" sz="5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Бекмуратов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Нуржан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75</a:t>
            </a:r>
            <a:r>
              <a:rPr lang="kk-KZ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5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ұпай </a:t>
            </a:r>
            <a:r>
              <a:rPr lang="ru-RU" sz="5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2 </a:t>
            </a:r>
            <a:r>
              <a:rPr lang="ru-RU" sz="5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endParaRPr lang="ru-RU" sz="5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Кошанаева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Еркежан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68 </a:t>
            </a:r>
            <a:r>
              <a:rPr lang="kk-KZ" sz="5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ұпай </a:t>
            </a:r>
            <a:r>
              <a:rPr lang="ru-RU" sz="5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3орын</a:t>
            </a:r>
            <a:endParaRPr lang="ru-RU" sz="5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kk-KZ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Эгамкулов Бехрузбек 66 </a:t>
            </a:r>
            <a:r>
              <a:rPr lang="kk-KZ" sz="5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ұпай – </a:t>
            </a:r>
            <a:r>
              <a:rPr lang="kk-KZ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3орын</a:t>
            </a:r>
            <a:endParaRPr lang="kk-KZ" sz="5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kk-KZ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Таганова Айжан 65 </a:t>
            </a:r>
            <a:r>
              <a:rPr lang="kk-KZ" sz="5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ұрай – </a:t>
            </a:r>
            <a:r>
              <a:rPr lang="kk-KZ" sz="5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kk-KZ" sz="5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 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9288" y="116632"/>
            <a:ext cx="8496943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kk-KZ" sz="2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і</a:t>
            </a:r>
            <a:r>
              <a:rPr lang="en-US" sz="2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X</a:t>
            </a:r>
            <a:r>
              <a:rPr lang="kk-KZ" sz="2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Халықаралық олимпиада “Урфуду”</a:t>
            </a:r>
            <a:r>
              <a:rPr lang="en-US" sz="2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kk-KZ" sz="2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</a:t>
            </a:r>
            <a:r>
              <a:rPr lang="kk-KZ" sz="2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2014-2015жж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 descr="E:\Грамоты\Новая папка\17013100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268760"/>
            <a:ext cx="1962150" cy="318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3"/>
          <p:cNvSpPr>
            <a:spLocks noChangeArrowheads="1"/>
          </p:cNvSpPr>
          <p:nvPr/>
        </p:nvSpPr>
        <p:spPr bwMode="auto">
          <a:xfrm>
            <a:off x="251520" y="332656"/>
            <a:ext cx="8569325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Оқушылардың жетістіктері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Облыстық “Әлем біздің жанымызда” сайысы</a:t>
            </a:r>
          </a:p>
          <a:p>
            <a:pPr algn="ctr"/>
            <a:r>
              <a:rPr lang="kk-KZ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“Халықтар достығы” сайысы </a:t>
            </a:r>
          </a:p>
          <a:p>
            <a:pPr algn="ctr"/>
            <a:r>
              <a:rPr lang="kk-KZ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Қалалық “Жас Сұңқар” слеті, Алтын призер</a:t>
            </a:r>
          </a:p>
          <a:p>
            <a:pPr algn="ctr"/>
            <a:endParaRPr lang="kk-KZ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:\Грамоты\Новая папка\17013100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68960"/>
            <a:ext cx="3095625" cy="218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elaxedModerately"/>
            <a:lightRig rig="threePt" dir="t"/>
          </a:scene3d>
          <a:sp3d>
            <a:bevelT/>
          </a:sp3d>
        </p:spPr>
      </p:pic>
      <p:pic>
        <p:nvPicPr>
          <p:cNvPr id="10" name="Рисунок 9" descr="E:\Грамоты\Копия 1604040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996952"/>
            <a:ext cx="1774168" cy="219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11" name="Рисунок 10" descr="E:\Грамоты\1604040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564904"/>
            <a:ext cx="2143820" cy="29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2856</TotalTime>
  <Words>718</Words>
  <Application>Microsoft Office PowerPoint</Application>
  <PresentationFormat>Экран (4:3)</PresentationFormat>
  <Paragraphs>218</Paragraphs>
  <Slides>24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Acrobat Document</vt:lpstr>
      <vt:lpstr> Степногорск  қаласы А.Косарев атындағы  </vt:lpstr>
      <vt:lpstr>Слайд 2</vt:lpstr>
      <vt:lpstr>      Педагогикалық іс-тәжірибемнің тақырыбы:  “Бастауыш сыныптарда дамыта оқыту технологиясын қолданудың тиімділігі”,  2015-2016оқу жылы </vt:lpstr>
      <vt:lpstr>     Мектептің әдістемелік тақырыбы: “Оқыту үрдісінде танымдық қызығушылықты қалыптастыруда мұғалімнің шығармашылық тәжірибесінің зерттеу қызметі”</vt:lpstr>
      <vt:lpstr>Слайд 5</vt:lpstr>
      <vt:lpstr>Слайд 6</vt:lpstr>
      <vt:lpstr>Оқушылардың жетістіктері:</vt:lpstr>
      <vt:lpstr>Слайд 8</vt:lpstr>
      <vt:lpstr>Слайд 9</vt:lpstr>
      <vt:lpstr>Слайд 10</vt:lpstr>
      <vt:lpstr>   Мұғалімнің жетістіктері “ЭМУ-специалист”,”ЭМУ-Эрудит”       </vt:lpstr>
      <vt:lpstr>   Мұғалімнің жетістіктері “ЭМУ-специалист”,”ЭМУ-Эрудит”       </vt:lpstr>
      <vt:lpstr>   Мұғалімнің кәсіби жетістіктері       </vt:lpstr>
      <vt:lpstr>   Мұғалімнің марапаттаулары       </vt:lpstr>
      <vt:lpstr>Мұғалімнің кәсіби жетістіктері:</vt:lpstr>
      <vt:lpstr>Ғылыми-практикалық конференция, байқаулар:</vt:lpstr>
      <vt:lpstr>Ғылыми-практикалық конференция, байқаулар:</vt:lpstr>
      <vt:lpstr>Әдістемелік өнім</vt:lpstr>
      <vt:lpstr>Слайд 19</vt:lpstr>
      <vt:lpstr>Оқушылардың  білім сапасының көрсеткіштері        </vt:lpstr>
      <vt:lpstr>Оқушылардың олимпиадаға,сайыстарға қатысу көрсеткіші        </vt:lpstr>
      <vt:lpstr>Басылымдар:</vt:lpstr>
      <vt:lpstr>Басылымдар:</vt:lpstr>
      <vt:lpstr> Степногорск  қаласы А.Косарев атындағы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ASUS-PC</dc:creator>
  <cp:lastModifiedBy>Методист</cp:lastModifiedBy>
  <cp:revision>324</cp:revision>
  <dcterms:created xsi:type="dcterms:W3CDTF">2013-10-18T03:22:24Z</dcterms:created>
  <dcterms:modified xsi:type="dcterms:W3CDTF">2017-02-21T04:01:12Z</dcterms:modified>
</cp:coreProperties>
</file>