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27"/>
  </p:notesMasterIdLst>
  <p:sldIdLst>
    <p:sldId id="279" r:id="rId2"/>
    <p:sldId id="275" r:id="rId3"/>
    <p:sldId id="257" r:id="rId4"/>
    <p:sldId id="280" r:id="rId5"/>
    <p:sldId id="281" r:id="rId6"/>
    <p:sldId id="288" r:id="rId7"/>
    <p:sldId id="282" r:id="rId8"/>
    <p:sldId id="283" r:id="rId9"/>
    <p:sldId id="289" r:id="rId10"/>
    <p:sldId id="284" r:id="rId11"/>
    <p:sldId id="285" r:id="rId12"/>
    <p:sldId id="286" r:id="rId13"/>
    <p:sldId id="287" r:id="rId14"/>
    <p:sldId id="292" r:id="rId15"/>
    <p:sldId id="290" r:id="rId16"/>
    <p:sldId id="291" r:id="rId17"/>
    <p:sldId id="293" r:id="rId18"/>
    <p:sldId id="272" r:id="rId19"/>
    <p:sldId id="294" r:id="rId20"/>
    <p:sldId id="295" r:id="rId21"/>
    <p:sldId id="297" r:id="rId22"/>
    <p:sldId id="298" r:id="rId23"/>
    <p:sldId id="299" r:id="rId24"/>
    <p:sldId id="300" r:id="rId25"/>
    <p:sldId id="301"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0000FF"/>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70" autoAdjust="0"/>
    <p:restoredTop sz="94660"/>
  </p:normalViewPr>
  <p:slideViewPr>
    <p:cSldViewPr>
      <p:cViewPr varScale="1">
        <p:scale>
          <a:sx n="69" d="100"/>
          <a:sy n="69" d="100"/>
        </p:scale>
        <p:origin x="-918"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A3C78F-5946-4EBA-8591-E482FC20C003}" type="doc">
      <dgm:prSet loTypeId="urn:microsoft.com/office/officeart/2005/8/layout/pyramid2" loCatId="list" qsTypeId="urn:microsoft.com/office/officeart/2005/8/quickstyle/simple3" qsCatId="simple" csTypeId="urn:microsoft.com/office/officeart/2005/8/colors/accent0_3" csCatId="mainScheme" phldr="1"/>
      <dgm:spPr/>
    </dgm:pt>
    <dgm:pt modelId="{F56DA4CB-60EB-48DE-9347-E142F7936F4F}">
      <dgm:prSet phldrT="[Текст]" custT="1"/>
      <dgm:spPr/>
      <dgm:t>
        <a:bodyPr/>
        <a:lstStyle/>
        <a:p>
          <a:r>
            <a:rPr lang="ru-RU" sz="1800" b="1" dirty="0" smtClean="0">
              <a:latin typeface="Times New Roman" pitchFamily="18" charset="0"/>
              <a:cs typeface="Times New Roman" pitchFamily="18" charset="0"/>
            </a:rPr>
            <a:t>1. </a:t>
          </a:r>
          <a:r>
            <a:rPr lang="ru-RU" sz="1800" b="1" dirty="0" err="1" smtClean="0">
              <a:latin typeface="Times New Roman" pitchFamily="18" charset="0"/>
              <a:cs typeface="Times New Roman" pitchFamily="18" charset="0"/>
            </a:rPr>
            <a:t>Байланысқа кіру</a:t>
          </a:r>
          <a:r>
            <a:rPr lang="ru-RU" sz="1800" b="1" dirty="0" smtClean="0">
              <a:latin typeface="Times New Roman" pitchFamily="18" charset="0"/>
              <a:cs typeface="Times New Roman" pitchFamily="18" charset="0"/>
            </a:rPr>
            <a:t>. </a:t>
          </a:r>
          <a:endParaRPr lang="ru-RU" sz="1800" dirty="0">
            <a:latin typeface="Times New Roman" pitchFamily="18" charset="0"/>
            <a:cs typeface="Times New Roman" pitchFamily="18" charset="0"/>
          </a:endParaRPr>
        </a:p>
      </dgm:t>
    </dgm:pt>
    <dgm:pt modelId="{05C983D6-E0CB-40E9-8907-2CBB11586BFE}" type="parTrans" cxnId="{C6FF598C-DEA3-49E6-A01C-95E04E4E6A68}">
      <dgm:prSet/>
      <dgm:spPr/>
      <dgm:t>
        <a:bodyPr/>
        <a:lstStyle/>
        <a:p>
          <a:endParaRPr lang="ru-RU"/>
        </a:p>
      </dgm:t>
    </dgm:pt>
    <dgm:pt modelId="{7D4CDAF2-F638-42B7-9DD2-FDC6F8C34351}" type="sibTrans" cxnId="{C6FF598C-DEA3-49E6-A01C-95E04E4E6A68}">
      <dgm:prSet/>
      <dgm:spPr/>
      <dgm:t>
        <a:bodyPr/>
        <a:lstStyle/>
        <a:p>
          <a:endParaRPr lang="ru-RU"/>
        </a:p>
      </dgm:t>
    </dgm:pt>
    <dgm:pt modelId="{67815B86-112C-42DB-9DCB-B8EDFEFDEEE7}">
      <dgm:prSet phldrT="[Текст]"/>
      <dgm:spPr/>
      <dgm:t>
        <a:bodyPr/>
        <a:lstStyle/>
        <a:p>
          <a:r>
            <a:rPr lang="ru-RU" b="1" dirty="0" smtClean="0">
              <a:latin typeface="Times New Roman" pitchFamily="18" charset="0"/>
              <a:cs typeface="Times New Roman" pitchFamily="18" charset="0"/>
            </a:rPr>
            <a:t>3. </a:t>
          </a:r>
          <a:r>
            <a:rPr lang="ru-RU" b="1" dirty="0" err="1" smtClean="0">
              <a:latin typeface="Times New Roman" pitchFamily="18" charset="0"/>
              <a:cs typeface="Times New Roman" pitchFamily="18" charset="0"/>
            </a:rPr>
            <a:t>Қатысу.</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Әр түрлі жолдар</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арқылы</a:t>
          </a:r>
          <a:endParaRPr lang="ru-RU" dirty="0">
            <a:latin typeface="Times New Roman" pitchFamily="18" charset="0"/>
            <a:cs typeface="Times New Roman" pitchFamily="18" charset="0"/>
          </a:endParaRPr>
        </a:p>
      </dgm:t>
    </dgm:pt>
    <dgm:pt modelId="{398FF181-A9A8-4B86-97A0-B49B43C07383}" type="parTrans" cxnId="{5522DEFC-8BD1-4E30-8979-15748C3E146E}">
      <dgm:prSet/>
      <dgm:spPr/>
      <dgm:t>
        <a:bodyPr/>
        <a:lstStyle/>
        <a:p>
          <a:endParaRPr lang="ru-RU"/>
        </a:p>
      </dgm:t>
    </dgm:pt>
    <dgm:pt modelId="{2AA38B91-8829-4E9B-A1F9-F413496C0245}" type="sibTrans" cxnId="{5522DEFC-8BD1-4E30-8979-15748C3E146E}">
      <dgm:prSet/>
      <dgm:spPr/>
      <dgm:t>
        <a:bodyPr/>
        <a:lstStyle/>
        <a:p>
          <a:endParaRPr lang="ru-RU"/>
        </a:p>
      </dgm:t>
    </dgm:pt>
    <dgm:pt modelId="{388D0F58-BAB2-4BF3-AB0B-B7DD32AF5992}">
      <dgm:prSet phldrT="[Текст]"/>
      <dgm:spPr/>
      <dgm:t>
        <a:bodyPr/>
        <a:lstStyle/>
        <a:p>
          <a:r>
            <a:rPr lang="ru-RU" b="1" dirty="0" smtClean="0"/>
            <a:t>5. </a:t>
          </a:r>
          <a:r>
            <a:rPr lang="ru-RU" b="1" dirty="0" err="1" smtClean="0">
              <a:latin typeface="Times New Roman" pitchFamily="18" charset="0"/>
              <a:cs typeface="Times New Roman" pitchFamily="18" charset="0"/>
            </a:rPr>
            <a:t>Тасымалдау</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ісінің жеңілдігі.</a:t>
          </a:r>
          <a:r>
            <a:rPr lang="ru-RU" b="1"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dgm:t>
    </dgm:pt>
    <dgm:pt modelId="{FD8E3A10-4FA1-4DF8-9A6D-E4356B6EC8C6}" type="parTrans" cxnId="{9C1B7FBB-C43B-486D-9F32-3425E6C7BF1B}">
      <dgm:prSet/>
      <dgm:spPr/>
      <dgm:t>
        <a:bodyPr/>
        <a:lstStyle/>
        <a:p>
          <a:endParaRPr lang="ru-RU"/>
        </a:p>
      </dgm:t>
    </dgm:pt>
    <dgm:pt modelId="{5FDEB465-19B5-4A47-8832-712B2B2A4B5A}" type="sibTrans" cxnId="{9C1B7FBB-C43B-486D-9F32-3425E6C7BF1B}">
      <dgm:prSet/>
      <dgm:spPr/>
      <dgm:t>
        <a:bodyPr/>
        <a:lstStyle/>
        <a:p>
          <a:endParaRPr lang="ru-RU"/>
        </a:p>
      </dgm:t>
    </dgm:pt>
    <dgm:pt modelId="{83B85FE2-373E-40CF-89ED-D0872825F46C}">
      <dgm:prSet custT="1"/>
      <dgm:spPr/>
      <dgm:t>
        <a:bodyPr/>
        <a:lstStyle/>
        <a:p>
          <a:r>
            <a:rPr lang="ru-RU" sz="1800" b="1" dirty="0" smtClean="0">
              <a:latin typeface="Times New Roman" pitchFamily="18" charset="0"/>
              <a:cs typeface="Times New Roman" pitchFamily="18" charset="0"/>
            </a:rPr>
            <a:t>2. </a:t>
          </a:r>
          <a:r>
            <a:rPr lang="ru-RU" sz="1800" b="1" dirty="0" err="1" smtClean="0">
              <a:latin typeface="Times New Roman" pitchFamily="18" charset="0"/>
              <a:cs typeface="Times New Roman" pitchFamily="18" charset="0"/>
            </a:rPr>
            <a:t>Кеңінен жайылу</a:t>
          </a:r>
          <a:r>
            <a:rPr lang="ru-RU" sz="1800" b="1" dirty="0" smtClean="0">
              <a:latin typeface="Times New Roman" pitchFamily="18" charset="0"/>
              <a:cs typeface="Times New Roman" pitchFamily="18" charset="0"/>
            </a:rPr>
            <a:t>. </a:t>
          </a:r>
          <a:endParaRPr lang="ru-RU" sz="1800" b="1" dirty="0">
            <a:latin typeface="Times New Roman" pitchFamily="18" charset="0"/>
            <a:cs typeface="Times New Roman" pitchFamily="18" charset="0"/>
          </a:endParaRPr>
        </a:p>
      </dgm:t>
    </dgm:pt>
    <dgm:pt modelId="{D601C156-07AD-483E-9BBE-A0B3A2F4A251}" type="parTrans" cxnId="{61A48F86-E284-43D5-8BA4-A3697684AC56}">
      <dgm:prSet/>
      <dgm:spPr/>
      <dgm:t>
        <a:bodyPr/>
        <a:lstStyle/>
        <a:p>
          <a:endParaRPr lang="ru-RU"/>
        </a:p>
      </dgm:t>
    </dgm:pt>
    <dgm:pt modelId="{D846A3FE-9F49-4912-8C14-C573F1DA0E07}" type="sibTrans" cxnId="{61A48F86-E284-43D5-8BA4-A3697684AC56}">
      <dgm:prSet/>
      <dgm:spPr/>
      <dgm:t>
        <a:bodyPr/>
        <a:lstStyle/>
        <a:p>
          <a:endParaRPr lang="ru-RU"/>
        </a:p>
      </dgm:t>
    </dgm:pt>
    <dgm:pt modelId="{34843908-E52C-4372-B307-DAEFE0ABAC7D}">
      <dgm:prSet/>
      <dgm:spPr/>
      <dgm:t>
        <a:bodyPr/>
        <a:lstStyle/>
        <a:p>
          <a:r>
            <a:rPr lang="ru-RU" b="1" dirty="0" smtClean="0">
              <a:latin typeface="Times New Roman" pitchFamily="18" charset="0"/>
              <a:cs typeface="Times New Roman" pitchFamily="18" charset="0"/>
            </a:rPr>
            <a:t>4. </a:t>
          </a:r>
          <a:r>
            <a:rPr lang="ru-RU" b="1" dirty="0" err="1" smtClean="0">
              <a:latin typeface="Times New Roman" pitchFamily="18" charset="0"/>
              <a:cs typeface="Times New Roman" pitchFamily="18" charset="0"/>
            </a:rPr>
            <a:t>Байланыстың жеңілдігі</a:t>
          </a:r>
          <a:endParaRPr lang="ru-RU" dirty="0">
            <a:latin typeface="Times New Roman" pitchFamily="18" charset="0"/>
            <a:cs typeface="Times New Roman" pitchFamily="18" charset="0"/>
          </a:endParaRPr>
        </a:p>
      </dgm:t>
    </dgm:pt>
    <dgm:pt modelId="{DC7E3A49-08EC-474B-8BF6-BD7B8176F1F8}" type="parTrans" cxnId="{E03B35B1-0CE9-473E-BB5B-A7981D7D9868}">
      <dgm:prSet/>
      <dgm:spPr/>
      <dgm:t>
        <a:bodyPr/>
        <a:lstStyle/>
        <a:p>
          <a:endParaRPr lang="ru-RU"/>
        </a:p>
      </dgm:t>
    </dgm:pt>
    <dgm:pt modelId="{882C1BEB-0DC3-4A4E-86DF-1D02A8F2E7FB}" type="sibTrans" cxnId="{E03B35B1-0CE9-473E-BB5B-A7981D7D9868}">
      <dgm:prSet/>
      <dgm:spPr/>
      <dgm:t>
        <a:bodyPr/>
        <a:lstStyle/>
        <a:p>
          <a:endParaRPr lang="ru-RU"/>
        </a:p>
      </dgm:t>
    </dgm:pt>
    <dgm:pt modelId="{4E81382E-FE5A-4480-963C-36200C05E7D6}" type="pres">
      <dgm:prSet presAssocID="{09A3C78F-5946-4EBA-8591-E482FC20C003}" presName="compositeShape" presStyleCnt="0">
        <dgm:presLayoutVars>
          <dgm:dir/>
          <dgm:resizeHandles/>
        </dgm:presLayoutVars>
      </dgm:prSet>
      <dgm:spPr/>
    </dgm:pt>
    <dgm:pt modelId="{C10B3FCD-611E-48FB-B6D5-1DEE84E6B306}" type="pres">
      <dgm:prSet presAssocID="{09A3C78F-5946-4EBA-8591-E482FC20C003}" presName="pyramid" presStyleLbl="node1" presStyleIdx="0" presStyleCnt="1"/>
      <dgm:spPr/>
    </dgm:pt>
    <dgm:pt modelId="{C0374D93-8A31-49E2-AEE1-A949427C6C96}" type="pres">
      <dgm:prSet presAssocID="{09A3C78F-5946-4EBA-8591-E482FC20C003}" presName="theList" presStyleCnt="0"/>
      <dgm:spPr/>
    </dgm:pt>
    <dgm:pt modelId="{A6F3CD0D-F478-4B5E-B7FD-F215CA1E1641}" type="pres">
      <dgm:prSet presAssocID="{F56DA4CB-60EB-48DE-9347-E142F7936F4F}" presName="aNode" presStyleLbl="fgAcc1" presStyleIdx="0" presStyleCnt="5">
        <dgm:presLayoutVars>
          <dgm:bulletEnabled val="1"/>
        </dgm:presLayoutVars>
      </dgm:prSet>
      <dgm:spPr/>
      <dgm:t>
        <a:bodyPr/>
        <a:lstStyle/>
        <a:p>
          <a:endParaRPr lang="ru-RU"/>
        </a:p>
      </dgm:t>
    </dgm:pt>
    <dgm:pt modelId="{35AEF516-9236-4254-B9AE-E6ACD43C3417}" type="pres">
      <dgm:prSet presAssocID="{F56DA4CB-60EB-48DE-9347-E142F7936F4F}" presName="aSpace" presStyleCnt="0"/>
      <dgm:spPr/>
    </dgm:pt>
    <dgm:pt modelId="{2D907BAE-BE7A-40ED-B8E6-0FACEE2B01CC}" type="pres">
      <dgm:prSet presAssocID="{83B85FE2-373E-40CF-89ED-D0872825F46C}" presName="aNode" presStyleLbl="fgAcc1" presStyleIdx="1" presStyleCnt="5">
        <dgm:presLayoutVars>
          <dgm:bulletEnabled val="1"/>
        </dgm:presLayoutVars>
      </dgm:prSet>
      <dgm:spPr/>
    </dgm:pt>
    <dgm:pt modelId="{6A2D0656-D15C-477C-B4CE-DF0790C2FE09}" type="pres">
      <dgm:prSet presAssocID="{83B85FE2-373E-40CF-89ED-D0872825F46C}" presName="aSpace" presStyleCnt="0"/>
      <dgm:spPr/>
    </dgm:pt>
    <dgm:pt modelId="{82FD81E1-2551-4CAD-8CB8-73CABF4963F5}" type="pres">
      <dgm:prSet presAssocID="{67815B86-112C-42DB-9DCB-B8EDFEFDEEE7}" presName="aNode" presStyleLbl="fgAcc1" presStyleIdx="2" presStyleCnt="5" custLinFactNeighborX="-1478" custLinFactNeighborY="-7784">
        <dgm:presLayoutVars>
          <dgm:bulletEnabled val="1"/>
        </dgm:presLayoutVars>
      </dgm:prSet>
      <dgm:spPr/>
      <dgm:t>
        <a:bodyPr/>
        <a:lstStyle/>
        <a:p>
          <a:endParaRPr lang="ru-RU"/>
        </a:p>
      </dgm:t>
    </dgm:pt>
    <dgm:pt modelId="{B0C82CDC-271F-411D-B982-EA938CA8D40D}" type="pres">
      <dgm:prSet presAssocID="{67815B86-112C-42DB-9DCB-B8EDFEFDEEE7}" presName="aSpace" presStyleCnt="0"/>
      <dgm:spPr/>
    </dgm:pt>
    <dgm:pt modelId="{3C203803-5B56-41C0-80FD-4B98686513E5}" type="pres">
      <dgm:prSet presAssocID="{34843908-E52C-4372-B307-DAEFE0ABAC7D}" presName="aNode" presStyleLbl="fgAcc1" presStyleIdx="3" presStyleCnt="5">
        <dgm:presLayoutVars>
          <dgm:bulletEnabled val="1"/>
        </dgm:presLayoutVars>
      </dgm:prSet>
      <dgm:spPr/>
    </dgm:pt>
    <dgm:pt modelId="{0FE7FB74-6B81-42DE-9C88-92BED2B832ED}" type="pres">
      <dgm:prSet presAssocID="{34843908-E52C-4372-B307-DAEFE0ABAC7D}" presName="aSpace" presStyleCnt="0"/>
      <dgm:spPr/>
    </dgm:pt>
    <dgm:pt modelId="{8513ED6D-642A-46A4-9A7F-F39FB875DC06}" type="pres">
      <dgm:prSet presAssocID="{388D0F58-BAB2-4BF3-AB0B-B7DD32AF5992}" presName="aNode" presStyleLbl="fgAcc1" presStyleIdx="4" presStyleCnt="5" custLinFactNeighborX="-1478" custLinFactNeighborY="-7097">
        <dgm:presLayoutVars>
          <dgm:bulletEnabled val="1"/>
        </dgm:presLayoutVars>
      </dgm:prSet>
      <dgm:spPr/>
      <dgm:t>
        <a:bodyPr/>
        <a:lstStyle/>
        <a:p>
          <a:endParaRPr lang="ru-RU"/>
        </a:p>
      </dgm:t>
    </dgm:pt>
    <dgm:pt modelId="{CFADA289-4302-4307-A9A8-81FEEA220CD8}" type="pres">
      <dgm:prSet presAssocID="{388D0F58-BAB2-4BF3-AB0B-B7DD32AF5992}" presName="aSpace" presStyleCnt="0"/>
      <dgm:spPr/>
    </dgm:pt>
  </dgm:ptLst>
  <dgm:cxnLst>
    <dgm:cxn modelId="{D78B4B70-C1B3-4287-BAAE-9953001482F8}" type="presOf" srcId="{09A3C78F-5946-4EBA-8591-E482FC20C003}" destId="{4E81382E-FE5A-4480-963C-36200C05E7D6}" srcOrd="0" destOrd="0" presId="urn:microsoft.com/office/officeart/2005/8/layout/pyramid2"/>
    <dgm:cxn modelId="{6C5DD474-EB18-4E80-BBD7-326D029CFF08}" type="presOf" srcId="{388D0F58-BAB2-4BF3-AB0B-B7DD32AF5992}" destId="{8513ED6D-642A-46A4-9A7F-F39FB875DC06}" srcOrd="0" destOrd="0" presId="urn:microsoft.com/office/officeart/2005/8/layout/pyramid2"/>
    <dgm:cxn modelId="{13864359-293E-4F84-B840-8B5BBC7E79E0}" type="presOf" srcId="{34843908-E52C-4372-B307-DAEFE0ABAC7D}" destId="{3C203803-5B56-41C0-80FD-4B98686513E5}" srcOrd="0" destOrd="0" presId="urn:microsoft.com/office/officeart/2005/8/layout/pyramid2"/>
    <dgm:cxn modelId="{61A48F86-E284-43D5-8BA4-A3697684AC56}" srcId="{09A3C78F-5946-4EBA-8591-E482FC20C003}" destId="{83B85FE2-373E-40CF-89ED-D0872825F46C}" srcOrd="1" destOrd="0" parTransId="{D601C156-07AD-483E-9BBE-A0B3A2F4A251}" sibTransId="{D846A3FE-9F49-4912-8C14-C573F1DA0E07}"/>
    <dgm:cxn modelId="{B2DB8B31-C3E6-45D8-82B3-5EB04450BE58}" type="presOf" srcId="{83B85FE2-373E-40CF-89ED-D0872825F46C}" destId="{2D907BAE-BE7A-40ED-B8E6-0FACEE2B01CC}" srcOrd="0" destOrd="0" presId="urn:microsoft.com/office/officeart/2005/8/layout/pyramid2"/>
    <dgm:cxn modelId="{E03B35B1-0CE9-473E-BB5B-A7981D7D9868}" srcId="{09A3C78F-5946-4EBA-8591-E482FC20C003}" destId="{34843908-E52C-4372-B307-DAEFE0ABAC7D}" srcOrd="3" destOrd="0" parTransId="{DC7E3A49-08EC-474B-8BF6-BD7B8176F1F8}" sibTransId="{882C1BEB-0DC3-4A4E-86DF-1D02A8F2E7FB}"/>
    <dgm:cxn modelId="{5522DEFC-8BD1-4E30-8979-15748C3E146E}" srcId="{09A3C78F-5946-4EBA-8591-E482FC20C003}" destId="{67815B86-112C-42DB-9DCB-B8EDFEFDEEE7}" srcOrd="2" destOrd="0" parTransId="{398FF181-A9A8-4B86-97A0-B49B43C07383}" sibTransId="{2AA38B91-8829-4E9B-A1F9-F413496C0245}"/>
    <dgm:cxn modelId="{9C1B7FBB-C43B-486D-9F32-3425E6C7BF1B}" srcId="{09A3C78F-5946-4EBA-8591-E482FC20C003}" destId="{388D0F58-BAB2-4BF3-AB0B-B7DD32AF5992}" srcOrd="4" destOrd="0" parTransId="{FD8E3A10-4FA1-4DF8-9A6D-E4356B6EC8C6}" sibTransId="{5FDEB465-19B5-4A47-8832-712B2B2A4B5A}"/>
    <dgm:cxn modelId="{C6151320-5577-41C8-AEA5-45E1F7EE4FD4}" type="presOf" srcId="{67815B86-112C-42DB-9DCB-B8EDFEFDEEE7}" destId="{82FD81E1-2551-4CAD-8CB8-73CABF4963F5}" srcOrd="0" destOrd="0" presId="urn:microsoft.com/office/officeart/2005/8/layout/pyramid2"/>
    <dgm:cxn modelId="{0076E9EF-5A27-4978-AB21-0AAEAD97FEF6}" type="presOf" srcId="{F56DA4CB-60EB-48DE-9347-E142F7936F4F}" destId="{A6F3CD0D-F478-4B5E-B7FD-F215CA1E1641}" srcOrd="0" destOrd="0" presId="urn:microsoft.com/office/officeart/2005/8/layout/pyramid2"/>
    <dgm:cxn modelId="{C6FF598C-DEA3-49E6-A01C-95E04E4E6A68}" srcId="{09A3C78F-5946-4EBA-8591-E482FC20C003}" destId="{F56DA4CB-60EB-48DE-9347-E142F7936F4F}" srcOrd="0" destOrd="0" parTransId="{05C983D6-E0CB-40E9-8907-2CBB11586BFE}" sibTransId="{7D4CDAF2-F638-42B7-9DD2-FDC6F8C34351}"/>
    <dgm:cxn modelId="{523E41B0-EFE7-4436-86DE-64113543B6E9}" type="presParOf" srcId="{4E81382E-FE5A-4480-963C-36200C05E7D6}" destId="{C10B3FCD-611E-48FB-B6D5-1DEE84E6B306}" srcOrd="0" destOrd="0" presId="urn:microsoft.com/office/officeart/2005/8/layout/pyramid2"/>
    <dgm:cxn modelId="{5A537595-5780-4EA1-9625-F67B96DCE8BA}" type="presParOf" srcId="{4E81382E-FE5A-4480-963C-36200C05E7D6}" destId="{C0374D93-8A31-49E2-AEE1-A949427C6C96}" srcOrd="1" destOrd="0" presId="urn:microsoft.com/office/officeart/2005/8/layout/pyramid2"/>
    <dgm:cxn modelId="{56945B34-7448-465B-BC24-CA815A919148}" type="presParOf" srcId="{C0374D93-8A31-49E2-AEE1-A949427C6C96}" destId="{A6F3CD0D-F478-4B5E-B7FD-F215CA1E1641}" srcOrd="0" destOrd="0" presId="urn:microsoft.com/office/officeart/2005/8/layout/pyramid2"/>
    <dgm:cxn modelId="{60967A73-F181-4EBA-A4D9-393661BDF08B}" type="presParOf" srcId="{C0374D93-8A31-49E2-AEE1-A949427C6C96}" destId="{35AEF516-9236-4254-B9AE-E6ACD43C3417}" srcOrd="1" destOrd="0" presId="urn:microsoft.com/office/officeart/2005/8/layout/pyramid2"/>
    <dgm:cxn modelId="{3CCFA227-11AB-4442-9315-6E183922C6E5}" type="presParOf" srcId="{C0374D93-8A31-49E2-AEE1-A949427C6C96}" destId="{2D907BAE-BE7A-40ED-B8E6-0FACEE2B01CC}" srcOrd="2" destOrd="0" presId="urn:microsoft.com/office/officeart/2005/8/layout/pyramid2"/>
    <dgm:cxn modelId="{CE71E2C0-AB10-4D12-9C0B-69CD49CAE67B}" type="presParOf" srcId="{C0374D93-8A31-49E2-AEE1-A949427C6C96}" destId="{6A2D0656-D15C-477C-B4CE-DF0790C2FE09}" srcOrd="3" destOrd="0" presId="urn:microsoft.com/office/officeart/2005/8/layout/pyramid2"/>
    <dgm:cxn modelId="{E8AA8897-B0E8-446D-A012-835A9ADDF8C4}" type="presParOf" srcId="{C0374D93-8A31-49E2-AEE1-A949427C6C96}" destId="{82FD81E1-2551-4CAD-8CB8-73CABF4963F5}" srcOrd="4" destOrd="0" presId="urn:microsoft.com/office/officeart/2005/8/layout/pyramid2"/>
    <dgm:cxn modelId="{6128A3E2-79AC-4F3E-B700-C09669035838}" type="presParOf" srcId="{C0374D93-8A31-49E2-AEE1-A949427C6C96}" destId="{B0C82CDC-271F-411D-B982-EA938CA8D40D}" srcOrd="5" destOrd="0" presId="urn:microsoft.com/office/officeart/2005/8/layout/pyramid2"/>
    <dgm:cxn modelId="{C40034EA-8D0E-4416-B346-62CB44AAEAA2}" type="presParOf" srcId="{C0374D93-8A31-49E2-AEE1-A949427C6C96}" destId="{3C203803-5B56-41C0-80FD-4B98686513E5}" srcOrd="6" destOrd="0" presId="urn:microsoft.com/office/officeart/2005/8/layout/pyramid2"/>
    <dgm:cxn modelId="{7D9CADCE-4F69-4D05-8F87-B20DE9CD4284}" type="presParOf" srcId="{C0374D93-8A31-49E2-AEE1-A949427C6C96}" destId="{0FE7FB74-6B81-42DE-9C88-92BED2B832ED}" srcOrd="7" destOrd="0" presId="urn:microsoft.com/office/officeart/2005/8/layout/pyramid2"/>
    <dgm:cxn modelId="{61DBAE95-68A0-4334-A0A6-909F63B50910}" type="presParOf" srcId="{C0374D93-8A31-49E2-AEE1-A949427C6C96}" destId="{8513ED6D-642A-46A4-9A7F-F39FB875DC06}" srcOrd="8" destOrd="0" presId="urn:microsoft.com/office/officeart/2005/8/layout/pyramid2"/>
    <dgm:cxn modelId="{892B0D95-8D91-46EA-8B83-40445A8E09E8}" type="presParOf" srcId="{C0374D93-8A31-49E2-AEE1-A949427C6C96}" destId="{CFADA289-4302-4307-A9A8-81FEEA220CD8}" srcOrd="9"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10B3FCD-611E-48FB-B6D5-1DEE84E6B306}">
      <dsp:nvSpPr>
        <dsp:cNvPr id="0" name=""/>
        <dsp:cNvSpPr/>
      </dsp:nvSpPr>
      <dsp:spPr>
        <a:xfrm>
          <a:off x="1035638" y="0"/>
          <a:ext cx="4641379" cy="4641379"/>
        </a:xfrm>
        <a:prstGeom prst="triangle">
          <a:avLst/>
        </a:prstGeom>
        <a:gradFill rotWithShape="0">
          <a:gsLst>
            <a:gs pos="0">
              <a:schemeClr val="dk2">
                <a:hueOff val="0"/>
                <a:satOff val="0"/>
                <a:lumOff val="0"/>
                <a:alphaOff val="0"/>
                <a:tint val="0"/>
              </a:schemeClr>
            </a:gs>
            <a:gs pos="44000">
              <a:schemeClr val="dk2">
                <a:hueOff val="0"/>
                <a:satOff val="0"/>
                <a:lumOff val="0"/>
                <a:alphaOff val="0"/>
                <a:tint val="60000"/>
                <a:satMod val="120000"/>
              </a:schemeClr>
            </a:gs>
            <a:gs pos="100000">
              <a:schemeClr val="dk2">
                <a:hueOff val="0"/>
                <a:satOff val="0"/>
                <a:lumOff val="0"/>
                <a:alphaOff val="0"/>
                <a:tint val="90000"/>
                <a:alpha val="100000"/>
                <a:lumMod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6F3CD0D-F478-4B5E-B7FD-F215CA1E1641}">
      <dsp:nvSpPr>
        <dsp:cNvPr id="0" name=""/>
        <dsp:cNvSpPr/>
      </dsp:nvSpPr>
      <dsp:spPr>
        <a:xfrm>
          <a:off x="3356327" y="464591"/>
          <a:ext cx="3016896" cy="659946"/>
        </a:xfrm>
        <a:prstGeom prst="round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smtClean="0">
              <a:latin typeface="Times New Roman" pitchFamily="18" charset="0"/>
              <a:cs typeface="Times New Roman" pitchFamily="18" charset="0"/>
            </a:rPr>
            <a:t>1. </a:t>
          </a:r>
          <a:r>
            <a:rPr lang="ru-RU" sz="1800" b="1" kern="1200" dirty="0" err="1" smtClean="0">
              <a:latin typeface="Times New Roman" pitchFamily="18" charset="0"/>
              <a:cs typeface="Times New Roman" pitchFamily="18" charset="0"/>
            </a:rPr>
            <a:t>Байланысқа кіру</a:t>
          </a:r>
          <a:r>
            <a:rPr lang="ru-RU" sz="1800" b="1" kern="1200" dirty="0" smtClean="0">
              <a:latin typeface="Times New Roman" pitchFamily="18" charset="0"/>
              <a:cs typeface="Times New Roman" pitchFamily="18" charset="0"/>
            </a:rPr>
            <a:t>. </a:t>
          </a:r>
          <a:endParaRPr lang="ru-RU" sz="1800" kern="1200" dirty="0">
            <a:latin typeface="Times New Roman" pitchFamily="18" charset="0"/>
            <a:cs typeface="Times New Roman" pitchFamily="18" charset="0"/>
          </a:endParaRPr>
        </a:p>
      </dsp:txBody>
      <dsp:txXfrm>
        <a:off x="3356327" y="464591"/>
        <a:ext cx="3016896" cy="659946"/>
      </dsp:txXfrm>
    </dsp:sp>
    <dsp:sp modelId="{2D907BAE-BE7A-40ED-B8E6-0FACEE2B01CC}">
      <dsp:nvSpPr>
        <dsp:cNvPr id="0" name=""/>
        <dsp:cNvSpPr/>
      </dsp:nvSpPr>
      <dsp:spPr>
        <a:xfrm>
          <a:off x="3356327" y="1207030"/>
          <a:ext cx="3016896" cy="659946"/>
        </a:xfrm>
        <a:prstGeom prst="round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smtClean="0">
              <a:latin typeface="Times New Roman" pitchFamily="18" charset="0"/>
              <a:cs typeface="Times New Roman" pitchFamily="18" charset="0"/>
            </a:rPr>
            <a:t>2. </a:t>
          </a:r>
          <a:r>
            <a:rPr lang="ru-RU" sz="1800" b="1" kern="1200" dirty="0" err="1" smtClean="0">
              <a:latin typeface="Times New Roman" pitchFamily="18" charset="0"/>
              <a:cs typeface="Times New Roman" pitchFamily="18" charset="0"/>
            </a:rPr>
            <a:t>Кеңінен жайылу</a:t>
          </a:r>
          <a:r>
            <a:rPr lang="ru-RU" sz="1800" b="1" kern="1200" dirty="0" smtClean="0">
              <a:latin typeface="Times New Roman" pitchFamily="18" charset="0"/>
              <a:cs typeface="Times New Roman" pitchFamily="18" charset="0"/>
            </a:rPr>
            <a:t>. </a:t>
          </a:r>
          <a:endParaRPr lang="ru-RU" sz="1800" b="1" kern="1200" dirty="0">
            <a:latin typeface="Times New Roman" pitchFamily="18" charset="0"/>
            <a:cs typeface="Times New Roman" pitchFamily="18" charset="0"/>
          </a:endParaRPr>
        </a:p>
      </dsp:txBody>
      <dsp:txXfrm>
        <a:off x="3356327" y="1207030"/>
        <a:ext cx="3016896" cy="659946"/>
      </dsp:txXfrm>
    </dsp:sp>
    <dsp:sp modelId="{82FD81E1-2551-4CAD-8CB8-73CABF4963F5}">
      <dsp:nvSpPr>
        <dsp:cNvPr id="0" name=""/>
        <dsp:cNvSpPr/>
      </dsp:nvSpPr>
      <dsp:spPr>
        <a:xfrm>
          <a:off x="3311737" y="1943048"/>
          <a:ext cx="3016896" cy="659946"/>
        </a:xfrm>
        <a:prstGeom prst="round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ru-RU" sz="1700" b="1" kern="1200" dirty="0" smtClean="0">
              <a:latin typeface="Times New Roman" pitchFamily="18" charset="0"/>
              <a:cs typeface="Times New Roman" pitchFamily="18" charset="0"/>
            </a:rPr>
            <a:t>3. </a:t>
          </a:r>
          <a:r>
            <a:rPr lang="ru-RU" sz="1700" b="1" kern="1200" dirty="0" err="1" smtClean="0">
              <a:latin typeface="Times New Roman" pitchFamily="18" charset="0"/>
              <a:cs typeface="Times New Roman" pitchFamily="18" charset="0"/>
            </a:rPr>
            <a:t>Қатысу.</a:t>
          </a:r>
          <a:r>
            <a:rPr lang="ru-RU" sz="1700" b="1" kern="1200" dirty="0" smtClean="0">
              <a:latin typeface="Times New Roman" pitchFamily="18" charset="0"/>
              <a:cs typeface="Times New Roman" pitchFamily="18" charset="0"/>
            </a:rPr>
            <a:t> </a:t>
          </a:r>
          <a:r>
            <a:rPr lang="ru-RU" sz="1700" b="1" kern="1200" dirty="0" err="1" smtClean="0">
              <a:latin typeface="Times New Roman" pitchFamily="18" charset="0"/>
              <a:cs typeface="Times New Roman" pitchFamily="18" charset="0"/>
            </a:rPr>
            <a:t>Әр түрлі жолдар</a:t>
          </a:r>
          <a:r>
            <a:rPr lang="ru-RU" sz="1700" b="1" kern="1200" dirty="0" smtClean="0">
              <a:latin typeface="Times New Roman" pitchFamily="18" charset="0"/>
              <a:cs typeface="Times New Roman" pitchFamily="18" charset="0"/>
            </a:rPr>
            <a:t> </a:t>
          </a:r>
          <a:r>
            <a:rPr lang="ru-RU" sz="1700" b="1" kern="1200" dirty="0" err="1" smtClean="0">
              <a:latin typeface="Times New Roman" pitchFamily="18" charset="0"/>
              <a:cs typeface="Times New Roman" pitchFamily="18" charset="0"/>
            </a:rPr>
            <a:t>арқылы</a:t>
          </a:r>
          <a:endParaRPr lang="ru-RU" sz="1700" kern="1200" dirty="0">
            <a:latin typeface="Times New Roman" pitchFamily="18" charset="0"/>
            <a:cs typeface="Times New Roman" pitchFamily="18" charset="0"/>
          </a:endParaRPr>
        </a:p>
      </dsp:txBody>
      <dsp:txXfrm>
        <a:off x="3311737" y="1943048"/>
        <a:ext cx="3016896" cy="659946"/>
      </dsp:txXfrm>
    </dsp:sp>
    <dsp:sp modelId="{3C203803-5B56-41C0-80FD-4B98686513E5}">
      <dsp:nvSpPr>
        <dsp:cNvPr id="0" name=""/>
        <dsp:cNvSpPr/>
      </dsp:nvSpPr>
      <dsp:spPr>
        <a:xfrm>
          <a:off x="3356327" y="2691909"/>
          <a:ext cx="3016896" cy="659946"/>
        </a:xfrm>
        <a:prstGeom prst="round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ru-RU" sz="1700" b="1" kern="1200" dirty="0" smtClean="0">
              <a:latin typeface="Times New Roman" pitchFamily="18" charset="0"/>
              <a:cs typeface="Times New Roman" pitchFamily="18" charset="0"/>
            </a:rPr>
            <a:t>4. </a:t>
          </a:r>
          <a:r>
            <a:rPr lang="ru-RU" sz="1700" b="1" kern="1200" dirty="0" err="1" smtClean="0">
              <a:latin typeface="Times New Roman" pitchFamily="18" charset="0"/>
              <a:cs typeface="Times New Roman" pitchFamily="18" charset="0"/>
            </a:rPr>
            <a:t>Байланыстың жеңілдігі</a:t>
          </a:r>
          <a:endParaRPr lang="ru-RU" sz="1700" kern="1200" dirty="0">
            <a:latin typeface="Times New Roman" pitchFamily="18" charset="0"/>
            <a:cs typeface="Times New Roman" pitchFamily="18" charset="0"/>
          </a:endParaRPr>
        </a:p>
      </dsp:txBody>
      <dsp:txXfrm>
        <a:off x="3356327" y="2691909"/>
        <a:ext cx="3016896" cy="659946"/>
      </dsp:txXfrm>
    </dsp:sp>
    <dsp:sp modelId="{8513ED6D-642A-46A4-9A7F-F39FB875DC06}">
      <dsp:nvSpPr>
        <dsp:cNvPr id="0" name=""/>
        <dsp:cNvSpPr/>
      </dsp:nvSpPr>
      <dsp:spPr>
        <a:xfrm>
          <a:off x="3311737" y="3428493"/>
          <a:ext cx="3016896" cy="659946"/>
        </a:xfrm>
        <a:prstGeom prst="round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ru-RU" sz="1700" b="1" kern="1200" dirty="0" smtClean="0"/>
            <a:t>5. </a:t>
          </a:r>
          <a:r>
            <a:rPr lang="ru-RU" sz="1700" b="1" kern="1200" dirty="0" err="1" smtClean="0">
              <a:latin typeface="Times New Roman" pitchFamily="18" charset="0"/>
              <a:cs typeface="Times New Roman" pitchFamily="18" charset="0"/>
            </a:rPr>
            <a:t>Тасымалдау</a:t>
          </a:r>
          <a:r>
            <a:rPr lang="ru-RU" sz="1700" b="1" kern="1200" dirty="0" smtClean="0">
              <a:latin typeface="Times New Roman" pitchFamily="18" charset="0"/>
              <a:cs typeface="Times New Roman" pitchFamily="18" charset="0"/>
            </a:rPr>
            <a:t> </a:t>
          </a:r>
          <a:r>
            <a:rPr lang="ru-RU" sz="1700" b="1" kern="1200" dirty="0" err="1" smtClean="0">
              <a:latin typeface="Times New Roman" pitchFamily="18" charset="0"/>
              <a:cs typeface="Times New Roman" pitchFamily="18" charset="0"/>
            </a:rPr>
            <a:t>ісінің жеңілдігі.</a:t>
          </a:r>
          <a:r>
            <a:rPr lang="ru-RU" sz="1700" b="1" kern="1200" dirty="0" smtClean="0">
              <a:latin typeface="Times New Roman" pitchFamily="18" charset="0"/>
              <a:cs typeface="Times New Roman" pitchFamily="18" charset="0"/>
            </a:rPr>
            <a:t> </a:t>
          </a:r>
          <a:endParaRPr lang="ru-RU" sz="1700" kern="1200" dirty="0">
            <a:latin typeface="Times New Roman" pitchFamily="18" charset="0"/>
            <a:cs typeface="Times New Roman" pitchFamily="18" charset="0"/>
          </a:endParaRPr>
        </a:p>
      </dsp:txBody>
      <dsp:txXfrm>
        <a:off x="3311737" y="3428493"/>
        <a:ext cx="3016896" cy="659946"/>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C732E1-F6CC-4603-9BE1-34474E7C1C71}" type="datetimeFigureOut">
              <a:rPr lang="ru-RU" smtClean="0"/>
              <a:pPr/>
              <a:t>10.02.2017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E9CD2E-55D8-44E3-8C0A-B7D5AFB0C962}" type="slidenum">
              <a:rPr lang="ru-RU" smtClean="0"/>
              <a:pPr/>
              <a:t>‹#›</a:t>
            </a:fld>
            <a:endParaRPr lang="ru-RU"/>
          </a:p>
        </p:txBody>
      </p:sp>
    </p:spTree>
    <p:extLst>
      <p:ext uri="{BB962C8B-B14F-4D97-AF65-F5344CB8AC3E}">
        <p14:creationId xmlns="" xmlns:p14="http://schemas.microsoft.com/office/powerpoint/2010/main" val="2813318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DA193FA-9C23-4C1C-9408-60433C251FCA}" type="datetimeFigureOut">
              <a:rPr lang="ru-RU" smtClean="0"/>
              <a:pPr/>
              <a:t>10.02.2017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22ED78-3C09-499B-B04F-712E592B558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DA193FA-9C23-4C1C-9408-60433C251FCA}" type="datetimeFigureOut">
              <a:rPr lang="ru-RU" smtClean="0"/>
              <a:pPr/>
              <a:t>10.02.2017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22ED78-3C09-499B-B04F-712E592B558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DA193FA-9C23-4C1C-9408-60433C251FCA}" type="datetimeFigureOut">
              <a:rPr lang="ru-RU" smtClean="0"/>
              <a:pPr/>
              <a:t>10.02.2017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22ED78-3C09-499B-B04F-712E592B5588}"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DA193FA-9C23-4C1C-9408-60433C251FCA}" type="datetimeFigureOut">
              <a:rPr lang="ru-RU" smtClean="0"/>
              <a:pPr/>
              <a:t>10.02.2017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22ED78-3C09-499B-B04F-712E592B5588}"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DA193FA-9C23-4C1C-9408-60433C251FCA}" type="datetimeFigureOut">
              <a:rPr lang="ru-RU" smtClean="0"/>
              <a:pPr/>
              <a:t>10.02.2017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22ED78-3C09-499B-B04F-712E592B558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6DA193FA-9C23-4C1C-9408-60433C251FCA}" type="datetimeFigureOut">
              <a:rPr lang="ru-RU" smtClean="0"/>
              <a:pPr/>
              <a:t>10.02.2017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22ED78-3C09-499B-B04F-712E592B5588}"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DA193FA-9C23-4C1C-9408-60433C251FCA}" type="datetimeFigureOut">
              <a:rPr lang="ru-RU" smtClean="0"/>
              <a:pPr/>
              <a:t>10.02.2017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122ED78-3C09-499B-B04F-712E592B558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6DA193FA-9C23-4C1C-9408-60433C251FCA}" type="datetimeFigureOut">
              <a:rPr lang="ru-RU" smtClean="0"/>
              <a:pPr/>
              <a:t>10.02.2017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122ED78-3C09-499B-B04F-712E592B558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DA193FA-9C23-4C1C-9408-60433C251FCA}" type="datetimeFigureOut">
              <a:rPr lang="ru-RU" smtClean="0"/>
              <a:pPr/>
              <a:t>10.02.2017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122ED78-3C09-499B-B04F-712E592B558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DA193FA-9C23-4C1C-9408-60433C251FCA}" type="datetimeFigureOut">
              <a:rPr lang="ru-RU" smtClean="0"/>
              <a:pPr/>
              <a:t>10.02.2017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22ED78-3C09-499B-B04F-712E592B5588}"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DA193FA-9C23-4C1C-9408-60433C251FCA}" type="datetimeFigureOut">
              <a:rPr lang="ru-RU" smtClean="0"/>
              <a:pPr/>
              <a:t>10.02.2017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22ED78-3C09-499B-B04F-712E592B5588}"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DA193FA-9C23-4C1C-9408-60433C251FCA}" type="datetimeFigureOut">
              <a:rPr lang="ru-RU" smtClean="0"/>
              <a:pPr/>
              <a:t>10.02.2017</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122ED78-3C09-499B-B04F-712E592B5588}"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ru-RU"/>
          </a:p>
        </p:txBody>
      </p:sp>
      <p:pic>
        <p:nvPicPr>
          <p:cNvPr id="1026"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 y="0"/>
            <a:ext cx="9220200" cy="695739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2627803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23528" y="476672"/>
            <a:ext cx="8352927" cy="6120680"/>
          </a:xfrm>
        </p:spPr>
        <p:txBody>
          <a:bodyPr>
            <a:normAutofit lnSpcReduction="10000"/>
          </a:bodyPr>
          <a:lstStyle/>
          <a:p>
            <a:pPr algn="ctr"/>
            <a:r>
              <a:rPr lang="kk-KZ" sz="2800" dirty="0" smtClean="0">
                <a:solidFill>
                  <a:schemeClr val="tx1"/>
                </a:solidFill>
                <a:latin typeface="Times New Roman" pitchFamily="18" charset="0"/>
                <a:cs typeface="Times New Roman" pitchFamily="18" charset="0"/>
              </a:rPr>
              <a:t>Ғаламтор - тиімді байланыс құралы. Көптеген мәліметтер жинақталған. Балама ақпарат көзін табуға болады. Мысалы: үкіметтік емес сайттар мен үкіметтік сайттар, ақпарат агенттігінің мәліметтері мен тәуелсіз басылым мәліметтері.Толғандырған сауалдарыңның жауабын табасың </a:t>
            </a:r>
            <a:endParaRPr lang="ru-RU" sz="2800" dirty="0" smtClean="0">
              <a:solidFill>
                <a:schemeClr val="tx1"/>
              </a:solidFill>
              <a:latin typeface="Times New Roman" pitchFamily="18" charset="0"/>
              <a:cs typeface="Times New Roman" pitchFamily="18" charset="0"/>
            </a:endParaRPr>
          </a:p>
          <a:p>
            <a:pPr algn="ctr"/>
            <a:r>
              <a:rPr lang="kk-KZ" sz="2800" dirty="0" smtClean="0">
                <a:solidFill>
                  <a:schemeClr val="tx1"/>
                </a:solidFill>
                <a:latin typeface="Times New Roman" pitchFamily="18" charset="0"/>
                <a:cs typeface="Times New Roman" pitchFamily="18" charset="0"/>
              </a:rPr>
              <a:t>Кісі есімдері мен лауазымдарын нақтылайсың. Мысалы, www.government.kz Үкімет сайты, ҚР Парламент мәжіліс депутаттары.Өткен ескі жаңалықтар мұрағатынан мәліметтерді нақтылау. Өзге елдегі мамандармен байланыс жасап, сұрақтар қоюға болады.Түсінбеген сөзді демде аударуға болады. </a:t>
            </a:r>
            <a:endParaRPr lang="ru-RU" sz="2800"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endParaRPr lang="ru-RU" dirty="0"/>
          </a:p>
        </p:txBody>
      </p:sp>
      <p:sp>
        <p:nvSpPr>
          <p:cNvPr id="3" name="Заголовок 2"/>
          <p:cNvSpPr>
            <a:spLocks noGrp="1"/>
          </p:cNvSpPr>
          <p:nvPr>
            <p:ph type="title"/>
          </p:nvPr>
        </p:nvSpPr>
        <p:spPr>
          <a:xfrm>
            <a:off x="457200" y="338328"/>
            <a:ext cx="8229600" cy="4170792"/>
          </a:xfrm>
        </p:spPr>
        <p:txBody>
          <a:bodyPr>
            <a:normAutofit/>
          </a:bodyPr>
          <a:lstStyle/>
          <a:p>
            <a:r>
              <a:rPr lang="kk-KZ" sz="4800" b="1" dirty="0" smtClean="0">
                <a:solidFill>
                  <a:schemeClr val="tx1"/>
                </a:solidFill>
                <a:latin typeface="Times New Roman" pitchFamily="18" charset="0"/>
                <a:cs typeface="Times New Roman" pitchFamily="18" charset="0"/>
              </a:rPr>
              <a:t>Білгенге ғаламтор </a:t>
            </a:r>
            <a:r>
              <a:rPr lang="kk-KZ" sz="4800" b="1" dirty="0" smtClean="0">
                <a:solidFill>
                  <a:schemeClr val="tx1"/>
                </a:solidFill>
                <a:latin typeface="Times New Roman" pitchFamily="18" charset="0"/>
                <a:cs typeface="Times New Roman" pitchFamily="18" charset="0"/>
              </a:rPr>
              <a:t/>
            </a:r>
            <a:br>
              <a:rPr lang="kk-KZ" sz="4800" b="1" dirty="0" smtClean="0">
                <a:solidFill>
                  <a:schemeClr val="tx1"/>
                </a:solidFill>
                <a:latin typeface="Times New Roman" pitchFamily="18" charset="0"/>
                <a:cs typeface="Times New Roman" pitchFamily="18" charset="0"/>
              </a:rPr>
            </a:br>
            <a:r>
              <a:rPr lang="kk-KZ" sz="4800" b="1" dirty="0" smtClean="0">
                <a:solidFill>
                  <a:schemeClr val="tx1"/>
                </a:solidFill>
                <a:latin typeface="Times New Roman" pitchFamily="18" charset="0"/>
                <a:cs typeface="Times New Roman" pitchFamily="18" charset="0"/>
              </a:rPr>
              <a:t>ғаламат-ақ</a:t>
            </a:r>
            <a:r>
              <a:rPr lang="kk-KZ" sz="4800" b="1" dirty="0" smtClean="0">
                <a:solidFill>
                  <a:schemeClr val="tx1"/>
                </a:solidFill>
                <a:latin typeface="Times New Roman" pitchFamily="18" charset="0"/>
                <a:cs typeface="Times New Roman" pitchFamily="18" charset="0"/>
              </a:rPr>
              <a:t>! </a:t>
            </a:r>
            <a:r>
              <a:rPr lang="ru-RU" dirty="0" smtClean="0"/>
              <a:t/>
            </a:r>
            <a:br>
              <a:rPr lang="ru-RU" dirty="0" smtClean="0"/>
            </a:b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67544" y="548680"/>
            <a:ext cx="8424935" cy="5577483"/>
          </a:xfrm>
        </p:spPr>
        <p:txBody>
          <a:bodyPr>
            <a:noAutofit/>
          </a:bodyPr>
          <a:lstStyle/>
          <a:p>
            <a:pPr algn="ctr"/>
            <a:r>
              <a:rPr lang="kk-KZ" sz="2800" dirty="0" smtClean="0">
                <a:solidFill>
                  <a:schemeClr val="tx1"/>
                </a:solidFill>
                <a:latin typeface="Times New Roman" pitchFamily="18" charset="0"/>
                <a:cs typeface="Times New Roman" pitchFamily="18" charset="0"/>
              </a:rPr>
              <a:t>Қазір ғаламтордың ықпалында тұтас жұмыр жердің ол шетімен бұл шеті «ауылы аралас, қойы қоралас» көрші ауылға ұқсап қалды. </a:t>
            </a:r>
            <a:r>
              <a:rPr lang="ru-RU" sz="2800" dirty="0" err="1" smtClean="0">
                <a:solidFill>
                  <a:schemeClr val="tx1"/>
                </a:solidFill>
                <a:latin typeface="Times New Roman" pitchFamily="18" charset="0"/>
                <a:cs typeface="Times New Roman" pitchFamily="18" charset="0"/>
              </a:rPr>
              <a:t>Осындай</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жағдайда ғаламтордың бізге</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ғылым-білім </a:t>
            </a:r>
            <a:r>
              <a:rPr lang="ru-RU" sz="2800" dirty="0" smtClean="0">
                <a:solidFill>
                  <a:schemeClr val="tx1"/>
                </a:solidFill>
                <a:latin typeface="Times New Roman" pitchFamily="18" charset="0"/>
                <a:cs typeface="Times New Roman" pitchFamily="18" charset="0"/>
              </a:rPr>
              <a:t>мен </a:t>
            </a:r>
            <a:r>
              <a:rPr lang="ru-RU" sz="2800" dirty="0" err="1" smtClean="0">
                <a:solidFill>
                  <a:schemeClr val="tx1"/>
                </a:solidFill>
                <a:latin typeface="Times New Roman" pitchFamily="18" charset="0"/>
                <a:cs typeface="Times New Roman" pitchFamily="18" charset="0"/>
              </a:rPr>
              <a:t>озық өркениетті жеткізетін</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құптарлық жағының болуымен</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бірге</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ұлттық психологиямызға</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төл табиғатымызға сай</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келмейтін</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теріс</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әсері </a:t>
            </a:r>
            <a:r>
              <a:rPr lang="ru-RU" sz="2800" dirty="0" smtClean="0">
                <a:solidFill>
                  <a:schemeClr val="tx1"/>
                </a:solidFill>
                <a:latin typeface="Times New Roman" pitchFamily="18" charset="0"/>
                <a:cs typeface="Times New Roman" pitchFamily="18" charset="0"/>
              </a:rPr>
              <a:t>де </a:t>
            </a:r>
            <a:r>
              <a:rPr lang="ru-RU" sz="2800" dirty="0" err="1" smtClean="0">
                <a:solidFill>
                  <a:schemeClr val="tx1"/>
                </a:solidFill>
                <a:latin typeface="Times New Roman" pitchFamily="18" charset="0"/>
                <a:cs typeface="Times New Roman" pitchFamily="18" charset="0"/>
              </a:rPr>
              <a:t>айтып</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тауысқысыз</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Ол</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біздің күнделікті өмірімізге </a:t>
            </a:r>
            <a:r>
              <a:rPr lang="ru-RU" sz="2800" dirty="0" smtClean="0">
                <a:solidFill>
                  <a:schemeClr val="tx1"/>
                </a:solidFill>
                <a:latin typeface="Times New Roman" pitchFamily="18" charset="0"/>
                <a:cs typeface="Times New Roman" pitchFamily="18" charset="0"/>
              </a:rPr>
              <a:t>тек </a:t>
            </a:r>
            <a:r>
              <a:rPr lang="ru-RU" sz="2800" dirty="0" err="1" smtClean="0">
                <a:solidFill>
                  <a:schemeClr val="tx1"/>
                </a:solidFill>
                <a:latin typeface="Times New Roman" pitchFamily="18" charset="0"/>
                <a:cs typeface="Times New Roman" pitchFamily="18" charset="0"/>
              </a:rPr>
              <a:t>жақсылық қана әкеліп жатқаны жоқ</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онда</a:t>
            </a:r>
            <a:r>
              <a:rPr lang="ru-RU" sz="2800" dirty="0" smtClean="0">
                <a:solidFill>
                  <a:schemeClr val="tx1"/>
                </a:solidFill>
                <a:latin typeface="Times New Roman" pitchFamily="18" charset="0"/>
                <a:cs typeface="Times New Roman" pitchFamily="18" charset="0"/>
              </a:rPr>
              <a:t> не </a:t>
            </a:r>
            <a:r>
              <a:rPr lang="ru-RU" sz="2800" dirty="0" err="1" smtClean="0">
                <a:solidFill>
                  <a:schemeClr val="tx1"/>
                </a:solidFill>
                <a:latin typeface="Times New Roman" pitchFamily="18" charset="0"/>
                <a:cs typeface="Times New Roman" pitchFamily="18" charset="0"/>
              </a:rPr>
              <a:t>хикімет</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жақсылық </a:t>
            </a:r>
            <a:r>
              <a:rPr lang="ru-RU" sz="2800" dirty="0" smtClean="0">
                <a:solidFill>
                  <a:schemeClr val="tx1"/>
                </a:solidFill>
                <a:latin typeface="Times New Roman" pitchFamily="18" charset="0"/>
                <a:cs typeface="Times New Roman" pitchFamily="18" charset="0"/>
              </a:rPr>
              <a:t>та, не </a:t>
            </a:r>
            <a:r>
              <a:rPr lang="ru-RU" sz="2800" dirty="0" err="1" smtClean="0">
                <a:solidFill>
                  <a:schemeClr val="tx1"/>
                </a:solidFill>
                <a:latin typeface="Times New Roman" pitchFamily="18" charset="0"/>
                <a:cs typeface="Times New Roman" pitchFamily="18" charset="0"/>
              </a:rPr>
              <a:t>сұм арамдық </a:t>
            </a:r>
            <a:r>
              <a:rPr lang="ru-RU" sz="2800" dirty="0" smtClean="0">
                <a:solidFill>
                  <a:schemeClr val="tx1"/>
                </a:solidFill>
                <a:latin typeface="Times New Roman" pitchFamily="18" charset="0"/>
                <a:cs typeface="Times New Roman" pitchFamily="18" charset="0"/>
              </a:rPr>
              <a:t>та бар. </a:t>
            </a:r>
            <a:r>
              <a:rPr lang="ru-RU" sz="2800" dirty="0" err="1" smtClean="0">
                <a:solidFill>
                  <a:schemeClr val="tx1"/>
                </a:solidFill>
                <a:latin typeface="Times New Roman" pitchFamily="18" charset="0"/>
                <a:cs typeface="Times New Roman" pitchFamily="18" charset="0"/>
              </a:rPr>
              <a:t>Онда</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бардың бәрі кіршіксіз</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өнеге емес</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Сол</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себепті</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оған </a:t>
            </a:r>
            <a:r>
              <a:rPr lang="ru-RU" sz="2800" dirty="0" smtClean="0">
                <a:solidFill>
                  <a:schemeClr val="tx1"/>
                </a:solidFill>
                <a:latin typeface="Times New Roman" pitchFamily="18" charset="0"/>
                <a:cs typeface="Times New Roman" pitchFamily="18" charset="0"/>
              </a:rPr>
              <a:t>сын </a:t>
            </a:r>
            <a:r>
              <a:rPr lang="ru-RU" sz="2800" dirty="0" err="1" smtClean="0">
                <a:solidFill>
                  <a:schemeClr val="tx1"/>
                </a:solidFill>
                <a:latin typeface="Times New Roman" pitchFamily="18" charset="0"/>
                <a:cs typeface="Times New Roman" pitchFamily="18" charset="0"/>
              </a:rPr>
              <a:t>көзбен қарап</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ұнамды жақтарын таным</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таразысына</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салып</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дұрыс пайдалана</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білгеніміз</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жөн</a:t>
            </a:r>
            <a:r>
              <a:rPr lang="ru-RU" sz="2800" dirty="0" smtClean="0">
                <a:solidFill>
                  <a:schemeClr val="tx1"/>
                </a:solidFill>
                <a:latin typeface="Times New Roman" pitchFamily="18" charset="0"/>
                <a:cs typeface="Times New Roman" pitchFamily="18" charset="0"/>
              </a:rPr>
              <a:t>.</a:t>
            </a:r>
          </a:p>
          <a:p>
            <a:pPr algn="ctr"/>
            <a:endParaRPr lang="ru-RU" sz="2800" dirty="0">
              <a:solidFill>
                <a:schemeClr val="tx1"/>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23529" y="404664"/>
            <a:ext cx="8640960" cy="5721499"/>
          </a:xfrm>
        </p:spPr>
        <p:txBody>
          <a:bodyPr>
            <a:normAutofit fontScale="92500" lnSpcReduction="20000"/>
          </a:bodyPr>
          <a:lstStyle/>
          <a:p>
            <a:pPr algn="ctr"/>
            <a:r>
              <a:rPr lang="kk-KZ" dirty="0" smtClean="0">
                <a:solidFill>
                  <a:schemeClr val="tx1"/>
                </a:solidFill>
                <a:latin typeface="Times New Roman" pitchFamily="18" charset="0"/>
                <a:cs typeface="Times New Roman" pitchFamily="18" charset="0"/>
              </a:rPr>
              <a:t>Егер сіз ақ пен қараны айқын ажырата алмайтын болсаңыз, мағынасыз өмір тұңғиығына балдай батып, судай сіңіп лағып кетеріңізде дау жоқ. Өй</a:t>
            </a:r>
            <a:r>
              <a:rPr lang="ru-RU" dirty="0" err="1" smtClean="0">
                <a:solidFill>
                  <a:schemeClr val="tx1"/>
                </a:solidFill>
                <a:latin typeface="Times New Roman" pitchFamily="18" charset="0"/>
                <a:cs typeface="Times New Roman" pitchFamily="18" charset="0"/>
              </a:rPr>
              <a:t>ткені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ғаламторды пайдаланушының жас</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ерекшелігі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негізіндегі</a:t>
            </a:r>
            <a:r>
              <a:rPr lang="ru-RU" dirty="0" smtClean="0">
                <a:solidFill>
                  <a:schemeClr val="tx1"/>
                </a:solidFill>
                <a:latin typeface="Times New Roman" pitchFamily="18" charset="0"/>
                <a:cs typeface="Times New Roman" pitchFamily="18" charset="0"/>
              </a:rPr>
              <a:t> м</a:t>
            </a:r>
            <a:r>
              <a:rPr lang="kk-KZ" dirty="0" smtClean="0">
                <a:solidFill>
                  <a:schemeClr val="tx1"/>
                </a:solidFill>
                <a:latin typeface="Times New Roman" pitchFamily="18" charset="0"/>
                <a:cs typeface="Times New Roman" pitchFamily="18" charset="0"/>
              </a:rPr>
              <a:t>ә</a:t>
            </a:r>
            <a:r>
              <a:rPr lang="ru-RU" dirty="0" err="1" smtClean="0">
                <a:solidFill>
                  <a:schemeClr val="tx1"/>
                </a:solidFill>
                <a:latin typeface="Times New Roman" pitchFamily="18" charset="0"/>
                <a:cs typeface="Times New Roman" pitchFamily="18" charset="0"/>
              </a:rPr>
              <a:t>дени</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деңгейі </a:t>
            </a:r>
            <a:r>
              <a:rPr lang="ru-RU" dirty="0" smtClean="0">
                <a:solidFill>
                  <a:schemeClr val="tx1"/>
                </a:solidFill>
                <a:latin typeface="Times New Roman" pitchFamily="18" charset="0"/>
                <a:cs typeface="Times New Roman" pitchFamily="18" charset="0"/>
              </a:rPr>
              <a:t>мен </a:t>
            </a:r>
            <a:r>
              <a:rPr lang="ru-RU" dirty="0" err="1" smtClean="0">
                <a:solidFill>
                  <a:schemeClr val="tx1"/>
                </a:solidFill>
                <a:latin typeface="Times New Roman" pitchFamily="18" charset="0"/>
                <a:cs typeface="Times New Roman" pitchFamily="18" charset="0"/>
              </a:rPr>
              <a:t>талғамы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түсінік-пайымы </a:t>
            </a:r>
            <a:r>
              <a:rPr lang="ru-RU" dirty="0" smtClean="0">
                <a:solidFill>
                  <a:schemeClr val="tx1"/>
                </a:solidFill>
                <a:latin typeface="Times New Roman" pitchFamily="18" charset="0"/>
                <a:cs typeface="Times New Roman" pitchFamily="18" charset="0"/>
              </a:rPr>
              <a:t>оны </a:t>
            </a:r>
            <a:r>
              <a:rPr lang="ru-RU" dirty="0" err="1" smtClean="0">
                <a:solidFill>
                  <a:schemeClr val="tx1"/>
                </a:solidFill>
                <a:latin typeface="Times New Roman" pitchFamily="18" charset="0"/>
                <a:cs typeface="Times New Roman" pitchFamily="18" charset="0"/>
              </a:rPr>
              <a:t>дұрыс </a:t>
            </a:r>
            <a:r>
              <a:rPr lang="ru-RU" dirty="0" smtClean="0">
                <a:solidFill>
                  <a:schemeClr val="tx1"/>
                </a:solidFill>
                <a:latin typeface="Times New Roman" pitchFamily="18" charset="0"/>
                <a:cs typeface="Times New Roman" pitchFamily="18" charset="0"/>
              </a:rPr>
              <a:t>я </a:t>
            </a:r>
            <a:r>
              <a:rPr lang="ru-RU" dirty="0" err="1" smtClean="0">
                <a:solidFill>
                  <a:schemeClr val="tx1"/>
                </a:solidFill>
                <a:latin typeface="Times New Roman" pitchFamily="18" charset="0"/>
                <a:cs typeface="Times New Roman" pitchFamily="18" charset="0"/>
              </a:rPr>
              <a:t>бұрыс жолға салатыны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белгілі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жағдай</a:t>
            </a:r>
            <a:r>
              <a:rPr lang="ru-RU" dirty="0" smtClean="0">
                <a:solidFill>
                  <a:schemeClr val="tx1"/>
                </a:solidFill>
                <a:latin typeface="Times New Roman" pitchFamily="18" charset="0"/>
                <a:cs typeface="Times New Roman" pitchFamily="18" charset="0"/>
              </a:rPr>
              <a:t>.</a:t>
            </a:r>
          </a:p>
          <a:p>
            <a:pPr algn="ctr"/>
            <a:r>
              <a:rPr lang="kk-KZ" dirty="0" smtClean="0">
                <a:solidFill>
                  <a:schemeClr val="tx1"/>
                </a:solidFill>
                <a:latin typeface="Times New Roman" pitchFamily="18" charset="0"/>
                <a:cs typeface="Times New Roman" pitchFamily="18" charset="0"/>
              </a:rPr>
              <a:t>Бұл күндері араққа, темекіге, есірткіге құмартқан секілді компьютерге құмартушылар яғни «компьютер соқтылар да» пайда болды. Компьютерге, ғаламторға тәуелділік арақ, темекі, есірткі құмарлық сияқты адамды алжастырып, оны сағаттап, тіпті таңды-таңға ұрып қызықтыратын, адам психикасына, денсаулығына кері әсер ететін жаңа дертке айналды. </a:t>
            </a:r>
            <a:r>
              <a:rPr lang="ru-RU" dirty="0" err="1" smtClean="0">
                <a:solidFill>
                  <a:schemeClr val="tx1"/>
                </a:solidFill>
                <a:latin typeface="Times New Roman" pitchFamily="18" charset="0"/>
                <a:cs typeface="Times New Roman" pitchFamily="18" charset="0"/>
              </a:rPr>
              <a:t>Сол</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себепті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сиқырлы </a:t>
            </a:r>
            <a:r>
              <a:rPr lang="ru-RU" dirty="0" smtClean="0">
                <a:solidFill>
                  <a:schemeClr val="tx1"/>
                </a:solidFill>
                <a:latin typeface="Times New Roman" pitchFamily="18" charset="0"/>
                <a:cs typeface="Times New Roman" pitchFamily="18" charset="0"/>
              </a:rPr>
              <a:t>да </a:t>
            </a:r>
            <a:r>
              <a:rPr lang="ru-RU" dirty="0" err="1" smtClean="0">
                <a:solidFill>
                  <a:schemeClr val="tx1"/>
                </a:solidFill>
                <a:latin typeface="Times New Roman" pitchFamily="18" charset="0"/>
                <a:cs typeface="Times New Roman" pitchFamily="18" charset="0"/>
              </a:rPr>
              <a:t>сырлы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көк</a:t>
            </a:r>
            <a:r>
              <a:rPr lang="ru-RU"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э</a:t>
            </a:r>
            <a:r>
              <a:rPr lang="ru-RU" dirty="0" err="1" smtClean="0">
                <a:solidFill>
                  <a:schemeClr val="tx1"/>
                </a:solidFill>
                <a:latin typeface="Times New Roman" pitchFamily="18" charset="0"/>
                <a:cs typeface="Times New Roman" pitchFamily="18" charset="0"/>
              </a:rPr>
              <a:t>кранды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ашарда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мақсатыңыз әрқашан алдын</a:t>
            </a:r>
            <a:r>
              <a:rPr lang="ru-RU" dirty="0" smtClean="0">
                <a:solidFill>
                  <a:schemeClr val="tx1"/>
                </a:solidFill>
                <a:latin typeface="Times New Roman" pitchFamily="18" charset="0"/>
                <a:cs typeface="Times New Roman" pitchFamily="18" charset="0"/>
              </a:rPr>
              <a:t> ала </a:t>
            </a:r>
            <a:r>
              <a:rPr lang="ru-RU" dirty="0" err="1" smtClean="0">
                <a:solidFill>
                  <a:schemeClr val="tx1"/>
                </a:solidFill>
                <a:latin typeface="Times New Roman" pitchFamily="18" charset="0"/>
                <a:cs typeface="Times New Roman" pitchFamily="18" charset="0"/>
              </a:rPr>
              <a:t>айқын болсын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яғни </a:t>
            </a:r>
            <a:r>
              <a:rPr lang="ru-RU" dirty="0" smtClean="0">
                <a:solidFill>
                  <a:schemeClr val="tx1"/>
                </a:solidFill>
                <a:latin typeface="Times New Roman" pitchFamily="18" charset="0"/>
                <a:cs typeface="Times New Roman" pitchFamily="18" charset="0"/>
              </a:rPr>
              <a:t>оны </a:t>
            </a:r>
            <a:r>
              <a:rPr lang="ru-RU" dirty="0" err="1" smtClean="0">
                <a:solidFill>
                  <a:schemeClr val="tx1"/>
                </a:solidFill>
                <a:latin typeface="Times New Roman" pitchFamily="18" charset="0"/>
                <a:cs typeface="Times New Roman" pitchFamily="18" charset="0"/>
              </a:rPr>
              <a:t>еңбек етіп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мағыналы іс</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қыларға татырлық тұста орынды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пайдаланып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одан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тыс</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уақытта жү</a:t>
            </a:r>
            <a:r>
              <a:rPr lang="kk-KZ" dirty="0" smtClean="0">
                <a:solidFill>
                  <a:schemeClr val="tx1"/>
                </a:solidFill>
                <a:latin typeface="Times New Roman" pitchFamily="18" charset="0"/>
                <a:cs typeface="Times New Roman" pitchFamily="18" charset="0"/>
              </a:rPr>
              <a:t>й</a:t>
            </a:r>
            <a:r>
              <a:rPr lang="ru-RU" dirty="0" err="1" smtClean="0">
                <a:solidFill>
                  <a:schemeClr val="tx1"/>
                </a:solidFill>
                <a:latin typeface="Times New Roman" pitchFamily="18" charset="0"/>
                <a:cs typeface="Times New Roman" pitchFamily="18" charset="0"/>
              </a:rPr>
              <a:t>кеңізді босқа шалдықтырып, уақытыңызды ұрлап тоздыратын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мағынасыз </a:t>
            </a:r>
            <a:r>
              <a:rPr lang="ru-RU" dirty="0" smtClean="0">
                <a:solidFill>
                  <a:schemeClr val="tx1"/>
                </a:solidFill>
                <a:latin typeface="Times New Roman" pitchFamily="18" charset="0"/>
                <a:cs typeface="Times New Roman" pitchFamily="18" charset="0"/>
              </a:rPr>
              <a:t>бос </a:t>
            </a:r>
            <a:r>
              <a:rPr lang="ru-RU" dirty="0" err="1" smtClean="0">
                <a:solidFill>
                  <a:schemeClr val="tx1"/>
                </a:solidFill>
                <a:latin typeface="Times New Roman" pitchFamily="18" charset="0"/>
                <a:cs typeface="Times New Roman" pitchFamily="18" charset="0"/>
              </a:rPr>
              <a:t>мылжың</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орынсыз</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ойындардан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аулақ болғаныңыз жөн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Міне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мұны </a:t>
            </a:r>
            <a:r>
              <a:rPr lang="ru-RU" dirty="0" smtClean="0">
                <a:solidFill>
                  <a:schemeClr val="tx1"/>
                </a:solidFill>
                <a:latin typeface="Times New Roman" pitchFamily="18" charset="0"/>
                <a:cs typeface="Times New Roman" pitchFamily="18" charset="0"/>
              </a:rPr>
              <a:t>тек </a:t>
            </a:r>
            <a:r>
              <a:rPr lang="ru-RU" dirty="0" err="1" smtClean="0">
                <a:solidFill>
                  <a:schemeClr val="tx1"/>
                </a:solidFill>
                <a:latin typeface="Times New Roman" pitchFamily="18" charset="0"/>
                <a:cs typeface="Times New Roman" pitchFamily="18" charset="0"/>
              </a:rPr>
              <a:t>өзіңіз ғана біліп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қоймай</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әсіресе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өмірге көзқарасы әлі толық қалыптаса қоймаған жас</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буынның санасына</a:t>
            </a:r>
            <a:r>
              <a:rPr lang="ru-RU" dirty="0" smtClean="0">
                <a:solidFill>
                  <a:schemeClr val="tx1"/>
                </a:solidFill>
                <a:latin typeface="Times New Roman" pitchFamily="18" charset="0"/>
                <a:cs typeface="Times New Roman" pitchFamily="18" charset="0"/>
              </a:rPr>
              <a:t> да </a:t>
            </a:r>
            <a:r>
              <a:rPr lang="ru-RU" dirty="0" err="1" smtClean="0">
                <a:solidFill>
                  <a:schemeClr val="tx1"/>
                </a:solidFill>
                <a:latin typeface="Times New Roman" pitchFamily="18" charset="0"/>
                <a:cs typeface="Times New Roman" pitchFamily="18" charset="0"/>
              </a:rPr>
              <a:t>мықтап сіңіру сіз</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бізге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бұлжымайтын міндет</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ағабуындық борыш</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болуға тиіс</a:t>
            </a:r>
            <a:r>
              <a:rPr lang="ru-RU" dirty="0" smtClean="0">
                <a:solidFill>
                  <a:schemeClr val="tx1"/>
                </a:solidFill>
                <a:latin typeface="Times New Roman" pitchFamily="18" charset="0"/>
                <a:cs typeface="Times New Roman" pitchFamily="18" charset="0"/>
              </a:rPr>
              <a:t>.</a:t>
            </a:r>
          </a:p>
          <a:p>
            <a:pPr algn="ctr"/>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95536" y="404664"/>
            <a:ext cx="8352927" cy="5721499"/>
          </a:xfrm>
        </p:spPr>
        <p:txBody>
          <a:bodyPr>
            <a:normAutofit/>
          </a:bodyPr>
          <a:lstStyle/>
          <a:p>
            <a:pPr algn="ctr"/>
            <a:r>
              <a:rPr lang="kk-KZ" sz="2800" dirty="0" smtClean="0">
                <a:solidFill>
                  <a:schemeClr val="tx1"/>
                </a:solidFill>
                <a:latin typeface="Times New Roman" pitchFamily="18" charset="0"/>
                <a:cs typeface="Times New Roman" pitchFamily="18" charset="0"/>
              </a:rPr>
              <a:t>Қазір қолы сәл босай қалса, өзінің бүкіл бос уақытын мағынасыз, бұралқы компьютерлік ойындарға сарп етіп, жасанды қияли әлемге неғұрлым тез еніп кеткісі келіп асығып тұратын, өз еркіне өзі ие бола алмайтын жүике жүиесі нашар аз сандағы тежемсіз адамдар, әсіресе жастар мен өспірімдер арасында компьютер соқтылық ауруына шалдыққандар пайда болды. </a:t>
            </a:r>
            <a:r>
              <a:rPr lang="ru-RU" sz="2800" dirty="0" err="1" smtClean="0">
                <a:solidFill>
                  <a:schemeClr val="tx1"/>
                </a:solidFill>
                <a:latin typeface="Times New Roman" pitchFamily="18" charset="0"/>
                <a:cs typeface="Times New Roman" pitchFamily="18" charset="0"/>
              </a:rPr>
              <a:t>Сондықтан біз</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ғаламторды еріккеннің ермегі</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деп</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санамай</a:t>
            </a:r>
            <a:r>
              <a:rPr lang="ru-RU" sz="2800" dirty="0" smtClean="0">
                <a:solidFill>
                  <a:schemeClr val="tx1"/>
                </a:solidFill>
                <a:latin typeface="Times New Roman" pitchFamily="18" charset="0"/>
                <a:cs typeface="Times New Roman" pitchFamily="18" charset="0"/>
              </a:rPr>
              <a:t>, оны </a:t>
            </a:r>
            <a:r>
              <a:rPr lang="ru-RU" sz="2800" dirty="0" err="1" smtClean="0">
                <a:solidFill>
                  <a:schemeClr val="tx1"/>
                </a:solidFill>
                <a:latin typeface="Times New Roman" pitchFamily="18" charset="0"/>
                <a:cs typeface="Times New Roman" pitchFamily="18" charset="0"/>
              </a:rPr>
              <a:t>әр адамның жас</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ерекшелігі</a:t>
            </a:r>
            <a:r>
              <a:rPr lang="ru-RU" sz="2800" dirty="0" smtClean="0">
                <a:solidFill>
                  <a:schemeClr val="tx1"/>
                </a:solidFill>
                <a:latin typeface="Times New Roman" pitchFamily="18" charset="0"/>
                <a:cs typeface="Times New Roman" pitchFamily="18" charset="0"/>
              </a:rPr>
              <a:t> мен </a:t>
            </a:r>
            <a:r>
              <a:rPr lang="ru-RU" sz="2800" dirty="0" err="1" smtClean="0">
                <a:solidFill>
                  <a:schemeClr val="tx1"/>
                </a:solidFill>
                <a:latin typeface="Times New Roman" pitchFamily="18" charset="0"/>
                <a:cs typeface="Times New Roman" pitchFamily="18" charset="0"/>
              </a:rPr>
              <a:t>қызмет қажетіне қарай</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өз лайығында</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дұрыс әрі тиімді</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пайдалана</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білу</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мәдениетін шынайы</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қалыптастыруымыз </a:t>
            </a:r>
            <a:r>
              <a:rPr lang="ru-RU" sz="2800" dirty="0" err="1" smtClean="0">
                <a:solidFill>
                  <a:schemeClr val="tx1"/>
                </a:solidFill>
                <a:latin typeface="Times New Roman" pitchFamily="18" charset="0"/>
                <a:cs typeface="Times New Roman" pitchFamily="18" charset="0"/>
              </a:rPr>
              <a:t>керек</a:t>
            </a:r>
            <a:r>
              <a:rPr lang="ru-RU" sz="2800" dirty="0" smtClean="0">
                <a:solidFill>
                  <a:schemeClr val="tx1"/>
                </a:solidFill>
                <a:latin typeface="Times New Roman" pitchFamily="18" charset="0"/>
                <a:cs typeface="Times New Roman" pitchFamily="18" charset="0"/>
              </a:rPr>
              <a:t>.</a:t>
            </a:r>
            <a:endParaRPr lang="ru-RU" sz="2800"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871538" y="1484784"/>
          <a:ext cx="7408862" cy="46413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p:cNvSpPr>
            <a:spLocks noGrp="1"/>
          </p:cNvSpPr>
          <p:nvPr>
            <p:ph type="title"/>
          </p:nvPr>
        </p:nvSpPr>
        <p:spPr>
          <a:xfrm>
            <a:off x="251520" y="338328"/>
            <a:ext cx="8640960" cy="1252728"/>
          </a:xfrm>
        </p:spPr>
        <p:txBody>
          <a:bodyPr>
            <a:noAutofit/>
          </a:bodyPr>
          <a:lstStyle/>
          <a:p>
            <a:r>
              <a:rPr lang="kk-KZ" sz="1600" dirty="0" smtClean="0">
                <a:solidFill>
                  <a:schemeClr val="tx1"/>
                </a:solidFill>
                <a:latin typeface="Times New Roman" pitchFamily="18" charset="0"/>
                <a:cs typeface="Times New Roman" pitchFamily="18" charset="0"/>
              </a:rPr>
              <a:t>Жаһандану дәуірі  ҒТР-дің (ғылыми техникалық революция) шырқау шегіне шыққасын, қазір, еңбектеген баладан еңкейген қартқа дейін жұмысы ғаламторсыз жүрмейтін болды. </a:t>
            </a:r>
            <a:r>
              <a:rPr lang="ru-RU" sz="1600" dirty="0" err="1" smtClean="0">
                <a:solidFill>
                  <a:schemeClr val="tx1"/>
                </a:solidFill>
                <a:latin typeface="Times New Roman" pitchFamily="18" charset="0"/>
                <a:cs typeface="Times New Roman" pitchFamily="18" charset="0"/>
              </a:rPr>
              <a:t>Елуді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егделеп</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алпысты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алқымдап, тіпті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жетпісті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желкелеп</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қалған кісілерді</a:t>
            </a:r>
            <a:r>
              <a:rPr lang="ru-RU" sz="1600" dirty="0" smtClean="0">
                <a:solidFill>
                  <a:schemeClr val="tx1"/>
                </a:solidFill>
                <a:latin typeface="Times New Roman" pitchFamily="18" charset="0"/>
                <a:cs typeface="Times New Roman" pitchFamily="18" charset="0"/>
              </a:rPr>
              <a:t> де агенте</a:t>
            </a:r>
            <a:r>
              <a:rPr lang="kk-KZ" sz="1600" dirty="0" smtClean="0">
                <a:solidFill>
                  <a:schemeClr val="tx1"/>
                </a:solidFill>
                <a:latin typeface="Times New Roman" pitchFamily="18" charset="0"/>
                <a:cs typeface="Times New Roman" pitchFamily="18" charset="0"/>
              </a:rPr>
              <a:t> хат алмасып отырганын </a:t>
            </a:r>
            <a:r>
              <a:rPr lang="ru-RU" sz="1600" dirty="0" err="1" smtClean="0">
                <a:solidFill>
                  <a:schemeClr val="tx1"/>
                </a:solidFill>
                <a:latin typeface="Times New Roman" pitchFamily="18" charset="0"/>
                <a:cs typeface="Times New Roman" pitchFamily="18" charset="0"/>
              </a:rPr>
              <a:t>көріп қаламыз.</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Бұл </a:t>
            </a:r>
            <a:r>
              <a:rPr lang="ru-RU" sz="1600" dirty="0" smtClean="0">
                <a:solidFill>
                  <a:schemeClr val="tx1"/>
                </a:solidFill>
                <a:latin typeface="Times New Roman" pitchFamily="18" charset="0"/>
                <a:cs typeface="Times New Roman" pitchFamily="18" charset="0"/>
              </a:rPr>
              <a:t>да </a:t>
            </a:r>
            <a:r>
              <a:rPr lang="ru-RU" sz="1600" dirty="0" err="1" smtClean="0">
                <a:solidFill>
                  <a:schemeClr val="tx1"/>
                </a:solidFill>
                <a:latin typeface="Times New Roman" pitchFamily="18" charset="0"/>
                <a:cs typeface="Times New Roman" pitchFamily="18" charset="0"/>
              </a:rPr>
              <a:t>болса</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жаңа заман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талаб</a:t>
            </a:r>
            <a:r>
              <a:rPr lang="kk-KZ" sz="1600" dirty="0" smtClean="0">
                <a:solidFill>
                  <a:schemeClr val="tx1"/>
                </a:solidFill>
                <a:latin typeface="Times New Roman" pitchFamily="18" charset="0"/>
                <a:cs typeface="Times New Roman" pitchFamily="18" charset="0"/>
              </a:rPr>
              <a:t>ы.</a:t>
            </a:r>
            <a:r>
              <a:rPr lang="ru-RU" sz="1600" dirty="0" smtClean="0">
                <a:solidFill>
                  <a:schemeClr val="tx1"/>
                </a:solidFill>
                <a:latin typeface="Times New Roman" pitchFamily="18" charset="0"/>
                <a:cs typeface="Times New Roman" pitchFamily="18" charset="0"/>
              </a:rPr>
              <a:t/>
            </a:r>
            <a:br>
              <a:rPr lang="ru-RU" sz="1600" dirty="0" smtClean="0">
                <a:solidFill>
                  <a:schemeClr val="tx1"/>
                </a:solidFill>
                <a:latin typeface="Times New Roman" pitchFamily="18" charset="0"/>
                <a:cs typeface="Times New Roman" pitchFamily="18" charset="0"/>
              </a:rPr>
            </a:br>
            <a:endParaRPr lang="ru-RU" sz="1600" dirty="0">
              <a:solidFill>
                <a:schemeClr val="tx1"/>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endParaRPr lang="ru-RU" dirty="0"/>
          </a:p>
        </p:txBody>
      </p:sp>
      <p:sp>
        <p:nvSpPr>
          <p:cNvPr id="3" name="Заголовок 2"/>
          <p:cNvSpPr>
            <a:spLocks noGrp="1"/>
          </p:cNvSpPr>
          <p:nvPr>
            <p:ph type="title"/>
          </p:nvPr>
        </p:nvSpPr>
        <p:spPr>
          <a:xfrm>
            <a:off x="457200" y="338328"/>
            <a:ext cx="8229600" cy="4242800"/>
          </a:xfrm>
        </p:spPr>
        <p:txBody>
          <a:bodyPr>
            <a:normAutofit/>
          </a:bodyPr>
          <a:lstStyle/>
          <a:p>
            <a:r>
              <a:rPr lang="kk-KZ" sz="4800" b="1" dirty="0" smtClean="0">
                <a:solidFill>
                  <a:schemeClr val="tx1"/>
                </a:solidFill>
                <a:latin typeface="Times New Roman" pitchFamily="18" charset="0"/>
                <a:cs typeface="Times New Roman" pitchFamily="18" charset="0"/>
              </a:rPr>
              <a:t>Ғаламтор және денсаулық</a:t>
            </a:r>
            <a:endParaRPr lang="ru-RU" sz="4800" dirty="0">
              <a:solidFill>
                <a:schemeClr val="tx1"/>
              </a:solidFill>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23528" y="548680"/>
            <a:ext cx="8820471" cy="5577483"/>
          </a:xfrm>
        </p:spPr>
        <p:txBody>
          <a:bodyPr>
            <a:normAutofit/>
          </a:bodyPr>
          <a:lstStyle/>
          <a:p>
            <a:r>
              <a:rPr lang="kk-KZ" dirty="0" smtClean="0">
                <a:solidFill>
                  <a:schemeClr val="tx1"/>
                </a:solidFill>
                <a:latin typeface="Times New Roman" pitchFamily="18" charset="0"/>
                <a:cs typeface="Times New Roman" pitchFamily="18" charset="0"/>
              </a:rPr>
              <a:t>– Балаларды ғаламтордан  қорғау­дың түрлі жолдары бар. </a:t>
            </a:r>
            <a:endParaRPr lang="ru-RU" dirty="0" smtClean="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Біріншіден, әр ата-ана баласына ғаламтор туралы толық мәлімет беруі тиіс. Оның пайдасымен қоса зияны туралы да айтуы керек. Балаларды ғаламтордан қорғайтын жалғыз періште – ата-ана. </a:t>
            </a:r>
            <a:r>
              <a:rPr lang="ru-RU" dirty="0" err="1" smtClean="0">
                <a:solidFill>
                  <a:schemeClr val="tx1"/>
                </a:solidFill>
                <a:latin typeface="Times New Roman" pitchFamily="18" charset="0"/>
                <a:cs typeface="Times New Roman" pitchFamily="18" charset="0"/>
              </a:rPr>
              <a:t>Қазір неше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түрлі ақша табуға құралған сайттар</a:t>
            </a:r>
            <a:r>
              <a:rPr lang="ru-RU" dirty="0" smtClean="0">
                <a:solidFill>
                  <a:schemeClr val="tx1"/>
                </a:solidFill>
                <a:latin typeface="Times New Roman" pitchFamily="18" charset="0"/>
                <a:cs typeface="Times New Roman" pitchFamily="18" charset="0"/>
              </a:rPr>
              <a:t> бар.</a:t>
            </a:r>
          </a:p>
          <a:p>
            <a:r>
              <a:rPr lang="kk-KZ" dirty="0" smtClean="0">
                <a:solidFill>
                  <a:schemeClr val="tx1"/>
                </a:solidFill>
                <a:latin typeface="Times New Roman" pitchFamily="18" charset="0"/>
                <a:cs typeface="Times New Roman" pitchFamily="18" charset="0"/>
              </a:rPr>
              <a:t>Екіншісі</a:t>
            </a:r>
            <a:r>
              <a:rPr lang="ru-RU" dirty="0" smtClean="0">
                <a:solidFill>
                  <a:schemeClr val="tx1"/>
                </a:solidFill>
                <a:latin typeface="Times New Roman" pitchFamily="18" charset="0"/>
                <a:cs typeface="Times New Roman" pitchFamily="18" charset="0"/>
              </a:rPr>
              <a:t> – </a:t>
            </a:r>
            <a:r>
              <a:rPr lang="ru-RU" dirty="0" err="1" smtClean="0">
                <a:solidFill>
                  <a:schemeClr val="tx1"/>
                </a:solidFill>
                <a:latin typeface="Times New Roman" pitchFamily="18" charset="0"/>
                <a:cs typeface="Times New Roman" pitchFamily="18" charset="0"/>
              </a:rPr>
              <a:t>білім</a:t>
            </a:r>
            <a:r>
              <a:rPr lang="ru-RU" dirty="0" smtClean="0">
                <a:solidFill>
                  <a:schemeClr val="tx1"/>
                </a:solidFill>
                <a:latin typeface="Times New Roman" pitchFamily="18" charset="0"/>
                <a:cs typeface="Times New Roman" pitchFamily="18" charset="0"/>
              </a:rPr>
              <a:t> беру </a:t>
            </a:r>
            <a:r>
              <a:rPr lang="ru-RU" dirty="0" err="1" smtClean="0">
                <a:solidFill>
                  <a:schemeClr val="tx1"/>
                </a:solidFill>
                <a:latin typeface="Times New Roman" pitchFamily="18" charset="0"/>
                <a:cs typeface="Times New Roman" pitchFamily="18" charset="0"/>
              </a:rPr>
              <a:t>компанияларын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дамыту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Яғни әрбір ата-ана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ұстаз­дар қауымы балаларға</a:t>
            </a:r>
            <a:r>
              <a:rPr lang="ru-RU"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ғаламтордағы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кейбір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сайттардың зияндылығы туралы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айтып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отыруы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керек</a:t>
            </a:r>
            <a:r>
              <a:rPr lang="ru-RU" dirty="0" smtClean="0">
                <a:solidFill>
                  <a:schemeClr val="tx1"/>
                </a:solidFill>
                <a:latin typeface="Times New Roman" pitchFamily="18" charset="0"/>
                <a:cs typeface="Times New Roman" pitchFamily="18" charset="0"/>
              </a:rPr>
              <a:t>.</a:t>
            </a:r>
          </a:p>
          <a:p>
            <a:r>
              <a:rPr lang="kk-KZ" dirty="0" smtClean="0">
                <a:solidFill>
                  <a:schemeClr val="tx1"/>
                </a:solidFill>
                <a:latin typeface="Times New Roman" pitchFamily="18" charset="0"/>
                <a:cs typeface="Times New Roman" pitchFamily="18" charset="0"/>
              </a:rPr>
              <a:t>Үш</a:t>
            </a:r>
            <a:r>
              <a:rPr lang="ru-RU" dirty="0" err="1" smtClean="0">
                <a:solidFill>
                  <a:schemeClr val="tx1"/>
                </a:solidFill>
                <a:latin typeface="Times New Roman" pitchFamily="18" charset="0"/>
                <a:cs typeface="Times New Roman" pitchFamily="18" charset="0"/>
              </a:rPr>
              <a:t>іншісі</a:t>
            </a:r>
            <a:r>
              <a:rPr lang="ru-RU" dirty="0" smtClean="0">
                <a:solidFill>
                  <a:schemeClr val="tx1"/>
                </a:solidFill>
                <a:latin typeface="Times New Roman" pitchFamily="18" charset="0"/>
                <a:cs typeface="Times New Roman" pitchFamily="18" charset="0"/>
              </a:rPr>
              <a:t> – </a:t>
            </a:r>
            <a:r>
              <a:rPr lang="ru-RU" dirty="0" err="1" smtClean="0">
                <a:solidFill>
                  <a:schemeClr val="tx1"/>
                </a:solidFill>
                <a:latin typeface="Times New Roman" pitchFamily="18" charset="0"/>
                <a:cs typeface="Times New Roman" pitchFamily="18" charset="0"/>
              </a:rPr>
              <a:t>жаңа технологияларды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пайдалану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Қазір ғалам­тордағы сайттарды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рет­теп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бақы­лап отыратын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арнайы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бағдар­лама­лар </a:t>
            </a:r>
            <a:r>
              <a:rPr lang="ru-RU" dirty="0" smtClean="0">
                <a:solidFill>
                  <a:schemeClr val="tx1"/>
                </a:solidFill>
                <a:latin typeface="Times New Roman" pitchFamily="18" charset="0"/>
                <a:cs typeface="Times New Roman" pitchFamily="18" charset="0"/>
              </a:rPr>
              <a:t>бар. </a:t>
            </a:r>
            <a:r>
              <a:rPr lang="ru-RU" dirty="0" err="1" smtClean="0">
                <a:solidFill>
                  <a:schemeClr val="tx1"/>
                </a:solidFill>
                <a:latin typeface="Times New Roman" pitchFamily="18" charset="0"/>
                <a:cs typeface="Times New Roman" pitchFamily="18" charset="0"/>
              </a:rPr>
              <a:t>Сіз</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бағдарлама арқылы бала­ңыздың қандай сайттарға кіріп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жүргенін біле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аласыз</a:t>
            </a:r>
            <a:r>
              <a:rPr lang="ru-RU" dirty="0" smtClean="0">
                <a:solidFill>
                  <a:schemeClr val="tx1"/>
                </a:solidFill>
                <a:latin typeface="Times New Roman" pitchFamily="18" charset="0"/>
                <a:cs typeface="Times New Roman" pitchFamily="18" charset="0"/>
              </a:rPr>
              <a:t>.</a:t>
            </a:r>
            <a:r>
              <a:rPr lang="ru-RU" dirty="0" smtClean="0"/>
              <a:t> </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tretch>
            <a:fillRect/>
          </a:stretch>
        </p:blipFill>
        <p:spPr bwMode="auto">
          <a:xfrm>
            <a:off x="107504" y="116632"/>
            <a:ext cx="8928992" cy="64807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89970528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95536" y="548680"/>
            <a:ext cx="8424935" cy="5577483"/>
          </a:xfrm>
        </p:spPr>
        <p:txBody>
          <a:bodyPr>
            <a:normAutofit/>
          </a:bodyPr>
          <a:lstStyle/>
          <a:p>
            <a:pPr>
              <a:buNone/>
            </a:pPr>
            <a:r>
              <a:rPr lang="kk-KZ" dirty="0" smtClean="0">
                <a:solidFill>
                  <a:schemeClr val="tx1"/>
                </a:solidFill>
                <a:latin typeface="Times New Roman" pitchFamily="18" charset="0"/>
                <a:cs typeface="Times New Roman" pitchFamily="18" charset="0"/>
              </a:rPr>
              <a:t>       Ғаламторға </a:t>
            </a:r>
            <a:r>
              <a:rPr lang="kk-KZ" dirty="0" smtClean="0">
                <a:solidFill>
                  <a:schemeClr val="tx1"/>
                </a:solidFill>
                <a:latin typeface="Times New Roman" pitchFamily="18" charset="0"/>
                <a:cs typeface="Times New Roman" pitchFamily="18" charset="0"/>
              </a:rPr>
              <a:t>кіру үшін компьютерде отыру керек. Компьютерде отыру денсаулыққа зиян. Алдымен денсаулықты сақтауымыз керек деп жатырсыздар. Әрине бұл орынды ол үшін алдымен әр бала компьютерде жұмыс жасап отырғанда техника қауіпсіздік ережесін сақтау керек. Ережелер талапқа сай орындалса денсаулыққа зиян тимейді. Көзге жаттығулар жасалады, әр 20-25 минут сайын, көзбен компьютердің ара қашықтығы 60-70 см болу керек. Жұмыс кезінде ақ халат кисек, ультра күлгін сәулесін сақталады. Ал көзді сақтау үшін компьютердің алдына кактус гүлін қою керек. Гүл бойына компьютерден бөлінген сәулені тартып алады. Осы айтылған ережелер орындалса денсаулығымызды сақтай аламыз</a:t>
            </a:r>
            <a:endParaRPr lang="ru-RU" dirty="0" smtClean="0">
              <a:solidFill>
                <a:schemeClr val="tx1"/>
              </a:solidFill>
              <a:latin typeface="Times New Roman" pitchFamily="18" charset="0"/>
              <a:cs typeface="Times New Roman" pitchFamily="18" charset="0"/>
            </a:endParaRPr>
          </a:p>
          <a:p>
            <a:pPr>
              <a:buNone/>
            </a:pPr>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1256521" y="1052736"/>
            <a:ext cx="3096344" cy="1323439"/>
          </a:xfrm>
          <a:prstGeom prst="rect">
            <a:avLst/>
          </a:prstGeom>
        </p:spPr>
        <p:txBody>
          <a:bodyPr wrap="square">
            <a:spAutoFit/>
          </a:bodyPr>
          <a:lstStyle/>
          <a:p>
            <a:pPr algn="ctr"/>
            <a:r>
              <a:rPr lang="ru-RU" sz="2000" b="1" dirty="0">
                <a:solidFill>
                  <a:srgbClr val="00B0F0"/>
                </a:solidFill>
                <a:latin typeface="Times New Roman" panose="02020603050405020304" pitchFamily="18" charset="0"/>
                <a:cs typeface="Times New Roman" panose="02020603050405020304" pitchFamily="18" charset="0"/>
              </a:rPr>
              <a:t>Н.Ә.Назарбаевтың  Қазақстан  халқына  Жолдауындағы  алдыңғы бағыттарының</a:t>
            </a:r>
          </a:p>
        </p:txBody>
      </p:sp>
      <p:sp>
        <p:nvSpPr>
          <p:cNvPr id="5" name="Прямоугольник 4"/>
          <p:cNvSpPr/>
          <p:nvPr/>
        </p:nvSpPr>
        <p:spPr>
          <a:xfrm>
            <a:off x="4352865" y="3573016"/>
            <a:ext cx="4107567" cy="1631216"/>
          </a:xfrm>
          <a:prstGeom prst="rect">
            <a:avLst/>
          </a:prstGeom>
        </p:spPr>
        <p:txBody>
          <a:bodyPr wrap="square">
            <a:spAutoFit/>
          </a:bodyPr>
          <a:lstStyle/>
          <a:p>
            <a:pPr algn="ctr"/>
            <a:r>
              <a:rPr lang="ru-RU" sz="2000" b="1" dirty="0">
                <a:solidFill>
                  <a:srgbClr val="00B0F0"/>
                </a:solidFill>
                <a:latin typeface="Times New Roman" panose="02020603050405020304" pitchFamily="18" charset="0"/>
                <a:cs typeface="Times New Roman" panose="02020603050405020304" pitchFamily="18" charset="0"/>
              </a:rPr>
              <a:t>бірі - ақпараттық технологиялар саласы  қоғамның  барлық салаларына етене еніп, компьютерлік сауаттылық  өсуі керектігін атап өтті.</a:t>
            </a:r>
          </a:p>
        </p:txBody>
      </p:sp>
    </p:spTree>
    <p:extLst>
      <p:ext uri="{BB962C8B-B14F-4D97-AF65-F5344CB8AC3E}">
        <p14:creationId xmlns="" xmlns:p14="http://schemas.microsoft.com/office/powerpoint/2010/main" val="20339647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79513" y="476672"/>
            <a:ext cx="8640960" cy="5649491"/>
          </a:xfrm>
        </p:spPr>
        <p:txBody>
          <a:bodyPr>
            <a:noAutofit/>
          </a:bodyPr>
          <a:lstStyle/>
          <a:p>
            <a:pPr algn="ctr"/>
            <a:r>
              <a:rPr lang="kk-KZ" sz="2800" dirty="0" smtClean="0">
                <a:solidFill>
                  <a:schemeClr val="tx1"/>
                </a:solidFill>
                <a:latin typeface="Times New Roman" pitchFamily="18" charset="0"/>
                <a:cs typeface="Times New Roman" pitchFamily="18" charset="0"/>
              </a:rPr>
              <a:t>Сезімдік, нерв жүйесі ауруларына шалдығады.</a:t>
            </a:r>
            <a:endParaRPr lang="ru-RU" sz="2800" dirty="0" smtClean="0">
              <a:solidFill>
                <a:schemeClr val="tx1"/>
              </a:solidFill>
              <a:latin typeface="Times New Roman" pitchFamily="18" charset="0"/>
              <a:cs typeface="Times New Roman" pitchFamily="18" charset="0"/>
            </a:endParaRPr>
          </a:p>
          <a:p>
            <a:pPr algn="ctr"/>
            <a:r>
              <a:rPr lang="kk-KZ" sz="2800" dirty="0" smtClean="0">
                <a:solidFill>
                  <a:schemeClr val="tx1"/>
                </a:solidFill>
                <a:latin typeface="Times New Roman" pitchFamily="18" charset="0"/>
                <a:cs typeface="Times New Roman" pitchFamily="18" charset="0"/>
              </a:rPr>
              <a:t>Интернетке жүгініп, үйреніп кеткен бала, яғни интернет арқылы хат алысып, сөйлесу-баланың айналасындағы адамдармен бетпе-бет сөйлесуіне де әсер етеді, сөйлеу мәдениетінен айырылады. Компьютерден бөлінетін ультра-күлгін сәулесі көзге кері әсер етеді. Ал одан сорақысы- ұлттық, адами қасиеттерге нұқсан келтіретін материалдардың интернет бетінен орын алуы. Қазірде шығарма, эссе жаза алмайтын оқушылар бар. Сондықтанда мен компьютерді дұрыс пайдаланбау зиян әкелетінін айтуды жөн көрдім.</a:t>
            </a:r>
            <a:endParaRPr lang="ru-RU" sz="2800" dirty="0" smtClean="0">
              <a:solidFill>
                <a:schemeClr val="tx1"/>
              </a:solidFill>
              <a:latin typeface="Times New Roman" pitchFamily="18" charset="0"/>
              <a:cs typeface="Times New Roman" pitchFamily="18" charset="0"/>
            </a:endParaRPr>
          </a:p>
          <a:p>
            <a:pPr algn="ctr"/>
            <a:endParaRPr lang="ru-RU" sz="2800" dirty="0">
              <a:solidFill>
                <a:schemeClr val="tx1"/>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23528" y="908720"/>
            <a:ext cx="8352927" cy="5217443"/>
          </a:xfrm>
        </p:spPr>
        <p:txBody>
          <a:bodyPr>
            <a:normAutofit lnSpcReduction="10000"/>
          </a:bodyPr>
          <a:lstStyle/>
          <a:p>
            <a:r>
              <a:rPr lang="kk-KZ" sz="3000" dirty="0" smtClean="0">
                <a:solidFill>
                  <a:schemeClr val="tx1"/>
                </a:solidFill>
                <a:latin typeface="Times New Roman" pitchFamily="18" charset="0"/>
                <a:cs typeface="Times New Roman" pitchFamily="18" charset="0"/>
              </a:rPr>
              <a:t>Негізінен, компьютердің алдында отырып, жұмыс істейтіндердің шағымданатын сырқат белгілері екі топқа бөлінеді: </a:t>
            </a:r>
            <a:endParaRPr lang="kk-KZ" sz="3000" dirty="0" smtClean="0">
              <a:solidFill>
                <a:schemeClr val="tx1"/>
              </a:solidFill>
              <a:latin typeface="Times New Roman" pitchFamily="18" charset="0"/>
              <a:cs typeface="Times New Roman" pitchFamily="18" charset="0"/>
            </a:endParaRPr>
          </a:p>
          <a:p>
            <a:r>
              <a:rPr lang="kk-KZ" sz="3000" dirty="0" smtClean="0">
                <a:solidFill>
                  <a:schemeClr val="tx1"/>
                </a:solidFill>
                <a:latin typeface="Times New Roman" pitchFamily="18" charset="0"/>
                <a:cs typeface="Times New Roman" pitchFamily="18" charset="0"/>
              </a:rPr>
              <a:t>1</a:t>
            </a:r>
            <a:r>
              <a:rPr lang="kk-KZ" sz="3000" dirty="0" smtClean="0">
                <a:solidFill>
                  <a:schemeClr val="tx1"/>
                </a:solidFill>
                <a:latin typeface="Times New Roman" pitchFamily="18" charset="0"/>
                <a:cs typeface="Times New Roman" pitchFamily="18" charset="0"/>
              </a:rPr>
              <a:t>. Көздің көру қабілетінің нәшарлауы. </a:t>
            </a:r>
            <a:endParaRPr lang="kk-KZ" sz="3000" dirty="0" smtClean="0">
              <a:solidFill>
                <a:schemeClr val="tx1"/>
              </a:solidFill>
              <a:latin typeface="Times New Roman" pitchFamily="18" charset="0"/>
              <a:cs typeface="Times New Roman" pitchFamily="18" charset="0"/>
            </a:endParaRPr>
          </a:p>
          <a:p>
            <a:r>
              <a:rPr lang="kk-KZ" sz="3000" dirty="0" smtClean="0">
                <a:solidFill>
                  <a:schemeClr val="tx1"/>
                </a:solidFill>
                <a:latin typeface="Times New Roman" pitchFamily="18" charset="0"/>
                <a:cs typeface="Times New Roman" pitchFamily="18" charset="0"/>
              </a:rPr>
              <a:t>2</a:t>
            </a:r>
            <a:r>
              <a:rPr lang="kk-KZ" sz="3000" dirty="0" smtClean="0">
                <a:solidFill>
                  <a:schemeClr val="tx1"/>
                </a:solidFill>
                <a:latin typeface="Times New Roman" pitchFamily="18" charset="0"/>
                <a:cs typeface="Times New Roman" pitchFamily="18" charset="0"/>
              </a:rPr>
              <a:t>. Бастың желке тұсының (қарақұсының), мойын мен иық, жауырын, білектің ауыруы. Көру қабілетінің нәшарлауы оның бұлдырап, анық көрмеуі, өзіне түскен салмақтан күйген тәрізді ашып, қызаруы. Көздің барлық көру қабілеті белгілерін біріктіріп, мамандар оны компьютерлік көру қабілетінің синдромы деп атайды. </a:t>
            </a:r>
            <a:endParaRPr lang="ru-RU" sz="3000" dirty="0" smtClean="0">
              <a:solidFill>
                <a:schemeClr val="tx1"/>
              </a:solidFill>
              <a:latin typeface="Times New Roman" pitchFamily="18" charset="0"/>
              <a:cs typeface="Times New Roman" pitchFamily="18" charset="0"/>
            </a:endParaRPr>
          </a:p>
          <a:p>
            <a:endParaRPr lang="ru-RU"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23529" y="476672"/>
            <a:ext cx="8568952" cy="6192688"/>
          </a:xfrm>
        </p:spPr>
        <p:txBody>
          <a:bodyPr>
            <a:normAutofit fontScale="92500" lnSpcReduction="10000"/>
          </a:bodyPr>
          <a:lstStyle/>
          <a:p>
            <a:r>
              <a:rPr lang="kk-KZ"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Ыңғайсыз жұмыс қалпы кезінде дененің барлық бұлшық еттерінің ұзақ жиырылуы жағдайы байқалады. Бұлшық ет ұлпасының дем алуға мүмкіндігі болмағандықтан, олардың қан айналымы төмендеп, зат алмасуы бұзылып, өнімнің түсуі көбейеді. Нәтижесінде бұлшық ет үнемі шаршау жағдайында болады және ақырында әлсірейді. Бұл белдің қисаюына және қаңқаның басқадай өзгеруіне, бұлшық ет ұлпасының өсуіне әкелуі мүмкін. </a:t>
            </a:r>
            <a:r>
              <a:rPr lang="ru-RU" dirty="0" err="1" smtClean="0">
                <a:solidFill>
                  <a:schemeClr val="tx1"/>
                </a:solidFill>
                <a:latin typeface="Times New Roman" pitchFamily="18" charset="0"/>
                <a:cs typeface="Times New Roman" pitchFamily="18" charset="0"/>
              </a:rPr>
              <a:t>Басқа </a:t>
            </a:r>
            <a:r>
              <a:rPr lang="ru-RU" dirty="0" smtClean="0">
                <a:solidFill>
                  <a:schemeClr val="tx1"/>
                </a:solidFill>
                <a:latin typeface="Times New Roman" pitchFamily="18" charset="0"/>
                <a:cs typeface="Times New Roman" pitchFamily="18" charset="0"/>
              </a:rPr>
              <a:t>синдром бел </a:t>
            </a:r>
            <a:r>
              <a:rPr lang="ru-RU" dirty="0" err="1" smtClean="0">
                <a:solidFill>
                  <a:schemeClr val="tx1"/>
                </a:solidFill>
                <a:latin typeface="Times New Roman" pitchFamily="18" charset="0"/>
                <a:cs typeface="Times New Roman" pitchFamily="18" charset="0"/>
              </a:rPr>
              <a:t>тунелдің немесе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бел</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каналының </a:t>
            </a:r>
            <a:r>
              <a:rPr lang="ru-RU" dirty="0" smtClean="0">
                <a:solidFill>
                  <a:schemeClr val="tx1"/>
                </a:solidFill>
                <a:latin typeface="Times New Roman" pitchFamily="18" charset="0"/>
                <a:cs typeface="Times New Roman" pitchFamily="18" charset="0"/>
              </a:rPr>
              <a:t>синдромы </a:t>
            </a:r>
            <a:r>
              <a:rPr lang="ru-RU" dirty="0" err="1" smtClean="0">
                <a:solidFill>
                  <a:schemeClr val="tx1"/>
                </a:solidFill>
                <a:latin typeface="Times New Roman" pitchFamily="18" charset="0"/>
                <a:cs typeface="Times New Roman" pitchFamily="18" charset="0"/>
              </a:rPr>
              <a:t>деп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аталады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Бұның пайда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болуы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қол бұлшық ет</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сіңірлері орталық жүйке жүйесінің әсер етуімен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саусақтардың ұзақ ыңғайсыз бүгілуі клавиатурамен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жұмыс істеумен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байланысты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Ыңғайсыз жағдайда алақан сүйектері көп қайталанантын іс</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әрекеттер кезінде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сіңірлер білезік</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сүйектері </a:t>
            </a:r>
            <a:r>
              <a:rPr lang="ru-RU" dirty="0" smtClean="0">
                <a:solidFill>
                  <a:schemeClr val="tx1"/>
                </a:solidFill>
                <a:latin typeface="Times New Roman" pitchFamily="18" charset="0"/>
                <a:cs typeface="Times New Roman" pitchFamily="18" charset="0"/>
              </a:rPr>
              <a:t>мен </a:t>
            </a:r>
            <a:r>
              <a:rPr lang="ru-RU" dirty="0" err="1" smtClean="0">
                <a:solidFill>
                  <a:schemeClr val="tx1"/>
                </a:solidFill>
                <a:latin typeface="Times New Roman" pitchFamily="18" charset="0"/>
                <a:cs typeface="Times New Roman" pitchFamily="18" charset="0"/>
              </a:rPr>
              <a:t>байламдарға қажалады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Нәтижесінде жүйке </a:t>
            </a:r>
            <a:r>
              <a:rPr lang="ru-RU" dirty="0" smtClean="0">
                <a:solidFill>
                  <a:schemeClr val="tx1"/>
                </a:solidFill>
                <a:latin typeface="Times New Roman" pitchFamily="18" charset="0"/>
                <a:cs typeface="Times New Roman" pitchFamily="18" charset="0"/>
              </a:rPr>
              <a:t>мен </a:t>
            </a:r>
            <a:r>
              <a:rPr lang="ru-RU" dirty="0" err="1" smtClean="0">
                <a:solidFill>
                  <a:schemeClr val="tx1"/>
                </a:solidFill>
                <a:latin typeface="Times New Roman" pitchFamily="18" charset="0"/>
                <a:cs typeface="Times New Roman" pitchFamily="18" charset="0"/>
              </a:rPr>
              <a:t>сіңірдің қысылуы қатты жетіспеуі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дамиды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Аурудың алғашқы белгілеріне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компьютерде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жұмысты аяқтағаннан бірнеше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сағаттан кейін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ғана дірілдеу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қышыну, саусақтадың ұйюы пайда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болады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Қолда ақырында ұйып, ауырсыну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және ауырлау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белгілері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қосылады.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Білезік</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тунельдік</a:t>
            </a:r>
            <a:r>
              <a:rPr lang="ru-RU" dirty="0" smtClean="0">
                <a:solidFill>
                  <a:schemeClr val="tx1"/>
                </a:solidFill>
                <a:latin typeface="Times New Roman" pitchFamily="18" charset="0"/>
                <a:cs typeface="Times New Roman" pitchFamily="18" charset="0"/>
              </a:rPr>
              <a:t> синдромы </a:t>
            </a:r>
            <a:r>
              <a:rPr lang="ru-RU" dirty="0" err="1" smtClean="0">
                <a:solidFill>
                  <a:schemeClr val="tx1"/>
                </a:solidFill>
                <a:latin typeface="Times New Roman" pitchFamily="18" charset="0"/>
                <a:cs typeface="Times New Roman" pitchFamily="18" charset="0"/>
              </a:rPr>
              <a:t>ауыр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түрінде адамның еңбек қабілеттін ауруды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хирургиялық жолмен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емдеуді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талап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етеді</a:t>
            </a:r>
            <a:r>
              <a:rPr lang="ru-RU" dirty="0" smtClean="0">
                <a:solidFill>
                  <a:schemeClr val="tx1"/>
                </a:solidFill>
                <a:latin typeface="Times New Roman" pitchFamily="18" charset="0"/>
                <a:cs typeface="Times New Roman" pitchFamily="18" charset="0"/>
              </a:rPr>
              <a:t>. </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23528" y="476672"/>
            <a:ext cx="8496943" cy="5649491"/>
          </a:xfrm>
        </p:spPr>
        <p:txBody>
          <a:bodyPr>
            <a:noAutofit/>
          </a:bodyPr>
          <a:lstStyle/>
          <a:p>
            <a:pPr algn="ctr"/>
            <a:r>
              <a:rPr lang="kk-KZ" dirty="0" smtClean="0">
                <a:solidFill>
                  <a:schemeClr val="tx1"/>
                </a:solidFill>
                <a:latin typeface="Times New Roman" pitchFamily="18" charset="0"/>
                <a:cs typeface="Times New Roman" pitchFamily="18" charset="0"/>
              </a:rPr>
              <a:t>Астанадағы психологиялық жәрдем беретін дағдарыс орталығына қиын баланы тәрбиелеп отырған ата-аналар жиі жүгінеді. </a:t>
            </a:r>
            <a:r>
              <a:rPr lang="ru-RU" dirty="0" err="1" smtClean="0">
                <a:solidFill>
                  <a:schemeClr val="tx1"/>
                </a:solidFill>
                <a:latin typeface="Times New Roman" pitchFamily="18" charset="0"/>
                <a:cs typeface="Times New Roman" pitchFamily="18" charset="0"/>
              </a:rPr>
              <a:t>Көбі баласының сабаққа барғысы келмейтінін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тіпті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мектепке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кеттім</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деп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алдап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таңертеңнен кешке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дейін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қыдырып жүретініне алаңдайды.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Зерттей</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келе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мұндай балалар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қара кешке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дейін</a:t>
            </a:r>
            <a:r>
              <a:rPr lang="ru-RU" dirty="0" smtClean="0">
                <a:solidFill>
                  <a:schemeClr val="tx1"/>
                </a:solidFill>
                <a:latin typeface="Times New Roman" pitchFamily="18" charset="0"/>
                <a:cs typeface="Times New Roman" pitchFamily="18" charset="0"/>
              </a:rPr>
              <a:t> компьютер </a:t>
            </a:r>
            <a:r>
              <a:rPr lang="ru-RU" dirty="0" err="1" smtClean="0">
                <a:solidFill>
                  <a:schemeClr val="tx1"/>
                </a:solidFill>
                <a:latin typeface="Times New Roman" pitchFamily="18" charset="0"/>
                <a:cs typeface="Times New Roman" pitchFamily="18" charset="0"/>
              </a:rPr>
              <a:t>клубтарында</a:t>
            </a:r>
            <a:r>
              <a:rPr lang="ru-RU" dirty="0" smtClean="0">
                <a:solidFill>
                  <a:schemeClr val="tx1"/>
                </a:solidFill>
                <a:latin typeface="Times New Roman" pitchFamily="18" charset="0"/>
                <a:cs typeface="Times New Roman" pitchFamily="18" charset="0"/>
              </a:rPr>
              <a:t> бас </a:t>
            </a:r>
            <a:r>
              <a:rPr lang="ru-RU" dirty="0" err="1" smtClean="0">
                <a:solidFill>
                  <a:schemeClr val="tx1"/>
                </a:solidFill>
                <a:latin typeface="Times New Roman" pitchFamily="18" charset="0"/>
                <a:cs typeface="Times New Roman" pitchFamily="18" charset="0"/>
              </a:rPr>
              <a:t>алмайтыны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белгілі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болып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отыр</a:t>
            </a:r>
            <a:r>
              <a:rPr lang="ru-RU" dirty="0" smtClean="0">
                <a:solidFill>
                  <a:schemeClr val="tx1"/>
                </a:solidFill>
                <a:latin typeface="Times New Roman" pitchFamily="18" charset="0"/>
                <a:cs typeface="Times New Roman" pitchFamily="18" charset="0"/>
              </a:rPr>
              <a:t>.</a:t>
            </a:r>
          </a:p>
          <a:p>
            <a:pPr algn="ctr"/>
            <a:r>
              <a:rPr lang="kk-KZ" dirty="0" smtClean="0">
                <a:solidFill>
                  <a:schemeClr val="tx1"/>
                </a:solidFill>
                <a:latin typeface="Times New Roman" pitchFamily="18" charset="0"/>
                <a:cs typeface="Times New Roman" pitchFamily="18" charset="0"/>
              </a:rPr>
              <a:t>Мамандардың айтуынша, бала компьютерлік ойындардың қызығына 4-5 жасынан бастап үйренеді. </a:t>
            </a:r>
            <a:r>
              <a:rPr lang="ru-RU" dirty="0" err="1" smtClean="0">
                <a:solidFill>
                  <a:schemeClr val="tx1"/>
                </a:solidFill>
                <a:latin typeface="Times New Roman" pitchFamily="18" charset="0"/>
                <a:cs typeface="Times New Roman" pitchFamily="18" charset="0"/>
              </a:rPr>
              <a:t>Егер</a:t>
            </a:r>
            <a:r>
              <a:rPr lang="ru-RU" dirty="0" smtClean="0">
                <a:solidFill>
                  <a:schemeClr val="tx1"/>
                </a:solidFill>
                <a:latin typeface="Times New Roman" pitchFamily="18" charset="0"/>
                <a:cs typeface="Times New Roman" pitchFamily="18" charset="0"/>
              </a:rPr>
              <a:t>, осы </a:t>
            </a:r>
            <a:r>
              <a:rPr lang="ru-RU" dirty="0" err="1" smtClean="0">
                <a:solidFill>
                  <a:schemeClr val="tx1"/>
                </a:solidFill>
                <a:latin typeface="Times New Roman" pitchFamily="18" charset="0"/>
                <a:cs typeface="Times New Roman" pitchFamily="18" charset="0"/>
              </a:rPr>
              <a:t>бастан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жүгендемесе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бұл есейгенде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құмар ойындарына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түбегейлі тәуелділікке апарады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Олай</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дейтін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себебіміз</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бұл орталыққа «тәуелділіктен» арылуға жәрдем сұрап келгендердің қатарында жоғары сынып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оқушылары, студенттер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тіпті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букмекерлік</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кеңседен қалай құтылудың жолын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сұраған атпалдай</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азаматтар</a:t>
            </a:r>
            <a:r>
              <a:rPr lang="ru-RU" dirty="0" smtClean="0">
                <a:solidFill>
                  <a:schemeClr val="tx1"/>
                </a:solidFill>
                <a:latin typeface="Times New Roman" pitchFamily="18" charset="0"/>
                <a:cs typeface="Times New Roman" pitchFamily="18" charset="0"/>
              </a:rPr>
              <a:t> да бар</a:t>
            </a:r>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23528" y="548680"/>
            <a:ext cx="8568951" cy="5577483"/>
          </a:xfrm>
        </p:spPr>
        <p:txBody>
          <a:bodyPr/>
          <a:lstStyle/>
          <a:p>
            <a:pPr algn="ctr"/>
            <a:r>
              <a:rPr lang="kk-KZ" sz="3200" b="1" dirty="0" smtClean="0">
                <a:solidFill>
                  <a:schemeClr val="tx1"/>
                </a:solidFill>
                <a:latin typeface="Times New Roman" pitchFamily="18" charset="0"/>
                <a:cs typeface="Times New Roman" pitchFamily="18" charset="0"/>
              </a:rPr>
              <a:t>Қорыта келгенде, қай халық болса да, өзінің дамуында қилы-қилы жолдардан өтеді. </a:t>
            </a:r>
            <a:endParaRPr lang="ru-RU" sz="3200" dirty="0" smtClean="0">
              <a:solidFill>
                <a:schemeClr val="tx1"/>
              </a:solidFill>
              <a:latin typeface="Times New Roman" pitchFamily="18" charset="0"/>
              <a:cs typeface="Times New Roman" pitchFamily="18" charset="0"/>
            </a:endParaRPr>
          </a:p>
          <a:p>
            <a:pPr algn="ctr"/>
            <a:r>
              <a:rPr lang="kk-KZ" sz="3200" dirty="0" smtClean="0">
                <a:solidFill>
                  <a:schemeClr val="tx1"/>
                </a:solidFill>
                <a:latin typeface="Times New Roman" pitchFamily="18" charset="0"/>
                <a:cs typeface="Times New Roman" pitchFamily="18" charset="0"/>
              </a:rPr>
              <a:t>Дүние жүзі бойынша халықтың 89 пайызы ғаламторды пайданады, соның ішінде 66 пайызы ғаламторды пайдалы десе, ал 23 пайызы зияны да бар деп отыр.</a:t>
            </a:r>
            <a:endParaRPr lang="ru-RU" sz="3200"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 y="476672"/>
            <a:ext cx="8820472" cy="5649491"/>
          </a:xfrm>
        </p:spPr>
        <p:txBody>
          <a:bodyPr>
            <a:noAutofit/>
          </a:bodyPr>
          <a:lstStyle/>
          <a:p>
            <a:pPr algn="ctr"/>
            <a:r>
              <a:rPr lang="kk-KZ" sz="3200" dirty="0" smtClean="0">
                <a:solidFill>
                  <a:schemeClr val="tx1"/>
                </a:solidFill>
                <a:latin typeface="Times New Roman" pitchFamily="18" charset="0"/>
                <a:cs typeface="Times New Roman" pitchFamily="18" charset="0"/>
              </a:rPr>
              <a:t>Ғаламтордағы болған құбылыстардың терең тылсымына үңілуде адамзат баласы талай - талай ғасырларды артта қалдырып, бай тәжірибелер жинақталады. Ғаламтордағы кұбылыстарыдың өзі кейде адамзат сенгісіз немесе тіпті түсініксіз болып жатады. Ерте заманның өзінде - ақ дүниенің жаралуы табиғаттың түрлі құбылыстары туралы адамның өзіндік көзқарасы, түсінігі, зерттеулері болды. Ғаламторда болып жатқан кейбір азамзат және  табиғат құбылыстары тылсым жұмбақ болып көрінеді де, адам санасына елеулі әсер етеді.  </a:t>
            </a:r>
            <a:endParaRPr lang="ru-RU" sz="3200" dirty="0" smtClean="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133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8" name="Picture 2" descr="C:\Users\шк\Desktop\Аннимация КОМП\imgpreview (2).jpg"/>
          <p:cNvPicPr/>
          <p:nvPr/>
        </p:nvPicPr>
        <p:blipFill>
          <a:blip r:embed="rId3" cstate="print">
            <a:extLst>
              <a:ext uri="{28A0092B-C50C-407E-A947-70E740481C1C}">
                <a14:useLocalDpi xmlns="" xmlns:a14="http://schemas.microsoft.com/office/drawing/2010/main" val="0"/>
              </a:ext>
            </a:extLst>
          </a:blip>
          <a:stretch>
            <a:fillRect/>
          </a:stretch>
        </p:blipFill>
        <p:spPr bwMode="auto">
          <a:xfrm>
            <a:off x="971600" y="1880870"/>
            <a:ext cx="7416823" cy="3924394"/>
          </a:xfrm>
          <a:prstGeom prst="rect">
            <a:avLst/>
          </a:prstGeom>
          <a:noFill/>
          <a:extLst/>
        </p:spPr>
      </p:pic>
      <p:sp>
        <p:nvSpPr>
          <p:cNvPr id="5" name="TextBox 4"/>
          <p:cNvSpPr txBox="1"/>
          <p:nvPr/>
        </p:nvSpPr>
        <p:spPr>
          <a:xfrm>
            <a:off x="3240087" y="476672"/>
            <a:ext cx="5112568" cy="1569660"/>
          </a:xfrm>
          <a:prstGeom prst="rect">
            <a:avLst/>
          </a:prstGeom>
          <a:noFill/>
        </p:spPr>
        <p:txBody>
          <a:bodyPr wrap="square" rtlCol="0">
            <a:spAutoFit/>
          </a:bodyPr>
          <a:lstStyle/>
          <a:p>
            <a:pPr algn="ctr"/>
            <a:r>
              <a:rPr lang="kk-KZ" sz="3200" b="1" dirty="0" smtClean="0">
                <a:solidFill>
                  <a:srgbClr val="C00000"/>
                </a:solidFill>
                <a:latin typeface="Times New Roman" panose="02020603050405020304" pitchFamily="18" charset="0"/>
                <a:cs typeface="Times New Roman" panose="02020603050405020304" pitchFamily="18" charset="0"/>
              </a:rPr>
              <a:t>Тақырыбы</a:t>
            </a:r>
          </a:p>
          <a:p>
            <a:pPr algn="ctr"/>
            <a:r>
              <a:rPr lang="kk-KZ" sz="3200" b="1" dirty="0" smtClean="0">
                <a:solidFill>
                  <a:srgbClr val="C00000"/>
                </a:solidFill>
                <a:latin typeface="Times New Roman" panose="02020603050405020304" pitchFamily="18" charset="0"/>
                <a:cs typeface="Times New Roman" panose="02020603050405020304" pitchFamily="18" charset="0"/>
              </a:rPr>
              <a:t>«Ғаламтордың пайдасы мен зияны»</a:t>
            </a:r>
            <a:endParaRPr lang="ru-RU" sz="32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060276258"/>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67545" y="404664"/>
            <a:ext cx="8352928" cy="5721499"/>
          </a:xfrm>
        </p:spPr>
        <p:txBody>
          <a:bodyPr>
            <a:normAutofit fontScale="92500" lnSpcReduction="10000"/>
          </a:bodyPr>
          <a:lstStyle/>
          <a:p>
            <a:r>
              <a:rPr lang="kk-KZ" sz="2600" dirty="0" smtClean="0">
                <a:solidFill>
                  <a:schemeClr val="tx1"/>
                </a:solidFill>
                <a:latin typeface="Times New Roman" pitchFamily="18" charset="0"/>
                <a:cs typeface="Times New Roman" pitchFamily="18" charset="0"/>
              </a:rPr>
              <a:t>Біздің күнделікті өмірімізге байланысты ақпараттарды алудағы маңызды құрал ол - Ғаламтор. Адамзаттың интелектуальдық өмірі үшін ол аз мағына бермейді.</a:t>
            </a:r>
            <a:endParaRPr lang="ru-RU" sz="2600" dirty="0" smtClean="0">
              <a:solidFill>
                <a:schemeClr val="tx1"/>
              </a:solidFill>
              <a:latin typeface="Times New Roman" pitchFamily="18" charset="0"/>
              <a:cs typeface="Times New Roman" pitchFamily="18" charset="0"/>
            </a:endParaRPr>
          </a:p>
          <a:p>
            <a:r>
              <a:rPr lang="kk-KZ" sz="2600" dirty="0" smtClean="0">
                <a:solidFill>
                  <a:schemeClr val="tx1"/>
                </a:solidFill>
                <a:latin typeface="Times New Roman" pitchFamily="18" charset="0"/>
                <a:cs typeface="Times New Roman" pitchFamily="18" charset="0"/>
              </a:rPr>
              <a:t>1957 жылы Кеңес Одағы Жердің жасанды серігін ұшырып, космостық кеңістікте бірқатар алға шыққан болатын. Бұл өз кезегінде АҚШ-да біршама алаңдатушылық тудырып, АҚШ Қорғаныс Министрлігі ақпаратты тасымалдаудың сенімді жүйесін құру туралы шешім қабылдады. Компьютерлік желі ARPANET деп аталып, 1969 жылы аталған төрт ғылым орталықтарын біріктірді, барлық жұмыстарды АҚШ Қорғаныс министрлігі қаржыландырып отырды. ARPANET желісінің даму қарқыны өте жылдам болды, оны әр түрлі ғылым саласындағы зертеуші-ғалымдар да кеңінен қолдана бастады. </a:t>
            </a:r>
            <a:endParaRPr lang="ru-RU" sz="2600" dirty="0" smtClean="0">
              <a:solidFill>
                <a:schemeClr val="tx1"/>
              </a:solidFill>
              <a:latin typeface="Times New Roman" pitchFamily="18" charset="0"/>
              <a:cs typeface="Times New Roman" pitchFamily="18" charset="0"/>
            </a:endParaRPr>
          </a:p>
          <a:p>
            <a:r>
              <a:rPr lang="kk-KZ" sz="2600" dirty="0" smtClean="0">
                <a:solidFill>
                  <a:schemeClr val="tx1"/>
                </a:solidFill>
                <a:latin typeface="Times New Roman" pitchFamily="18" charset="0"/>
                <a:cs typeface="Times New Roman" pitchFamily="18" charset="0"/>
              </a:rPr>
              <a:t>1984 жылы ARPANET желісіннен бөлек жаңа желілер пайда бола бастады. </a:t>
            </a:r>
            <a:endParaRPr lang="ru-RU" sz="2600" dirty="0" smtClean="0">
              <a:solidFill>
                <a:schemeClr val="tx1"/>
              </a:solidFill>
              <a:latin typeface="Times New Roman" pitchFamily="18" charset="0"/>
              <a:cs typeface="Times New Roman" pitchFamily="18" charset="0"/>
            </a:endParaRPr>
          </a:p>
          <a:p>
            <a:pPr>
              <a:buNone/>
            </a:pPr>
            <a:endParaRPr lang="ru-RU"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51521" y="548680"/>
            <a:ext cx="8568952" cy="5904656"/>
          </a:xfrm>
        </p:spPr>
        <p:txBody>
          <a:bodyPr>
            <a:normAutofit fontScale="92500" lnSpcReduction="10000"/>
          </a:bodyPr>
          <a:lstStyle/>
          <a:p>
            <a:pPr>
              <a:buNone/>
            </a:pPr>
            <a:r>
              <a:rPr lang="kk-KZ" dirty="0" smtClean="0">
                <a:solidFill>
                  <a:schemeClr val="tx1"/>
                </a:solidFill>
                <a:latin typeface="Times New Roman" pitchFamily="18" charset="0"/>
                <a:cs typeface="Times New Roman" pitchFamily="18" charset="0"/>
              </a:rPr>
              <a:t>		Жастар </a:t>
            </a:r>
            <a:r>
              <a:rPr lang="kk-KZ" dirty="0" smtClean="0">
                <a:solidFill>
                  <a:schemeClr val="tx1"/>
                </a:solidFill>
                <a:latin typeface="Times New Roman" pitchFamily="18" charset="0"/>
                <a:cs typeface="Times New Roman" pitchFamily="18" charset="0"/>
              </a:rPr>
              <a:t>және әр бір қазақ азаматы жаңа ақпараттық-комуникациялық технологияны жетік меңгеруіміз қажет. </a:t>
            </a:r>
            <a:r>
              <a:rPr lang="ru-RU" dirty="0" err="1" smtClean="0">
                <a:solidFill>
                  <a:schemeClr val="tx1"/>
                </a:solidFill>
                <a:latin typeface="Times New Roman" pitchFamily="18" charset="0"/>
                <a:cs typeface="Times New Roman" pitchFamily="18" charset="0"/>
              </a:rPr>
              <a:t>Қазір адамдар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қызмет орнында</a:t>
            </a:r>
            <a:r>
              <a:rPr lang="ru-RU" dirty="0" smtClean="0">
                <a:solidFill>
                  <a:schemeClr val="tx1"/>
                </a:solidFill>
                <a:latin typeface="Times New Roman" pitchFamily="18" charset="0"/>
                <a:cs typeface="Times New Roman" pitchFamily="18" charset="0"/>
              </a:rPr>
              <a:t> да, </a:t>
            </a:r>
            <a:r>
              <a:rPr lang="ru-RU" dirty="0" err="1" smtClean="0">
                <a:solidFill>
                  <a:schemeClr val="tx1"/>
                </a:solidFill>
                <a:latin typeface="Times New Roman" pitchFamily="18" charset="0"/>
                <a:cs typeface="Times New Roman" pitchFamily="18" charset="0"/>
              </a:rPr>
              <a:t>үйде </a:t>
            </a:r>
            <a:r>
              <a:rPr lang="ru-RU" dirty="0" smtClean="0">
                <a:solidFill>
                  <a:schemeClr val="tx1"/>
                </a:solidFill>
                <a:latin typeface="Times New Roman" pitchFamily="18" charset="0"/>
                <a:cs typeface="Times New Roman" pitchFamily="18" charset="0"/>
              </a:rPr>
              <a:t>де </a:t>
            </a:r>
            <a:r>
              <a:rPr lang="ru-RU" dirty="0" err="1" smtClean="0">
                <a:solidFill>
                  <a:schemeClr val="tx1"/>
                </a:solidFill>
                <a:latin typeface="Times New Roman" pitchFamily="18" charset="0"/>
                <a:cs typeface="Times New Roman" pitchFamily="18" charset="0"/>
              </a:rPr>
              <a:t>компьютермен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жұмыс істей</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береді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Оның өмірімізге, кеңінен енгені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соншалықты, </a:t>
            </a:r>
            <a:r>
              <a:rPr lang="ru-RU" dirty="0" smtClean="0">
                <a:solidFill>
                  <a:schemeClr val="tx1"/>
                </a:solidFill>
                <a:latin typeface="Times New Roman" pitchFamily="18" charset="0"/>
                <a:cs typeface="Times New Roman" pitchFamily="18" charset="0"/>
              </a:rPr>
              <a:t>бала </a:t>
            </a:r>
            <a:r>
              <a:rPr lang="ru-RU" dirty="0" err="1" smtClean="0">
                <a:solidFill>
                  <a:schemeClr val="tx1"/>
                </a:solidFill>
                <a:latin typeface="Times New Roman" pitchFamily="18" charset="0"/>
                <a:cs typeface="Times New Roman" pitchFamily="18" charset="0"/>
              </a:rPr>
              <a:t>біткен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ойыншықпен емес</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компьютермен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ойнап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өзінің өміртанымын ғаламтордағы желі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ішінде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қалыптастырады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Қазіргі күнкөріс қамы </a:t>
            </a:r>
            <a:r>
              <a:rPr lang="ru-RU" dirty="0" smtClean="0">
                <a:solidFill>
                  <a:schemeClr val="tx1"/>
                </a:solidFill>
                <a:latin typeface="Times New Roman" pitchFamily="18" charset="0"/>
                <a:cs typeface="Times New Roman" pitchFamily="18" charset="0"/>
              </a:rPr>
              <a:t>мен </a:t>
            </a:r>
            <a:r>
              <a:rPr lang="ru-RU" dirty="0" err="1" smtClean="0">
                <a:solidFill>
                  <a:schemeClr val="tx1"/>
                </a:solidFill>
                <a:latin typeface="Times New Roman" pitchFamily="18" charset="0"/>
                <a:cs typeface="Times New Roman" pitchFamily="18" charset="0"/>
              </a:rPr>
              <a:t>заман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ағымының күрделілігі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көптеген ата-аналар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тәулік бойы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балаларының тыныс-тіршілігіне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бақылау жасай</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алмай</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олар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шектен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тыс</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бейне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монитордың алдында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отырғандықтан денсаулығына зор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зиянды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әсер алады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Сондықтанда менің жұмысымның мақсаты компьютердің </a:t>
            </a:r>
            <a:r>
              <a:rPr lang="ru-RU" dirty="0" smtClean="0">
                <a:solidFill>
                  <a:schemeClr val="tx1"/>
                </a:solidFill>
                <a:latin typeface="Times New Roman" pitchFamily="18" charset="0"/>
                <a:cs typeface="Times New Roman" pitchFamily="18" charset="0"/>
              </a:rPr>
              <a:t>бала </a:t>
            </a:r>
            <a:r>
              <a:rPr lang="ru-RU" dirty="0" err="1" smtClean="0">
                <a:solidFill>
                  <a:schemeClr val="tx1"/>
                </a:solidFill>
                <a:latin typeface="Times New Roman" pitchFamily="18" charset="0"/>
                <a:cs typeface="Times New Roman" pitchFamily="18" charset="0"/>
              </a:rPr>
              <a:t>ағзасына әсерін және </a:t>
            </a:r>
            <a:r>
              <a:rPr lang="ru-RU" dirty="0" smtClean="0">
                <a:solidFill>
                  <a:schemeClr val="tx1"/>
                </a:solidFill>
                <a:latin typeface="Times New Roman" pitchFamily="18" charset="0"/>
                <a:cs typeface="Times New Roman" pitchFamily="18" charset="0"/>
              </a:rPr>
              <a:t>де </a:t>
            </a:r>
            <a:r>
              <a:rPr lang="ru-RU" dirty="0" err="1" smtClean="0">
                <a:solidFill>
                  <a:schemeClr val="tx1"/>
                </a:solidFill>
                <a:latin typeface="Times New Roman" pitchFamily="18" charset="0"/>
                <a:cs typeface="Times New Roman" pitchFamily="18" charset="0"/>
              </a:rPr>
              <a:t>ғаламтордың жақсылықтарымен бірге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келеңсіз жақтарында  зерттеу</a:t>
            </a:r>
            <a:r>
              <a:rPr lang="ru-RU"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Тақырыптың негізгі мақсаты </a:t>
            </a:r>
            <a:r>
              <a:rPr lang="ru-RU" dirty="0" smtClean="0">
                <a:solidFill>
                  <a:schemeClr val="tx1"/>
                </a:solidFill>
                <a:latin typeface="Times New Roman" pitchFamily="18" charset="0"/>
                <a:cs typeface="Times New Roman" pitchFamily="18" charset="0"/>
              </a:rPr>
              <a:t>компьютер </a:t>
            </a:r>
            <a:r>
              <a:rPr lang="ru-RU" dirty="0" err="1" smtClean="0">
                <a:solidFill>
                  <a:schemeClr val="tx1"/>
                </a:solidFill>
                <a:latin typeface="Times New Roman" pitchFamily="18" charset="0"/>
                <a:cs typeface="Times New Roman" pitchFamily="18" charset="0"/>
              </a:rPr>
              <a:t>біздің өміріміздің бір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бөлшегі болып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еніп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отырғаны соншалықты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біз</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тіпті</a:t>
            </a:r>
            <a:r>
              <a:rPr lang="ru-RU" dirty="0" smtClean="0">
                <a:solidFill>
                  <a:schemeClr val="tx1"/>
                </a:solidFill>
                <a:latin typeface="Times New Roman" pitchFamily="18" charset="0"/>
                <a:cs typeface="Times New Roman" pitchFamily="18" charset="0"/>
              </a:rPr>
              <a:t> оны </a:t>
            </a:r>
            <a:r>
              <a:rPr lang="ru-RU" dirty="0" err="1" smtClean="0">
                <a:solidFill>
                  <a:schemeClr val="tx1"/>
                </a:solidFill>
                <a:latin typeface="Times New Roman" pitchFamily="18" charset="0"/>
                <a:cs typeface="Times New Roman" pitchFamily="18" charset="0"/>
              </a:rPr>
              <a:t>пайдалану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кезінде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ол</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қандай  қауіп қатер әкелетінін ұмытып кеттік</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Бірақ </a:t>
            </a:r>
            <a:r>
              <a:rPr lang="ru-RU" dirty="0" smtClean="0">
                <a:solidFill>
                  <a:schemeClr val="tx1"/>
                </a:solidFill>
                <a:latin typeface="Times New Roman" pitchFamily="18" charset="0"/>
                <a:cs typeface="Times New Roman" pitchFamily="18" charset="0"/>
              </a:rPr>
              <a:t>та, </a:t>
            </a:r>
            <a:r>
              <a:rPr lang="ru-RU" dirty="0" err="1" smtClean="0">
                <a:solidFill>
                  <a:schemeClr val="tx1"/>
                </a:solidFill>
                <a:latin typeface="Times New Roman" pitchFamily="18" charset="0"/>
                <a:cs typeface="Times New Roman" pitchFamily="18" charset="0"/>
              </a:rPr>
              <a:t>компьютермен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жұмыс істеу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барысында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оқушылар </a:t>
            </a:r>
            <a:r>
              <a:rPr lang="ru-RU" dirty="0" smtClean="0">
                <a:solidFill>
                  <a:schemeClr val="tx1"/>
                </a:solidFill>
                <a:latin typeface="Times New Roman" pitchFamily="18" charset="0"/>
                <a:cs typeface="Times New Roman" pitchFamily="18" charset="0"/>
              </a:rPr>
              <a:t>техника </a:t>
            </a:r>
            <a:r>
              <a:rPr lang="ru-RU" dirty="0" err="1" smtClean="0">
                <a:solidFill>
                  <a:schemeClr val="tx1"/>
                </a:solidFill>
                <a:latin typeface="Times New Roman" pitchFamily="18" charset="0"/>
                <a:cs typeface="Times New Roman" pitchFamily="18" charset="0"/>
              </a:rPr>
              <a:t>қауіпсіздік ережелерін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сақтаса</a:t>
            </a:r>
            <a:r>
              <a:rPr lang="ru-RU" dirty="0" smtClean="0">
                <a:solidFill>
                  <a:schemeClr val="tx1"/>
                </a:solidFill>
                <a:latin typeface="Times New Roman" pitchFamily="18" charset="0"/>
                <a:cs typeface="Times New Roman" pitchFamily="18" charset="0"/>
              </a:rPr>
              <a:t>,</a:t>
            </a:r>
            <a:r>
              <a:rPr lang="ru-RU" dirty="0" err="1" smtClean="0">
                <a:solidFill>
                  <a:schemeClr val="tx1"/>
                </a:solidFill>
                <a:latin typeface="Times New Roman" pitchFamily="18" charset="0"/>
                <a:cs typeface="Times New Roman" pitchFamily="18" charset="0"/>
              </a:rPr>
              <a:t>ол</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біздің ақылды, сүйкімді,қайырымды досымыз</a:t>
            </a:r>
            <a:r>
              <a:rPr lang="ru-RU" dirty="0" smtClean="0">
                <a:solidFill>
                  <a:schemeClr val="tx1"/>
                </a:solidFill>
                <a:latin typeface="Times New Roman" pitchFamily="18" charset="0"/>
                <a:cs typeface="Times New Roman" pitchFamily="18" charset="0"/>
              </a:rPr>
              <a:t> бола </a:t>
            </a:r>
            <a:r>
              <a:rPr lang="ru-RU" dirty="0" err="1" smtClean="0">
                <a:solidFill>
                  <a:schemeClr val="tx1"/>
                </a:solidFill>
                <a:latin typeface="Times New Roman" pitchFamily="18" charset="0"/>
                <a:cs typeface="Times New Roman" pitchFamily="18" charset="0"/>
              </a:rPr>
              <a:t>алады</a:t>
            </a:r>
            <a:r>
              <a:rPr lang="ru-RU" dirty="0" smtClean="0">
                <a:solidFill>
                  <a:schemeClr val="tx1"/>
                </a:solidFill>
                <a:latin typeface="Times New Roman" pitchFamily="18" charset="0"/>
                <a:cs typeface="Times New Roman" pitchFamily="18" charset="0"/>
              </a:rPr>
              <a:t>. </a:t>
            </a:r>
          </a:p>
          <a:p>
            <a:pPr>
              <a:buNone/>
            </a:pPr>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endParaRPr lang="ru-RU"/>
          </a:p>
        </p:txBody>
      </p:sp>
      <p:sp>
        <p:nvSpPr>
          <p:cNvPr id="3" name="Заголовок 2"/>
          <p:cNvSpPr>
            <a:spLocks noGrp="1"/>
          </p:cNvSpPr>
          <p:nvPr>
            <p:ph type="title"/>
          </p:nvPr>
        </p:nvSpPr>
        <p:spPr>
          <a:xfrm>
            <a:off x="457200" y="338328"/>
            <a:ext cx="8229600" cy="5034888"/>
          </a:xfrm>
        </p:spPr>
        <p:txBody>
          <a:bodyPr>
            <a:noAutofit/>
          </a:bodyPr>
          <a:lstStyle/>
          <a:p>
            <a:r>
              <a:rPr lang="kk-KZ" sz="4800" b="1" dirty="0" smtClean="0">
                <a:solidFill>
                  <a:schemeClr val="tx1"/>
                </a:solidFill>
                <a:latin typeface="Times New Roman" pitchFamily="18" charset="0"/>
                <a:cs typeface="Times New Roman" pitchFamily="18" charset="0"/>
              </a:rPr>
              <a:t>Бүкіләлемдік өрмек – Ғаламтор. </a:t>
            </a:r>
            <a:r>
              <a:rPr lang="ru-RU" sz="4800" dirty="0" smtClean="0">
                <a:solidFill>
                  <a:schemeClr val="tx1"/>
                </a:solidFill>
                <a:latin typeface="Times New Roman" pitchFamily="18" charset="0"/>
                <a:cs typeface="Times New Roman" pitchFamily="18" charset="0"/>
              </a:rPr>
              <a:t/>
            </a:r>
            <a:br>
              <a:rPr lang="ru-RU" sz="4800" dirty="0" smtClean="0">
                <a:solidFill>
                  <a:schemeClr val="tx1"/>
                </a:solidFill>
                <a:latin typeface="Times New Roman" pitchFamily="18" charset="0"/>
                <a:cs typeface="Times New Roman" pitchFamily="18" charset="0"/>
              </a:rPr>
            </a:br>
            <a:endParaRPr lang="ru-RU" sz="4800" dirty="0">
              <a:solidFill>
                <a:schemeClr val="tx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79513" y="404664"/>
            <a:ext cx="8712968" cy="5721499"/>
          </a:xfrm>
        </p:spPr>
        <p:txBody>
          <a:bodyPr>
            <a:normAutofit fontScale="92500"/>
          </a:bodyPr>
          <a:lstStyle/>
          <a:p>
            <a:r>
              <a:rPr lang="kk-KZ" dirty="0" smtClean="0">
                <a:solidFill>
                  <a:schemeClr val="tx1"/>
                </a:solidFill>
                <a:latin typeface="Times New Roman" pitchFamily="18" charset="0"/>
                <a:cs typeface="Times New Roman" pitchFamily="18" charset="0"/>
              </a:rPr>
              <a:t>Ғаламтор-интернет қазақ қоғамына енгелі көп болған жоқ. Әлем торласып үлгерді аз уақытта</a:t>
            </a:r>
            <a:endParaRPr lang="ru-RU" dirty="0" smtClean="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Ғаламтор... Ескі мен жаңаның, өткен мен болашақтың, қатігездік пен мейірімнің, бар мен жоқтың мидай араласқан ортасы. Қандай ақпарат оқысаңыз да, соған сай жауап қалдыруыңызға, пікір білдіруге құқыңыз бар. Сіз саясаттанушы, мәдениеттанушы, болмаса философ яки әлдебір саланың ғалымы болуыңыз шарт емес, көзқарасыңыз өзіңізге, жазыңыз, қалдырыңыз, шамына тиіңіз, сынаңыз, мінеңіз, алғыс айтыңыз – ерік алдыңыздағы компьютердің перне тақтасына басылған саусақтарыңызда. Тек соны орнымен пайдалана  білсек, мүмкіндігін барынша ықтиятпен жүзеге асырып, адами қалпымызды нықтап, білімімізді асыруға жұмсасақ. Академиялық кітапханалардың орнын Интернет баса алмайды. </a:t>
            </a:r>
            <a:r>
              <a:rPr lang="kk-KZ" b="1" dirty="0" smtClean="0">
                <a:solidFill>
                  <a:schemeClr val="tx1"/>
                </a:solidFill>
                <a:latin typeface="Times New Roman" pitchFamily="18" charset="0"/>
                <a:cs typeface="Times New Roman" pitchFamily="18" charset="0"/>
              </a:rPr>
              <a:t>Бірақ оның да ғылыми тегеуріні шексіз. Тек аздаған мәдениет керек... Ғаламтор мәдениетін ерте игермеу өзімізге сын.</a:t>
            </a:r>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872067" y="1196752"/>
            <a:ext cx="7408333" cy="4929411"/>
          </a:xfrm>
        </p:spPr>
        <p:txBody>
          <a:bodyPr/>
          <a:lstStyle/>
          <a:p>
            <a:pPr algn="ctr"/>
            <a:r>
              <a:rPr lang="kk-KZ" sz="2800" dirty="0" smtClean="0">
                <a:solidFill>
                  <a:schemeClr val="tx1"/>
                </a:solidFill>
                <a:latin typeface="Times New Roman" pitchFamily="18" charset="0"/>
                <a:cs typeface="Times New Roman" pitchFamily="18" charset="0"/>
              </a:rPr>
              <a:t>Ғаламтор... Тұтасқан әлем. Өрмекшінің торы дерсіз. Енді шынайы сүйіспеншіліктің орнын, жылтыры мол виртуальды махаббат, шынайы аралас-құралас достықтың орнын виртуалды сыйластық басып келеді. Тек көгілдір сағымды ғаламторлардың ішінде сан мен цифрлардың, әлдебір атаулар мен өзіңе үш қайнаса сорпасы қосылмайтын есімдердің жақынысыз... </a:t>
            </a:r>
            <a:endParaRPr lang="ru-RU" sz="2800" dirty="0" smtClean="0">
              <a:solidFill>
                <a:schemeClr val="tx1"/>
              </a:solidFill>
              <a:latin typeface="Times New Roman" pitchFamily="18" charset="0"/>
              <a:cs typeface="Times New Roman" pitchFamily="18" charset="0"/>
            </a:endParaRPr>
          </a:p>
          <a:p>
            <a:endParaRPr lang="ru-RU" dirty="0"/>
          </a:p>
        </p:txBody>
      </p:sp>
      <p:sp>
        <p:nvSpPr>
          <p:cNvPr id="3" name="Заголовок 2"/>
          <p:cNvSpPr>
            <a:spLocks noGrp="1"/>
          </p:cNvSpPr>
          <p:nvPr>
            <p:ph type="title"/>
          </p:nvPr>
        </p:nvSpPr>
        <p:spPr/>
        <p:txBody>
          <a:bodyPr/>
          <a:lstStyle/>
          <a:p>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23529" y="260648"/>
            <a:ext cx="8496944" cy="5865515"/>
          </a:xfrm>
        </p:spPr>
        <p:txBody>
          <a:bodyPr>
            <a:normAutofit lnSpcReduction="10000"/>
          </a:bodyPr>
          <a:lstStyle/>
          <a:p>
            <a:pPr algn="ctr"/>
            <a:r>
              <a:rPr lang="kk-KZ" sz="2800" dirty="0" smtClean="0">
                <a:solidFill>
                  <a:schemeClr val="tx1"/>
                </a:solidFill>
                <a:latin typeface="Times New Roman" pitchFamily="18" charset="0"/>
                <a:cs typeface="Times New Roman" pitchFamily="18" charset="0"/>
              </a:rPr>
              <a:t>Ғаламтор желісінің пайдасы өте көп. Себебі өмірдің кез-келген саласына қажетті ақпаратты жылдам алуға, басқа қолданушылармен ақпарат алмасу мүмкіндігіне ие боласың. Ақпаратты алу немесе беруде белгілі уақытқа тәуелді болмайсың, керек уақытыңда қарауға, жіберуге болады. Ғаламторда көп уақыт отыру т.б зияны туралы айтсақ ол адамның өзіне байланысты, ол өзіне-өзі кесте қою керек, белгілі бір уақыт мөлшерінде отыру, қажетсіз ақпараттарды қарамау сияқты өзіне шектеу қойған жағдайда адамға зияны аз болады. Сондықтан Ғаламтордың тек жақсы жақтарын пайдаланып керегімізге қолданған жөн!!! Таяқтың екі ұшы болатыны бәрімізге белгілі, дұрыс және бұрыс жақтары да болады.</a:t>
            </a:r>
            <a:endParaRPr lang="ru-RU" sz="2800"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1210</TotalTime>
  <Words>1554</Words>
  <Application>Microsoft Office PowerPoint</Application>
  <PresentationFormat>Экран (4:3)</PresentationFormat>
  <Paragraphs>43</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Волна</vt:lpstr>
      <vt:lpstr>Слайд 1</vt:lpstr>
      <vt:lpstr>Слайд 2</vt:lpstr>
      <vt:lpstr>Слайд 3</vt:lpstr>
      <vt:lpstr>Слайд 4</vt:lpstr>
      <vt:lpstr>Слайд 5</vt:lpstr>
      <vt:lpstr>Бүкіләлемдік өрмек – Ғаламтор.  </vt:lpstr>
      <vt:lpstr>Слайд 7</vt:lpstr>
      <vt:lpstr>Слайд 8</vt:lpstr>
      <vt:lpstr>Слайд 9</vt:lpstr>
      <vt:lpstr>Слайд 10</vt:lpstr>
      <vt:lpstr>Білгенге ғаламтор  ғаламат-ақ!  </vt:lpstr>
      <vt:lpstr>Слайд 12</vt:lpstr>
      <vt:lpstr>Слайд 13</vt:lpstr>
      <vt:lpstr>Слайд 14</vt:lpstr>
      <vt:lpstr>Жаһандану дәуірі  ҒТР-дің (ғылыми техникалық революция) шырқау шегіне шыққасын, қазір, еңбектеген баладан еңкейген қартқа дейін жұмысы ғаламторсыз жүрмейтін болды. Елуді егделеп, алпысты алқымдап, тіпті, жетпісті желкелеп қалған кісілерді де агенте хат алмасып отырганын көріп қаламыз. Бұл да болса жаңа заман талабы. </vt:lpstr>
      <vt:lpstr>Ғаламтор және денсаулық</vt:lpstr>
      <vt:lpstr>Слайд 17</vt:lpstr>
      <vt:lpstr>Слайд 18</vt:lpstr>
      <vt:lpstr>Слайд 19</vt:lpstr>
      <vt:lpstr>Слайд 20</vt:lpstr>
      <vt:lpstr>Слайд 21</vt:lpstr>
      <vt:lpstr>Слайд 22</vt:lpstr>
      <vt:lpstr>Слайд 23</vt:lpstr>
      <vt:lpstr>Слайд 24</vt:lpstr>
      <vt:lpstr>Слайд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шк</dc:creator>
  <cp:lastModifiedBy>USER</cp:lastModifiedBy>
  <cp:revision>37</cp:revision>
  <dcterms:created xsi:type="dcterms:W3CDTF">2014-02-19T10:43:26Z</dcterms:created>
  <dcterms:modified xsi:type="dcterms:W3CDTF">2017-02-10T11:02:18Z</dcterms:modified>
</cp:coreProperties>
</file>