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37" r:id="rId2"/>
    <p:sldMasterId id="2147483833" r:id="rId3"/>
  </p:sldMasterIdLst>
  <p:notesMasterIdLst>
    <p:notesMasterId r:id="rId17"/>
  </p:notesMasterIdLst>
  <p:sldIdLst>
    <p:sldId id="438" r:id="rId4"/>
    <p:sldId id="446" r:id="rId5"/>
    <p:sldId id="447" r:id="rId6"/>
    <p:sldId id="448" r:id="rId7"/>
    <p:sldId id="449" r:id="rId8"/>
    <p:sldId id="440" r:id="rId9"/>
    <p:sldId id="428" r:id="rId10"/>
    <p:sldId id="431" r:id="rId11"/>
    <p:sldId id="434" r:id="rId12"/>
    <p:sldId id="435" r:id="rId13"/>
    <p:sldId id="437" r:id="rId14"/>
    <p:sldId id="452" r:id="rId15"/>
    <p:sldId id="441" r:id="rId16"/>
  </p:sldIdLst>
  <p:sldSz cx="12192000" cy="6858000"/>
  <p:notesSz cx="6797675" cy="9928225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DFFFF"/>
    <a:srgbClr val="F0F4FA"/>
    <a:srgbClr val="E6EDF6"/>
    <a:srgbClr val="FFFFCC"/>
    <a:srgbClr val="EAEAEA"/>
    <a:srgbClr val="E1F4FF"/>
    <a:srgbClr val="FEE8FB"/>
    <a:srgbClr val="F0F8FA"/>
    <a:srgbClr val="FF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9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20404FAD-7E9E-4083-B556-F8EC02BD4A3D}" type="datetimeFigureOut">
              <a:rPr lang="kk-KZ" smtClean="0"/>
              <a:pPr/>
              <a:t>29-нау-18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78009"/>
            <a:ext cx="5439101" cy="390898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2406821-E20B-4EAD-9251-D01A99312ADF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3882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6821-E20B-4EAD-9251-D01A99312ADF}" type="slidenum">
              <a:rPr lang="kk-KZ" smtClean="0"/>
              <a:pPr/>
              <a:t>7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2157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137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7509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656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495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417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513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1464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5013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326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4424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874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7001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1854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2892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79842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6647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5123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5005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3341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4260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51050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9601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573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0211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77714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33036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1326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9109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6487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1454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7318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5485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2639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5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Haga clic para modificar el estilo de texto del patrón</a:t>
            </a:r>
          </a:p>
          <a:p>
            <a:pPr lvl="1"/>
            <a:r>
              <a:rPr lang="ru-RU"/>
              <a:t>Segundo nivel</a:t>
            </a:r>
          </a:p>
          <a:p>
            <a:pPr lvl="2"/>
            <a:r>
              <a:rPr lang="ru-RU"/>
              <a:t>Tercer nivel</a:t>
            </a:r>
          </a:p>
          <a:p>
            <a:pPr lvl="3"/>
            <a:r>
              <a:rPr lang="ru-RU"/>
              <a:t>Cuarto nivel</a:t>
            </a:r>
          </a:p>
          <a:p>
            <a:pPr lvl="4"/>
            <a:r>
              <a:rPr lang="ru-RU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29-нау-18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101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k-KZ" dirty="0">
                <a:solidFill>
                  <a:schemeClr val="accent1">
                    <a:lumMod val="75000"/>
                  </a:schemeClr>
                </a:solidFill>
                <a:effectLst/>
              </a:rPr>
              <a:t>Организация и проведение тестирования для педагогических работников и приравненных к ним лиц 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7342" y="6209731"/>
            <a:ext cx="304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solidFill>
                  <a:schemeClr val="accent1">
                    <a:lumMod val="50000"/>
                  </a:schemeClr>
                </a:solidFill>
              </a:rPr>
              <a:t>Астана 2018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47134" y="864974"/>
            <a:ext cx="11944865" cy="59930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Пример задания с выбором одного или нескольких правильных ответов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  <a:p>
            <a:pPr marL="358775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Формирование грамматических средств языка и навыков словообразования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A) согласование прилагательных с существительными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B) согласование существительных с числительными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C) образование слов-антонимов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D) выделение звуков из состава слова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E) образование сложных слов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F) дифференциация согласных звуков по звонкости-глухости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G) образование существительных в предложном падеже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H) умение характеризовать звук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6785"/>
            <a:ext cx="1168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тестовых заданий Национального квалификационного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3297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769988"/>
              </p:ext>
            </p:extLst>
          </p:nvPr>
        </p:nvGraphicFramePr>
        <p:xfrm>
          <a:off x="135923" y="543698"/>
          <a:ext cx="11948986" cy="6116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3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5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93235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2000" dirty="0"/>
                        <a:t>Ситуационное задание</a:t>
                      </a:r>
                      <a:endParaRPr lang="en-US" sz="2000" dirty="0"/>
                    </a:p>
                    <a:p>
                      <a:pPr marL="0" indent="0">
                        <a:buNone/>
                      </a:pPr>
                      <a:endParaRPr lang="ru-RU" sz="1800" dirty="0"/>
                    </a:p>
                    <a:p>
                      <a:pPr marL="0" indent="0" algn="just">
                        <a:buNone/>
                      </a:pPr>
                      <a:r>
                        <a:rPr lang="kk-KZ" sz="2000" dirty="0"/>
                        <a:t>Коля вбежал в дом, схватил коробочку и собрался уйти, но отец остановил его: Хватит гулять, уже поздно. - Я на минуточку, - попросил мальчик, - только отдам Феде коробочку и вернусь. Обождет твой Федя до завтра, ничего не случится. Я обещал. Все равно пойду! - плачет ребенок и бежит к двери. Отец останавливает его, схватив за руку.</a:t>
                      </a:r>
                      <a:endParaRPr lang="ru-RU" sz="2000" dirty="0"/>
                    </a:p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dirty="0"/>
                        <a:t>1. Собирался Коля уйти, но отец остановил его и сказал: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A) «Ты куда идешь?»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B) «Хватит гулять!»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C) «Пойдем ужинать!»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D) «Ты сделал уроки?»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E) «Пойдем смотреть телевизор»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dirty="0"/>
                        <a:t>4. Пропущенное словосочетание в предложении: Коля вбежал в дом, … .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A) схватил коробочку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B) раскидал игрушки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C) расбросал вещи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D) бросил куртку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E) поздоровался с отцом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94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dirty="0"/>
                        <a:t>2. Действие отца: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A) ударил его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B) закрыл дверь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C) отпустил его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D) схватил за руку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E) накричал на него</a:t>
                      </a:r>
                      <a:endParaRPr lang="ru-RU" sz="1800" dirty="0"/>
                    </a:p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dirty="0"/>
                        <a:t>5. Мальчик испытывает чувства: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A) доброты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B) смелости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C) несправедливости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D) благодарности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E) уважения</a:t>
                      </a:r>
                      <a:endParaRPr lang="ru-RU" sz="1800" dirty="0"/>
                    </a:p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76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dirty="0"/>
                        <a:t>3. Мальчику нужно было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A) отдать игрушку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B) вынести мусор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C) отдать коробочку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D) сходить в магазин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E) провести друга</a:t>
                      </a:r>
                      <a:endParaRPr lang="ru-RU" sz="1800" dirty="0"/>
                    </a:p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39060"/>
              </p:ext>
            </p:extLst>
          </p:nvPr>
        </p:nvGraphicFramePr>
        <p:xfrm>
          <a:off x="86497" y="506628"/>
          <a:ext cx="4238368" cy="6054810"/>
        </p:xfrm>
        <a:graphic>
          <a:graphicData uri="http://schemas.openxmlformats.org/drawingml/2006/table">
            <a:tbl>
              <a:tblPr/>
              <a:tblGrid>
                <a:gridCol w="4238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54810"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399005" y="506627"/>
          <a:ext cx="7722973" cy="6042454"/>
        </p:xfrm>
        <a:graphic>
          <a:graphicData uri="http://schemas.openxmlformats.org/drawingml/2006/table">
            <a:tbl>
              <a:tblPr/>
              <a:tblGrid>
                <a:gridCol w="7722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42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1"/>
            <a:ext cx="1158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тестовых заданий Национального квалификационного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1883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для кандидатов на должность директора школы</a:t>
            </a:r>
            <a:endParaRPr lang="ro-R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61424" y="1873752"/>
            <a:ext cx="9760016" cy="686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среда месяца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1" y="1621724"/>
            <a:ext cx="1009082" cy="100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Ð°ÑÑ Ð¿Ð¸ÐºÑÐ¾Ð³ÑÐ°Ð¼Ð¼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54114"/>
            <a:ext cx="816577" cy="81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>
            <a:spLocks noGrp="1"/>
          </p:cNvSpPr>
          <p:nvPr>
            <p:ph sz="half" idx="1"/>
          </p:nvPr>
        </p:nvSpPr>
        <p:spPr>
          <a:xfrm>
            <a:off x="1761424" y="3027231"/>
            <a:ext cx="9760016" cy="686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часа 15 минут (135 минут)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ÐÐ°ÑÑÐ¸Ð½ÐºÐ¸ Ð¿Ð¾ Ð·Ð°Ð¿ÑÐ¾ÑÑ ÐºÐ½Ð¸Ð³Ð° Ð¿Ð¸ÐºÑÐ¾Ð³ÑÐ°Ð¼Ð¼Ð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4" y="4094147"/>
            <a:ext cx="817207" cy="8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/>
          <p:cNvSpPr>
            <a:spLocks noGrp="1"/>
          </p:cNvSpPr>
          <p:nvPr>
            <p:ph sz="half" idx="1"/>
          </p:nvPr>
        </p:nvSpPr>
        <p:spPr>
          <a:xfrm>
            <a:off x="1854189" y="4094147"/>
            <a:ext cx="9760016" cy="1009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блока: 1) Знание законодательства РК – 70 баллов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2) Основы педагогики и психологии – 20 баллов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ÐÐ°ÑÑÐ¸Ð½ÐºÐ¸ Ð¿Ð¾ Ð·Ð°Ð¿ÑÐ¾ÑÑ Ð¿ÑÐ¸ÑÐºÐ° Ð¿Ð¸ÐºÑÐ¾Ð³ÑÐ°Ð¼Ð¼Ð°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26" y="5390225"/>
            <a:ext cx="826971" cy="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3"/>
          <p:cNvSpPr>
            <a:spLocks noGrp="1"/>
          </p:cNvSpPr>
          <p:nvPr>
            <p:ph sz="half" idx="1"/>
          </p:nvPr>
        </p:nvSpPr>
        <p:spPr>
          <a:xfrm>
            <a:off x="1937015" y="5530628"/>
            <a:ext cx="9760016" cy="686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Пороговый уровень - 50% по каждому блоку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388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1530" cy="70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45849" y="229640"/>
            <a:ext cx="5363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 НКТ </a:t>
            </a:r>
            <a:endParaRPr lang="ru-RU" sz="3600" dirty="0"/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723332" y="1310185"/>
            <a:ext cx="5096222" cy="699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Компьютерное</a:t>
            </a:r>
            <a:r>
              <a:rPr lang="kk-KZ" dirty="0">
                <a:solidFill>
                  <a:srgbClr val="002060"/>
                </a:solidFill>
                <a:latin typeface="+mj-lt"/>
              </a:rPr>
              <a:t> 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6453963" y="1270987"/>
            <a:ext cx="5128437" cy="692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>
                <a:solidFill>
                  <a:schemeClr val="accent1">
                    <a:lumMod val="50000"/>
                  </a:schemeClr>
                </a:solidFill>
                <a:latin typeface="+mj-lt"/>
              </a:rPr>
              <a:t>Бумажное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Объект 7"/>
          <p:cNvSpPr>
            <a:spLocks noGrp="1"/>
          </p:cNvSpPr>
          <p:nvPr>
            <p:ph idx="1"/>
          </p:nvPr>
        </p:nvSpPr>
        <p:spPr>
          <a:xfrm>
            <a:off x="723331" y="2115404"/>
            <a:ext cx="5854889" cy="17605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областных центрах и моногородах</a:t>
            </a:r>
          </a:p>
          <a:p>
            <a:pPr marL="0" indent="0">
              <a:spcBef>
                <a:spcPts val="0"/>
              </a:spcBef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Проводится в пунктах проведения тестирования </a:t>
            </a:r>
          </a:p>
          <a:p>
            <a:pPr marL="0" indent="0">
              <a:spcBef>
                <a:spcPts val="0"/>
              </a:spcBef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Проводится в онлайн режиме </a:t>
            </a:r>
          </a:p>
          <a:p>
            <a:pPr marL="0" indent="0">
              <a:spcBef>
                <a:spcPts val="0"/>
              </a:spcBef>
              <a:buNone/>
            </a:pPr>
            <a:endParaRPr lang="kk-KZ" sz="18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2" name="Объект 9"/>
          <p:cNvSpPr>
            <a:spLocks noGrp="1"/>
          </p:cNvSpPr>
          <p:nvPr>
            <p:ph sz="quarter" idx="4294967295"/>
          </p:nvPr>
        </p:nvSpPr>
        <p:spPr>
          <a:xfrm>
            <a:off x="7062788" y="2116138"/>
            <a:ext cx="5129212" cy="176053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областных центрах и моногородах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пунктах проведения тестирования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книжки вопросника и листа ответа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kk-KZ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798" y="4094328"/>
            <a:ext cx="8175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 и приравненным к ним лицам выдается пропуск для прохождения тестирования.  Согласно данному пропуску осуществляется запуск в аудиторию по одному, при этом производится идентификация личности на основании документа, удостоверяющегося личность и пропуска.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806" y="4094328"/>
            <a:ext cx="3040891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141955"/>
              </p:ext>
            </p:extLst>
          </p:nvPr>
        </p:nvGraphicFramePr>
        <p:xfrm>
          <a:off x="334434" y="1037967"/>
          <a:ext cx="11618383" cy="44608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77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7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2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237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1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Блок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Количество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Форма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Время (минут)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4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Предметные знания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0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или нескольких правильных ответов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b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(2 ситуации по 5 заданий к ним)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Ситуационные (к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онтекстные) задания 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Методика преподавания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4433" y="195910"/>
            <a:ext cx="1161838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+mj-lt"/>
              </a:rPr>
              <a:t>Структура теста</a:t>
            </a:r>
          </a:p>
        </p:txBody>
      </p:sp>
    </p:spTree>
    <p:extLst>
      <p:ext uri="{BB962C8B-B14F-4D97-AF65-F5344CB8AC3E}">
        <p14:creationId xmlns:p14="http://schemas.microsoft.com/office/powerpoint/2010/main" val="25944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570720"/>
              </p:ext>
            </p:extLst>
          </p:nvPr>
        </p:nvGraphicFramePr>
        <p:xfrm>
          <a:off x="271848" y="605480"/>
          <a:ext cx="11738918" cy="6108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3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3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217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6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800" b="1" spc="5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800" b="1" spc="1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ема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34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Методика воспитания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Принципы процесса воспитания. Основные направления процесса воспитания.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Методы воспитания.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20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Процесс обучения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Принципы процесса обучения.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Методы и формы обучения.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534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Управление и организация учебного процесса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Подготовка к уроку, педагогический анализ и рефлексия учебного процесса.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Инновационная деятельность учителя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20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Педагогическая психология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Психология воспитания и обучения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6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Психология педагогической деятельности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620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Новые подходы в преподавании и обучении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Эффективное преподавание и когнитивное развитие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6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тому, как учиться. </a:t>
                      </a:r>
                      <a:r>
                        <a:rPr lang="ru-RU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Метапознание</a:t>
                      </a: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Виды памяти.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6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Важность диалога в классе. Типы бесед. Постановка вопросов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45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ИКТ в обучении. Планирование уроков с учётом новых подходов в преподавании и обучении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453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критическому мышлению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Развитие критического мышления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Оценивание учебных достижений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Оценивание для обучения и оценивание обучения. Обратная связь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453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талантливых и одаренных детей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Подходы, принципы и стратегии обучения талантливых и одаренных детей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Исследование практики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Подходы и стратегии исследования урока и исследования практики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97540" y="163773"/>
            <a:ext cx="856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теста по блоку «Методика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преподования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</p:txBody>
      </p:sp>
    </p:spTree>
    <p:extLst>
      <p:ext uri="{BB962C8B-B14F-4D97-AF65-F5344CB8AC3E}">
        <p14:creationId xmlns:p14="http://schemas.microsoft.com/office/powerpoint/2010/main" val="921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816" y="741405"/>
            <a:ext cx="10972800" cy="52735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Пример задания с выбором одного правильного ответа</a:t>
            </a:r>
          </a:p>
          <a:p>
            <a:pPr marL="0" indent="0">
              <a:buNone/>
            </a:pPr>
            <a:endParaRPr lang="kk-KZ" sz="3300" i="1" dirty="0">
              <a:latin typeface="Times New Roman" pitchFamily="18" charset="0"/>
              <a:cs typeface="Times New Roman" pitchFamily="18" charset="0"/>
            </a:endParaRPr>
          </a:p>
          <a:p>
            <a:pPr marL="358775" indent="0"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Ребёнок от 5-ти до 6-ти лет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358775" indent="0">
              <a:buNone/>
            </a:pP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A) выполняет элементарные навыки умывания, одевания, раздевания с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помощью взрослого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358775" indent="0">
              <a:buNone/>
            </a:pP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B) владеет первоначальными навыками личной гигиены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358775" indent="0">
              <a:buNone/>
            </a:pP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C) знает и соблюдает правила личной гигиены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358775" indent="0">
              <a:buNone/>
            </a:pP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D) самостоятельно выполняет гигиенические процедуры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358775" indent="0">
              <a:buNone/>
            </a:pP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E) владеет навыками самообслуживания и взаимопомощи при проведении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гигиенических процедур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4275" y="215347"/>
            <a:ext cx="1142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тестовых заданий Национального квалификационного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1405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5567</TotalTime>
  <Words>750</Words>
  <Application>Microsoft Office PowerPoint</Application>
  <PresentationFormat>Широкоэкранный</PresentationFormat>
  <Paragraphs>156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2</vt:lpstr>
      <vt:lpstr>HDOfficeLightV0</vt:lpstr>
      <vt:lpstr>1_HDOfficeLightV0</vt:lpstr>
      <vt:lpstr>La mente</vt:lpstr>
      <vt:lpstr>Организация и проведение тестирования для педагогических работников и приравненных к ним лиц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Тестирование для кандидатов на должность директора школы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Zhanbota</dc:creator>
  <cp:lastModifiedBy>Роллан Сериков</cp:lastModifiedBy>
  <cp:revision>835</cp:revision>
  <cp:lastPrinted>2018-03-29T03:43:29Z</cp:lastPrinted>
  <dcterms:created xsi:type="dcterms:W3CDTF">2015-09-16T09:12:39Z</dcterms:created>
  <dcterms:modified xsi:type="dcterms:W3CDTF">2018-03-29T04:09:33Z</dcterms:modified>
</cp:coreProperties>
</file>