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425" r:id="rId2"/>
    <p:sldId id="377" r:id="rId3"/>
    <p:sldId id="409" r:id="rId4"/>
    <p:sldId id="414" r:id="rId5"/>
    <p:sldId id="394" r:id="rId6"/>
    <p:sldId id="415" r:id="rId7"/>
    <p:sldId id="416" r:id="rId8"/>
    <p:sldId id="417" r:id="rId9"/>
    <p:sldId id="418" r:id="rId10"/>
    <p:sldId id="412" r:id="rId11"/>
    <p:sldId id="398" r:id="rId12"/>
    <p:sldId id="419" r:id="rId13"/>
    <p:sldId id="396" r:id="rId14"/>
    <p:sldId id="413" r:id="rId15"/>
    <p:sldId id="421" r:id="rId16"/>
    <p:sldId id="422" r:id="rId17"/>
    <p:sldId id="423" r:id="rId18"/>
    <p:sldId id="424" r:id="rId19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3" autoAdjust="0"/>
  </p:normalViewPr>
  <p:slideViewPr>
    <p:cSldViewPr snapToGrid="0">
      <p:cViewPr varScale="1">
        <p:scale>
          <a:sx n="70" d="100"/>
          <a:sy n="70" d="100"/>
        </p:scale>
        <p:origin x="9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29.03.2018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_ftnref2"/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3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0211" y="1727337"/>
            <a:ext cx="107681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24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и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приравненных к ним лиц, занимающих должности в организациях образования,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дошкольного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, начального, основного среднего, общего </a:t>
            </a:r>
            <a:r>
              <a:rPr lang="ru-RU" sz="2400" b="1" dirty="0" err="1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среднего,дополнительного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, технического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и профессионального, </a:t>
            </a:r>
            <a:r>
              <a:rPr lang="ru-RU" sz="2400" b="1" dirty="0" err="1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образований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30461" y="6276860"/>
            <a:ext cx="2047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Февраль,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5773" y="3568417"/>
            <a:ext cx="12923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i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2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2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9760" y="390033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Министерство образования и науки Республики Казахстан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48" y="4035661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612052"/>
            <a:ext cx="5188688" cy="3808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087" y="1704747"/>
            <a:ext cx="1987617" cy="123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132094"/>
              </p:ext>
            </p:extLst>
          </p:nvPr>
        </p:nvGraphicFramePr>
        <p:xfrm>
          <a:off x="5007935" y="3606323"/>
          <a:ext cx="6612688" cy="2906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4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прохождения квалификационного теста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Предлагаемая модель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018" y="772804"/>
            <a:ext cx="425122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модель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2019" y="1250179"/>
            <a:ext cx="4251229" cy="52629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Республики Казахстан 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     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тестирования составляет сто двадцать (120) минут, за 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сто пятьдесят (150) минут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206210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Начальное, основное среднее, общее среднее образования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:</a:t>
            </a:r>
            <a:endParaRPr lang="en-US" sz="1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  <a:endParaRPr lang="en-US" sz="1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11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3248" y="411117"/>
            <a:ext cx="10972800" cy="62611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национального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квалификационного тестирования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357260"/>
              </p:ext>
            </p:extLst>
          </p:nvPr>
        </p:nvGraphicFramePr>
        <p:xfrm>
          <a:off x="676487" y="1185943"/>
          <a:ext cx="11046940" cy="45311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40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40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27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4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Уровни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образования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Модули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Баллы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01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Дошкольное образование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дошкольного воспитания и обучения»</a:t>
                      </a:r>
                      <a:endParaRPr lang="ru-RU" sz="1600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70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1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«Дошкольная педагогика и психология» 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494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Начальное, основное среднее, общее среднее образования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«Содержание учебного предмета»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70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преподавания»</a:t>
                      </a:r>
                      <a:endParaRPr lang="en-US" sz="1600" dirty="0" smtClean="0">
                        <a:solidFill>
                          <a:schemeClr val="dk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8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Техническое и профессиональное, </a:t>
                      </a:r>
                      <a:r>
                        <a:rPr lang="ru-RU" sz="1600" b="1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послесреднее</a:t>
                      </a: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 образование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«Содержание учебной дисциплины (модуля)/производственного обучения»</a:t>
                      </a:r>
                      <a:endParaRPr lang="en-US" sz="1600" dirty="0" smtClean="0">
                        <a:solidFill>
                          <a:schemeClr val="dk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70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8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преподавания»</a:t>
                      </a:r>
                      <a:endParaRPr lang="en-US" sz="1600" dirty="0" smtClean="0">
                        <a:solidFill>
                          <a:schemeClr val="dk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4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Дополнительное образование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преподавания и обучения»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100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6487" y="5865849"/>
            <a:ext cx="1011685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dk1"/>
                </a:solidFill>
                <a:latin typeface="Century Gothic" pitchFamily="34" charset="0"/>
              </a:rPr>
              <a:t>Общее время тестирования 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– </a:t>
            </a:r>
            <a:r>
              <a:rPr lang="ru-RU" sz="1600" dirty="0" smtClean="0">
                <a:solidFill>
                  <a:schemeClr val="dk1"/>
                </a:solidFill>
                <a:latin typeface="Century Gothic" pitchFamily="34" charset="0"/>
              </a:rPr>
              <a:t> </a:t>
            </a:r>
            <a:r>
              <a:rPr lang="kk-KZ" sz="1600" dirty="0" smtClean="0">
                <a:solidFill>
                  <a:schemeClr val="dk1"/>
                </a:solidFill>
                <a:latin typeface="Century Gothic" pitchFamily="34" charset="0"/>
              </a:rPr>
              <a:t>200</a:t>
            </a:r>
            <a:r>
              <a:rPr lang="ru-RU" sz="1600" dirty="0" smtClean="0">
                <a:solidFill>
                  <a:schemeClr val="dk1"/>
                </a:solidFill>
                <a:latin typeface="Century Gothic" pitchFamily="34" charset="0"/>
              </a:rPr>
              <a:t> минут, для 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специальностей </a:t>
            </a:r>
            <a:r>
              <a:rPr lang="kk-KZ" sz="1600" dirty="0">
                <a:solidFill>
                  <a:schemeClr val="dk1"/>
                </a:solidFill>
                <a:latin typeface="Century Gothic" pitchFamily="34" charset="0"/>
              </a:rPr>
              <a:t>«Естественных наук»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 - </a:t>
            </a:r>
            <a:r>
              <a:rPr lang="ru-RU" sz="1600" dirty="0" smtClean="0">
                <a:solidFill>
                  <a:schemeClr val="dk1"/>
                </a:solidFill>
                <a:latin typeface="Century Gothic" pitchFamily="34" charset="0"/>
              </a:rPr>
              <a:t>230 минут</a:t>
            </a:r>
            <a:endParaRPr lang="ru-RU" sz="1600" dirty="0">
              <a:solidFill>
                <a:schemeClr val="dk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167" y="111672"/>
            <a:ext cx="8929633" cy="55734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КВАЛИФИКАЦИОННОЕ ТЕСТИРОВАНИЕ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4427" y="1512602"/>
            <a:ext cx="5490803" cy="18898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аттестации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все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педагогического мастерства в аттестационную комиссию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национальное квалификационное тестирование 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предоставляет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endParaRPr lang="ru-RU" sz="16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6930" y="3992285"/>
            <a:ext cx="551830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показавшие отрицательные результаты тестирования,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повторно не более одного раза 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37654" y="855068"/>
            <a:ext cx="35626" cy="57713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30679" y="855068"/>
            <a:ext cx="55183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Предлагаемая модель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9674" y="855068"/>
            <a:ext cx="3431836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модель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636" y="3578473"/>
            <a:ext cx="512462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претендующие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досрочную аттестацию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проходят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аттестацию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 два этапа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     1)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первый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тестирование на: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законодательства Республики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Казахстан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педагогики 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психологии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предметных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знаний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2)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второй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аналитическое обобщение итогов деятельности.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382" y="1569765"/>
            <a:ext cx="5100874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педагогических работников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очередной аттестации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осуществляется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одноэтапно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(портфолио)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путем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комплексного аналитического обобщения итогов деятельности педагогического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работника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60" y="57626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4"/>
          <p:cNvSpPr txBox="1">
            <a:spLocks/>
          </p:cNvSpPr>
          <p:nvPr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50" y="401130"/>
            <a:ext cx="1028374" cy="10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574298" y="6398474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14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59741" y="1166802"/>
            <a:ext cx="3431836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модель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21733" y="1168564"/>
            <a:ext cx="426904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Предлагаемая модель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21733" y="1868608"/>
            <a:ext cx="55237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entury Gothic" pitchFamily="34" charset="0"/>
              </a:rPr>
              <a:t>Портфолио содержит</a:t>
            </a:r>
            <a:r>
              <a:rPr lang="ru-RU" sz="1600" dirty="0" smtClean="0">
                <a:latin typeface="Century Gothic" pitchFamily="34" charset="0"/>
              </a:rPr>
              <a:t>:</a:t>
            </a:r>
            <a:endParaRPr lang="en-US" sz="1600" dirty="0" smtClean="0">
              <a:latin typeface="Century Gothic" pitchFamily="34" charset="0"/>
            </a:endParaRPr>
          </a:p>
          <a:p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Мониторинг качества знаний, умений и навыков обучающихся (воспитанников) за аттестационный период</a:t>
            </a:r>
            <a:r>
              <a:rPr lang="ru-RU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Копии документов, подтверждающих достижения обучающихся (воспитанников), или копии документов, подтверждающих обобщение опыта</a:t>
            </a:r>
            <a:r>
              <a:rPr lang="ru-RU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Листы наблюдения уроков/занятий/организованной учебной деятельности (не менее 5); </a:t>
            </a:r>
            <a:endParaRPr lang="en-US" sz="16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Копии документов, подтверждающих достижения педагогического работника и приравненного к нему лица 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1763" y="2881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241702" y="1143000"/>
          <a:ext cx="11686440" cy="48754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79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6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69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77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37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7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Требования для квалификационной категории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Квалификационная категория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Педагог-мастер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знаний, умений и навыков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10%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15%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20%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преподавания/</a:t>
                      </a:r>
                      <a:r>
                        <a:rPr lang="ru-RU" sz="1200" baseline="0" dirty="0" smtClean="0">
                          <a:effectLst/>
                          <a:latin typeface="Century Gothic" panose="020B0502020202020204" pitchFamily="34" charset="0"/>
                        </a:rPr>
                        <a:t>воспитания и обучения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marL="0" lvl="0" algn="ctr" defTabSz="914400" rtl="0" eaLnBrk="1" latinLnBrk="0" hangingPunct="1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Лист наблюдения уроков с рекомендациями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Независимого центра оценивания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1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Достижения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обучающихся (воспитанников), обобщение итогов деятельности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организации образования или имеет участников олимпиад, конкурсов, соревнований на уровне организации образования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района/города или имеет участников олимпиад, конкурсов, соревнований на уровне района/города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области/гг. Астаны, Алматы или имеет участников олимпиад, конкурсов, соревнований на уровне области/гг. Астаны, Алматы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Профессиональные достижения педагога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Century Gothic" panose="020B0502020202020204" pitchFamily="34" charset="0"/>
                        </a:rPr>
                        <a:t>(при наличии)</a:t>
                      </a:r>
                      <a:endParaRPr lang="ru-RU" sz="1200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Участие в профессиональных конкурсах, олимпиадах и иных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мероприятиях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2076" y="6143891"/>
            <a:ext cx="874309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2"/>
              </a:rPr>
              <a:t>1]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По итогам наблюдения уроков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3"/>
              </a:rPr>
              <a:t>[2]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Согласно перечню, утверждённому Министерством образования и науки Республики Казахстан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4"/>
              </a:rPr>
              <a:t>[3]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Выступления на конференциях, симпозиумах, разработка методических материалов, проведение семинаров, мастер классов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57283" y="0"/>
            <a:ext cx="11455022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Лист оценивания портфолио аттестуемого работника</a:t>
            </a:r>
            <a:b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(Комплексное аналитическое обобщение итогов деятельности, </a:t>
            </a:r>
            <a:r>
              <a:rPr lang="en-US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II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 этап)</a:t>
            </a:r>
          </a:p>
        </p:txBody>
      </p:sp>
    </p:spTree>
    <p:extLst>
      <p:ext uri="{BB962C8B-B14F-4D97-AF65-F5344CB8AC3E}">
        <p14:creationId xmlns:p14="http://schemas.microsoft.com/office/powerpoint/2010/main" val="16356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248" y="138160"/>
            <a:ext cx="10972800" cy="394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по квалификационным категориям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212707" y="712982"/>
          <a:ext cx="11750723" cy="57986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35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53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07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7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615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2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Педагог-модератор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Педагог-эксперт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Педагог-исследователь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Педагог-мастер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-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«педагог-модератор»,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«педагог-эксперт»,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«педагог-исследователь»,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3230"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знает содержание учебного предмета (дисциплины, модуля),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-образовательного процесса, методику преподавания (воспитания и обучения) и оценивания;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планирует и организует учебный (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-образовательный) процесс с учетом психолого-возрастных особенностей обучающихся (воспитанников), используя эффективные формы, методы и средства обучения (воспитания);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способствует формированию общей культуры обучающего (воспитанника) и его социализации;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принимает участие в мероприятиях на уровне организации образования;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знает основы профессионально-педагогического общения;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общепользовательским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уровнем ИКТ-компетентности;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повышает свою профессиональную квалификацию.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индивидуальный подход в воспитании и обучении с учетом потребностей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профессионально-педагогического диалога;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проводит рефлексию и анализ личного вклада в результат обучения (воспитания) на уровне достижений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организации образования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участников олимпиад, конкурсов, соревнований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уровне организации образования.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just" fontAlgn="base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анализа организованной учебной деятельности;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дифференцированный подход в обучении (воспитании) с учетом способностей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конструктивно определяет приоритеты профессионального развития: собственного и коллег;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анализа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цифровых образовательных ресурсов.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района/города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участников олимпиад, конкурсов, соревнований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района/города.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разработки методики обучения (воспитания) и инструментов (индикаторов) оценивания;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обеспечивает развитие исследовательских навыков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конструктивно определяет стратегии развития в педагогическом сообществе;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разработки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образовательных ресурсов;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области/гг. Астаны, Алматы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участников олимпиад, конкурсов, соревнований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области/гг. Астаны, Алматы.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авторскую программу или является автором (соавтором) изданных учебников, учебно-методических пособий, монографий, проектных работ, получивших одобрение и распространение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республиканском уровне;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обеспечивает развитие навыков научного проектирования;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прогнозирует стратегии развития сети профессионального сообщества.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580131"/>
            <a:ext cx="109728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Решение по итогам аттестации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9599" y="1600206"/>
            <a:ext cx="10808043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476500" algn="l"/>
              </a:tabLst>
            </a:pP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принятия решений: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«рекомендован на заявляемый уровень» - 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успешном прохождении квалификационного тестирования и  комплексного  аналитического обобщения, соответствии 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требованиям 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квалификационной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категории;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 рекомендован на заявляемый уровень» -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несоответствии одному из требований к квалификационной категории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5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Сроки прохождения аттестации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0883691"/>
              </p:ext>
            </p:extLst>
          </p:nvPr>
        </p:nvGraphicFramePr>
        <p:xfrm>
          <a:off x="609600" y="1282889"/>
          <a:ext cx="10950053" cy="48916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72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6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6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047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Действие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Аттестация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(на период перехода)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Аттестация №1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Аттестация №2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Подача заявления на аттестацию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 16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 апреля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т.г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5 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января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5 августа</a:t>
                      </a:r>
                      <a:r>
                        <a:rPr lang="ru-RU" sz="1600" baseline="0" dirty="0" smtClean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Этап 1: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прохождение национального квалификационного тестирования (НКТ)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С</a:t>
                      </a:r>
                      <a:r>
                        <a:rPr lang="ru-RU" sz="1600" baseline="0" dirty="0" smtClean="0">
                          <a:effectLst/>
                          <a:latin typeface="Century Gothic" pitchFamily="34" charset="0"/>
                        </a:rPr>
                        <a:t> 10 -17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 мая </a:t>
                      </a:r>
                      <a:r>
                        <a:rPr lang="ru-RU" sz="1600" dirty="0" err="1" smtClean="0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мая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30 октября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Сдача портфолио аттестуемого работника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До 31 июня </a:t>
                      </a:r>
                      <a:r>
                        <a:rPr lang="ru-RU" sz="1600" dirty="0" err="1" smtClean="0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июня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15 ноября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Этап 2: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Комплексное аналитическое обобщение итогов деятельности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15 декабря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Решение аттестационной комиссии 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6060" algn="ctr"/>
                          <a:tab pos="2419350" algn="l"/>
                        </a:tabLs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20 декабря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Решение вступает в силу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января следующего года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6307707"/>
            <a:ext cx="3478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solidFill>
                  <a:srgbClr val="C00000"/>
                </a:solidFill>
                <a:latin typeface="Century Gothic" pitchFamily="34" charset="0"/>
              </a:rPr>
              <a:t>*</a:t>
            </a:r>
            <a:r>
              <a:rPr lang="ru-RU" sz="1400" i="1" dirty="0">
                <a:latin typeface="Century Gothic" pitchFamily="34" charset="0"/>
              </a:rPr>
              <a:t>Аттестация проводится 2 раза в год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преподавания.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3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403187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квалификационное тестирование, проходят комплексное обобщение итогов деятельности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0251" y="1422354"/>
            <a:ext cx="7178719" cy="144638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Очередная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и досрочная аттестации </a:t>
            </a:r>
            <a:r>
              <a:rPr lang="ru-RU" sz="1600" dirty="0">
                <a:latin typeface="Century Gothic" pitchFamily="34" charset="0"/>
              </a:rPr>
              <a:t>проводятся в два этапа:</a:t>
            </a:r>
          </a:p>
          <a:p>
            <a:pPr lvl="0"/>
            <a:r>
              <a:rPr lang="ru-RU" sz="1600" dirty="0">
                <a:latin typeface="Century Gothic" pitchFamily="34" charset="0"/>
              </a:rPr>
              <a:t>первый этап – национальное квалификационное тестирование (далее – тестирование);</a:t>
            </a:r>
          </a:p>
          <a:p>
            <a:pPr lvl="0"/>
            <a:r>
              <a:rPr lang="ru-RU" sz="1600" dirty="0">
                <a:latin typeface="Century Gothic" pitchFamily="34" charset="0"/>
              </a:rPr>
              <a:t>второй этап - комплексное аналитическое обобщение итогов деятельности.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930824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80577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30825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80577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30825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97194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947441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97194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947442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7615457" y="1367129"/>
            <a:ext cx="1869744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847937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75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32" idx="3"/>
          </p:cNvCxnSpPr>
          <p:nvPr/>
        </p:nvCxnSpPr>
        <p:spPr>
          <a:xfrm flipV="1">
            <a:off x="9485201" y="1736854"/>
            <a:ext cx="321419" cy="3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0250" y="3571985"/>
            <a:ext cx="7178721" cy="25699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700" b="1" dirty="0">
                <a:solidFill>
                  <a:srgbClr val="C00000"/>
                </a:solidFill>
                <a:latin typeface="Century Gothic" pitchFamily="34" charset="0"/>
              </a:rPr>
              <a:t>!</a:t>
            </a:r>
            <a:r>
              <a:rPr lang="en-US" sz="1700" dirty="0">
                <a:latin typeface="Century Gothic" pitchFamily="34" charset="0"/>
              </a:rPr>
              <a:t> </a:t>
            </a:r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лица, имеющие вторую, первую, высшую квалификационные категории,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вправе претендовать на одну из квалификационных категорий</a:t>
            </a:r>
            <a:r>
              <a:rPr lang="ru-RU" sz="1600" dirty="0">
                <a:latin typeface="Century Gothic" pitchFamily="34" charset="0"/>
              </a:rPr>
              <a:t>, установленных настоящими Правилами, при соответствии квалификационным требованиям, предъявляемым к уровню квалификации педагогического работника и приравненного к нему лица.</a:t>
            </a:r>
          </a:p>
          <a:p>
            <a:pPr algn="just"/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 без категории приравниваются к квалификационной категории «педагог».</a:t>
            </a: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4360995" y="487072"/>
            <a:ext cx="4312690" cy="3941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АТТЕСТАЦИ</a:t>
            </a:r>
            <a:r>
              <a:rPr lang="ru-RU" sz="28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13805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102775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(без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стажа)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 стаж 4 года+  требования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3455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 стаж 5 лет+  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АОО «НИШ»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43687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202381"/>
            <a:ext cx="2137639" cy="98884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ru-RU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всех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учителей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(стаж 2 года + требования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(стаж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3 года+ 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435516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71285" y="698738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1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996736" y="5625588"/>
            <a:ext cx="1699774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оценивания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97" y="576365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latin typeface="Century Gothic" panose="020B0502020202020204" pitchFamily="34" charset="0"/>
              </a:rPr>
              <a:t>«</a:t>
            </a:r>
            <a:r>
              <a:rPr lang="ru-RU" sz="2400" b="1" dirty="0">
                <a:latin typeface="Century Gothic" panose="020B0502020202020204" pitchFamily="34" charset="0"/>
              </a:rPr>
              <a:t>Педагог-модератор»:</a:t>
            </a:r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b="1" dirty="0" smtClean="0">
                <a:latin typeface="Century Gothic" panose="020B0502020202020204" pitchFamily="34" charset="0"/>
              </a:rPr>
              <a:t>  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924335" y="1433384"/>
            <a:ext cx="10017456" cy="454728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latin typeface="Century Gothic" panose="020B0502020202020204" pitchFamily="34" charset="0"/>
              </a:rPr>
              <a:t>на уровне организации образования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latin typeface="Century Gothic" panose="020B0502020202020204" pitchFamily="34" charset="0"/>
              </a:rPr>
              <a:t>на уровне организации образования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latin typeface="Century Gothic" panose="020B0502020202020204" pitchFamily="34" charset="0"/>
              </a:rPr>
              <a:t>на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</a:rPr>
              <a:t>уровне организации образования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  <a:endParaRPr lang="en-US" sz="1400" dirty="0" smtClean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являющиеся </a:t>
            </a:r>
            <a:r>
              <a:rPr lang="ru-RU" sz="1400" b="1" dirty="0">
                <a:latin typeface="Century Gothic" panose="020B0502020202020204" pitchFamily="34" charset="0"/>
              </a:rPr>
              <a:t>кандидатами в мастера спорта по профилирующему предмету (дисциплине, модулю</a:t>
            </a:r>
            <a:r>
              <a:rPr lang="ru-RU" sz="1400" b="1" dirty="0" smtClean="0">
                <a:latin typeface="Century Gothic" panose="020B0502020202020204" pitchFamily="34" charset="0"/>
              </a:rPr>
              <a:t>);</a:t>
            </a:r>
            <a:endParaRPr lang="ru-RU" sz="1400" dirty="0">
              <a:latin typeface="Century Gothic" panose="020B0502020202020204" pitchFamily="34" charset="0"/>
            </a:endParaRP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окончившие высшее учебное заведение с </a:t>
            </a:r>
            <a:r>
              <a:rPr lang="ru-RU" sz="1400" b="1" dirty="0">
                <a:latin typeface="Century Gothic" panose="020B0502020202020204" pitchFamily="34" charset="0"/>
              </a:rPr>
              <a:t>«отличием»;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являющиеся выпускниками программы </a:t>
            </a:r>
            <a:r>
              <a:rPr lang="ru-RU" sz="1400" b="1" dirty="0">
                <a:latin typeface="Century Gothic" panose="020B0502020202020204" pitchFamily="34" charset="0"/>
              </a:rPr>
              <a:t>«</a:t>
            </a:r>
            <a:r>
              <a:rPr lang="ru-RU" sz="1400" b="1" dirty="0" err="1">
                <a:latin typeface="Century Gothic" panose="020B0502020202020204" pitchFamily="34" charset="0"/>
              </a:rPr>
              <a:t>Болашақ</a:t>
            </a:r>
            <a:r>
              <a:rPr lang="ru-RU" sz="1400" b="1" dirty="0">
                <a:latin typeface="Century Gothic" panose="020B0502020202020204" pitchFamily="34" charset="0"/>
              </a:rPr>
              <a:t>»;</a:t>
            </a:r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окончившие высшее учебное заведение </a:t>
            </a:r>
            <a:r>
              <a:rPr lang="ru-RU" sz="1400" b="1" dirty="0">
                <a:latin typeface="Century Gothic" panose="020B0502020202020204" pitchFamily="34" charset="0"/>
              </a:rPr>
              <a:t>с английским языком обучения </a:t>
            </a:r>
            <a:r>
              <a:rPr lang="ru-RU" sz="1400" dirty="0">
                <a:latin typeface="Century Gothic" panose="020B0502020202020204" pitchFamily="34" charset="0"/>
              </a:rPr>
              <a:t>или </a:t>
            </a:r>
            <a:r>
              <a:rPr lang="ru-RU" sz="1400" b="1" dirty="0">
                <a:latin typeface="Century Gothic" panose="020B0502020202020204" pitchFamily="34" charset="0"/>
              </a:rPr>
              <a:t>по специальности с правом преподавания предмета (дисциплины) на английском языке;</a:t>
            </a:r>
            <a:r>
              <a:rPr lang="ru-RU" sz="1400" dirty="0">
                <a:latin typeface="Century Gothic" panose="020B0502020202020204" pitchFamily="34" charset="0"/>
              </a:rPr>
              <a:t>   </a:t>
            </a:r>
            <a:r>
              <a:rPr lang="ru-RU" sz="1400" strike="sngStrike" dirty="0">
                <a:latin typeface="Century Gothic" panose="020B0502020202020204" pitchFamily="34" charset="0"/>
              </a:rPr>
              <a:t>               </a:t>
            </a:r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имеющие академическую степень </a:t>
            </a:r>
            <a:r>
              <a:rPr lang="ru-RU" sz="1400" b="1" dirty="0">
                <a:latin typeface="Century Gothic" panose="020B0502020202020204" pitchFamily="34" charset="0"/>
              </a:rPr>
              <a:t>магистра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 окончившие </a:t>
            </a:r>
            <a:r>
              <a:rPr lang="ru-RU" sz="1400" b="1" dirty="0">
                <a:latin typeface="Century Gothic" panose="020B0502020202020204" pitchFamily="34" charset="0"/>
              </a:rPr>
              <a:t>среднее профессиональное (техническое и профессиональное, </a:t>
            </a:r>
            <a:r>
              <a:rPr lang="ru-RU" sz="1400" b="1" dirty="0" err="1">
                <a:latin typeface="Century Gothic" panose="020B0502020202020204" pitchFamily="34" charset="0"/>
              </a:rPr>
              <a:t>послесреднее</a:t>
            </a:r>
            <a:r>
              <a:rPr lang="ru-RU" sz="1400" b="1" dirty="0">
                <a:latin typeface="Century Gothic" panose="020B0502020202020204" pitchFamily="34" charset="0"/>
              </a:rPr>
              <a:t>) учебное заведение с «отличием»</a:t>
            </a:r>
            <a:r>
              <a:rPr lang="ru-RU" sz="1400" dirty="0">
                <a:latin typeface="Century Gothic" panose="020B0502020202020204" pitchFamily="34" charset="0"/>
              </a:rPr>
              <a:t> и имеющие стаж педагогической деятельности </a:t>
            </a:r>
            <a:r>
              <a:rPr lang="ru-RU" sz="1400" b="1" dirty="0">
                <a:latin typeface="Century Gothic" panose="020B0502020202020204" pitchFamily="34" charset="0"/>
              </a:rPr>
              <a:t>не менее одного </a:t>
            </a:r>
            <a:r>
              <a:rPr lang="ru-RU" sz="1400" b="1" dirty="0" smtClean="0">
                <a:latin typeface="Century Gothic" panose="020B0502020202020204" pitchFamily="34" charset="0"/>
              </a:rPr>
              <a:t>года;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</a:t>
            </a:r>
            <a:r>
              <a:rPr lang="ru-RU" sz="1400" b="1" dirty="0">
                <a:latin typeface="Century Gothic" panose="020B0502020202020204" pitchFamily="34" charset="0"/>
              </a:rPr>
              <a:t>перешедшие с производства</a:t>
            </a:r>
            <a:r>
              <a:rPr lang="ru-RU" sz="1400" dirty="0">
                <a:latin typeface="Century Gothic" panose="020B0502020202020204" pitchFamily="34" charset="0"/>
              </a:rPr>
              <a:t> на педагогическую работу в организации образования, имеющие стаж производственной работы </a:t>
            </a:r>
            <a:r>
              <a:rPr lang="ru-RU" sz="1400" b="1" dirty="0">
                <a:latin typeface="Century Gothic" panose="020B0502020202020204" pitchFamily="34" charset="0"/>
              </a:rPr>
              <a:t>не менее трех лет</a:t>
            </a:r>
            <a:r>
              <a:rPr lang="ru-RU" sz="1400" dirty="0">
                <a:latin typeface="Century Gothic" panose="020B0502020202020204" pitchFamily="34" charset="0"/>
              </a:rPr>
              <a:t>.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5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sz="15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4843" y="1433384"/>
            <a:ext cx="1375962" cy="45472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»:</a:t>
            </a:r>
          </a:p>
          <a:p>
            <a:pPr algn="ctr"/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7673" y="6140547"/>
            <a:ext cx="9454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*проходят аттестацию в 1 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этап</a:t>
            </a:r>
            <a:r>
              <a:rPr lang="en-US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Национальное квалификационное тестирование)</a:t>
            </a:r>
            <a:endParaRPr lang="ru-RU" sz="14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061550" y="1334794"/>
            <a:ext cx="10003809" cy="4250460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 smtClean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 smtClean="0">
                <a:latin typeface="Century Gothic" panose="020B0502020202020204" pitchFamily="34" charset="0"/>
              </a:rPr>
              <a:t>городского уровня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 smtClean="0">
                <a:latin typeface="Century Gothic" panose="020B0502020202020204" pitchFamily="34" charset="0"/>
              </a:rPr>
              <a:t>районного/городского уровня</a:t>
            </a:r>
            <a:r>
              <a:rPr lang="ru-RU" sz="1400" dirty="0" smtClean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лица, обобщившие собственный педагогический опыт на </a:t>
            </a:r>
            <a:r>
              <a:rPr lang="ru-RU" sz="1400" b="1" dirty="0" smtClean="0">
                <a:latin typeface="Century Gothic" panose="020B0502020202020204" pitchFamily="34" charset="0"/>
              </a:rPr>
              <a:t>областном уровне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лица, являющиеся </a:t>
            </a:r>
            <a:r>
              <a:rPr lang="ru-RU" sz="1400" b="1" dirty="0" smtClean="0">
                <a:latin typeface="Century Gothic" panose="020B0502020202020204" pitchFamily="34" charset="0"/>
              </a:rPr>
              <a:t>мастерами спорта международного класса по профилирующему предмету (дисциплине, модулю);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endParaRPr lang="ru-RU" sz="1400" dirty="0" smtClean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имеющие научную </a:t>
            </a:r>
            <a:r>
              <a:rPr lang="ru-RU" sz="1400" b="1" dirty="0" smtClean="0">
                <a:latin typeface="Century Gothic" panose="020B0502020202020204" pitchFamily="34" charset="0"/>
              </a:rPr>
              <a:t>степень кандидата наук/доктора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владеющие английским языком </a:t>
            </a:r>
            <a:r>
              <a:rPr lang="ru-RU" sz="1400" b="1" dirty="0" smtClean="0">
                <a:latin typeface="Century Gothic" panose="020B0502020202020204" pitchFamily="34" charset="0"/>
              </a:rPr>
              <a:t>на уровне </a:t>
            </a:r>
            <a:r>
              <a:rPr lang="en-US" sz="1400" b="1" dirty="0" smtClean="0">
                <a:latin typeface="Century Gothic" panose="020B0502020202020204" pitchFamily="34" charset="0"/>
              </a:rPr>
              <a:t>B</a:t>
            </a:r>
            <a:r>
              <a:rPr lang="ru-RU" sz="1400" b="1" dirty="0" smtClean="0">
                <a:latin typeface="Century Gothic" panose="020B0502020202020204" pitchFamily="34" charset="0"/>
              </a:rPr>
              <a:t>2</a:t>
            </a:r>
            <a:r>
              <a:rPr lang="ru-RU" sz="1400" dirty="0" smtClean="0">
                <a:latin typeface="Century Gothic" panose="020B0502020202020204" pitchFamily="34" charset="0"/>
              </a:rPr>
              <a:t> (по шкале </a:t>
            </a:r>
            <a:r>
              <a:rPr lang="en-US" sz="1400" dirty="0" smtClean="0">
                <a:latin typeface="Century Gothic" panose="020B0502020202020204" pitchFamily="34" charset="0"/>
              </a:rPr>
              <a:t>CEFR</a:t>
            </a:r>
            <a:r>
              <a:rPr lang="ru-RU" sz="1400" dirty="0" smtClean="0">
                <a:latin typeface="Century Gothic" panose="020B0502020202020204" pitchFamily="34" charset="0"/>
              </a:rPr>
              <a:t>);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перешедшие на педагогическую работу в организации образования из </a:t>
            </a:r>
            <a:r>
              <a:rPr lang="ru-RU" sz="1400" b="1" dirty="0" smtClean="0">
                <a:latin typeface="Century Gothic" panose="020B0502020202020204" pitchFamily="34" charset="0"/>
              </a:rPr>
              <a:t>высшего учебного заведения</a:t>
            </a:r>
            <a:r>
              <a:rPr lang="ru-RU" sz="1400" dirty="0" smtClean="0">
                <a:latin typeface="Century Gothic" panose="020B0502020202020204" pitchFamily="34" charset="0"/>
              </a:rPr>
              <a:t>, имеющие академическую степень магистра и стаж педагогической работы </a:t>
            </a:r>
            <a:r>
              <a:rPr lang="ru-RU" sz="1400" b="1" dirty="0" smtClean="0">
                <a:latin typeface="Century Gothic" panose="020B0502020202020204" pitchFamily="34" charset="0"/>
              </a:rPr>
              <a:t>не менее двух лет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</a:t>
            </a:r>
            <a:r>
              <a:rPr lang="ru-RU" sz="1400" b="1" dirty="0" smtClean="0">
                <a:latin typeface="Century Gothic" panose="020B0502020202020204" pitchFamily="34" charset="0"/>
              </a:rPr>
              <a:t>перешедшие с производства</a:t>
            </a:r>
            <a:r>
              <a:rPr lang="ru-RU" sz="1400" dirty="0" smtClean="0">
                <a:latin typeface="Century Gothic" panose="020B0502020202020204" pitchFamily="34" charset="0"/>
              </a:rPr>
              <a:t> на педагогическую работу в организации образования, имеющие стаж производственной работы </a:t>
            </a:r>
            <a:r>
              <a:rPr lang="ru-RU" sz="1400" b="1" dirty="0" smtClean="0">
                <a:latin typeface="Century Gothic" panose="020B0502020202020204" pitchFamily="34" charset="0"/>
              </a:rPr>
              <a:t>не менее </a:t>
            </a:r>
            <a:r>
              <a:rPr lang="kk-KZ" sz="1400" b="1" dirty="0" smtClean="0">
                <a:latin typeface="Century Gothic" panose="020B0502020202020204" pitchFamily="34" charset="0"/>
              </a:rPr>
              <a:t>четырех л</a:t>
            </a:r>
            <a:r>
              <a:rPr lang="ru-RU" sz="1400" b="1" dirty="0" err="1" smtClean="0">
                <a:latin typeface="Century Gothic" panose="020B0502020202020204" pitchFamily="34" charset="0"/>
              </a:rPr>
              <a:t>ет</a:t>
            </a:r>
            <a:r>
              <a:rPr lang="ru-RU" sz="1400" b="1" dirty="0" smtClean="0">
                <a:latin typeface="Century Gothic" panose="020B0502020202020204" pitchFamily="34" charset="0"/>
              </a:rPr>
              <a:t>.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855" y="1413526"/>
            <a:ext cx="1583140" cy="4171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43697" y="576365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 </a:t>
            </a:r>
            <a:r>
              <a:rPr lang="ru-RU" sz="2400" b="1" dirty="0">
                <a:latin typeface="Century Gothic" panose="020B0502020202020204" pitchFamily="34" charset="0"/>
              </a:rPr>
              <a:t>«Педагог-эксперт»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7673" y="5816917"/>
            <a:ext cx="9454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*проходят аттестацию в 1 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этап</a:t>
            </a:r>
            <a:r>
              <a:rPr lang="en-US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Национальное квалификационное тестирование)</a:t>
            </a:r>
            <a:endParaRPr lang="ru-RU" sz="14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7672" y="5816917"/>
            <a:ext cx="9454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*проходят аттестацию в 1 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этап</a:t>
            </a:r>
            <a:r>
              <a:rPr lang="en-US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Национальное квалификационное тестирование)</a:t>
            </a:r>
            <a:endParaRPr lang="ru-RU" sz="14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201814" y="1064771"/>
            <a:ext cx="9404215" cy="233745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latin typeface="Century Gothic" panose="020B0502020202020204" pitchFamily="34" charset="0"/>
              </a:rPr>
              <a:t>областного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участниками республиканского или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 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latin typeface="Century Gothic" panose="020B0502020202020204" pitchFamily="34" charset="0"/>
              </a:rPr>
              <a:t>областного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участников республиканского или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latin typeface="Century Gothic" panose="020B0502020202020204" pitchFamily="34" charset="0"/>
              </a:rPr>
              <a:t>на республиканском уровне</a:t>
            </a:r>
            <a:r>
              <a:rPr lang="ru-RU" sz="1400" b="1" dirty="0" smtClean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31" y="1064771"/>
            <a:ext cx="1615969" cy="23374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3229" y="320992"/>
            <a:ext cx="10972800" cy="6206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категориям «Педагог-исследователь», «Педагог-мастер»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Объект 6"/>
          <p:cNvSpPr>
            <a:spLocks noGrp="1"/>
          </p:cNvSpPr>
          <p:nvPr>
            <p:ph sz="half" idx="2"/>
          </p:nvPr>
        </p:nvSpPr>
        <p:spPr>
          <a:xfrm>
            <a:off x="2201814" y="3525402"/>
            <a:ext cx="9404215" cy="3081344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latin typeface="Century Gothic" panose="020B0502020202020204" pitchFamily="34" charset="0"/>
              </a:rPr>
              <a:t>республиканского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участников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latin typeface="Century Gothic" panose="020B0502020202020204" pitchFamily="34" charset="0"/>
              </a:rPr>
              <a:t>республиканского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участниками 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latin typeface="Century Gothic" panose="020B0502020202020204" pitchFamily="34" charset="0"/>
              </a:rPr>
              <a:t>на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</a:rPr>
              <a:t>международном уровне</a:t>
            </a:r>
            <a:r>
              <a:rPr lang="ru-RU" sz="1400" dirty="0">
                <a:latin typeface="Century Gothic" panose="020B0502020202020204" pitchFamily="34" charset="0"/>
              </a:rPr>
              <a:t>, системно использующие в педагогической практике научно обоснованные методы, авторские технологии обучения и воспитания.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имеющие научную </a:t>
            </a:r>
            <a:r>
              <a:rPr lang="ru-RU" sz="1400" b="1" dirty="0">
                <a:latin typeface="Century Gothic" panose="020B0502020202020204" pitchFamily="34" charset="0"/>
              </a:rPr>
              <a:t>степень кандидата наук/доктора</a:t>
            </a:r>
            <a:r>
              <a:rPr lang="ru-RU" sz="1400" dirty="0">
                <a:latin typeface="Century Gothic" panose="020B0502020202020204" pitchFamily="34" charset="0"/>
              </a:rPr>
              <a:t> и стаж педагогической работы </a:t>
            </a:r>
            <a:r>
              <a:rPr lang="ru-RU" sz="1400" b="1" dirty="0">
                <a:latin typeface="Century Gothic" panose="020B0502020202020204" pitchFamily="34" charset="0"/>
              </a:rPr>
              <a:t>не менее пяти лет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6031" y="3698397"/>
            <a:ext cx="1615969" cy="29083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«Педагог-мастер»: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52" y="875141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прохождению досрочной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026088" y="2074459"/>
            <a:ext cx="7274258" cy="292062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Century Gothic" panose="020B0502020202020204" pitchFamily="34" charset="0"/>
              </a:rPr>
              <a:t>Лицам</a:t>
            </a:r>
            <a:r>
              <a:rPr lang="ru-RU" sz="1800" dirty="0">
                <a:latin typeface="Century Gothic" panose="020B0502020202020204" pitchFamily="34" charset="0"/>
              </a:rPr>
              <a:t>, получившим с 1 января 2016 г. сертификат слушателей длительных курсов, указанных в пункте 26 Правил организации и проведения курсов повышения квалификации педагогических кадров, утвержденных Приказом Министра образования и науки Республики Казахстан от 28 января 2016 года, №95, </a:t>
            </a:r>
            <a:r>
              <a:rPr lang="ru-RU" sz="1800" dirty="0" smtClean="0">
                <a:latin typeface="Century Gothic" panose="020B0502020202020204" pitchFamily="34" charset="0"/>
              </a:rPr>
              <a:t>и др. категориям педагогов, определяемым Правилами, предоставляется </a:t>
            </a:r>
            <a:r>
              <a:rPr lang="ru-RU" sz="1800" b="1" u="sng" dirty="0">
                <a:latin typeface="Century Gothic" panose="020B0502020202020204" pitchFamily="34" charset="0"/>
              </a:rPr>
              <a:t>возможность досрочного присвоения </a:t>
            </a:r>
            <a:r>
              <a:rPr lang="ru-RU" sz="1800" b="1" u="sng" dirty="0" smtClean="0">
                <a:latin typeface="Century Gothic" panose="020B0502020202020204" pitchFamily="34" charset="0"/>
              </a:rPr>
              <a:t>следующей квалификационной категории.</a:t>
            </a:r>
            <a:endParaRPr lang="ru-RU" sz="1800" b="1" u="sng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1694" y="2115403"/>
            <a:ext cx="2920621" cy="2893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</TotalTime>
  <Words>2382</Words>
  <Application>Microsoft Office PowerPoint</Application>
  <PresentationFormat>Широкоэкранный</PresentationFormat>
  <Paragraphs>408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 Unicode MS</vt:lpstr>
      <vt:lpstr>Arial</vt:lpstr>
      <vt:lpstr>Calibri</vt:lpstr>
      <vt:lpstr>Century Gothic</vt:lpstr>
      <vt:lpstr>Times New Roman</vt:lpstr>
      <vt:lpstr>Wingdings</vt:lpstr>
      <vt:lpstr>1_Тема Office</vt:lpstr>
      <vt:lpstr>Презентация PowerPoint</vt:lpstr>
      <vt:lpstr>ЦЕЛИ АТТЕСТАЦИИ</vt:lpstr>
      <vt:lpstr>ПЕРЕХОД НА НОВУЮ МОДЕЛЬ АТТЕСТАЦИИ ПЕДАГОГОВ</vt:lpstr>
      <vt:lpstr>АТТЕСТАЦИЯ</vt:lpstr>
      <vt:lpstr>Презентация PowerPoint</vt:lpstr>
      <vt:lpstr>Требования к категории «Педагог-модератор»:   </vt:lpstr>
      <vt:lpstr>Требования к категории  «Педагог-эксперт»</vt:lpstr>
      <vt:lpstr>Требования к категориям «Педагог-исследователь», «Педагог-мастер»</vt:lpstr>
      <vt:lpstr>Требования к прохождению досрочной аттестации</vt:lpstr>
      <vt:lpstr>Презентация PowerPoint</vt:lpstr>
      <vt:lpstr>СТРУКТУРА НАЦИОНАЛЬНОГО КВАЛИФИКАЦИОННОГО ТЕСТА</vt:lpstr>
      <vt:lpstr>Структура национального квалификационного тестирования</vt:lpstr>
      <vt:lpstr>НАЦИОНАЛЬНОЕ КВАЛИФИКАЦИОННОЕ ТЕСТИРОВАНИЕ</vt:lpstr>
      <vt:lpstr>СТРУКТУРА КОМПЛЕКСНОГО АНАЛИТИЧЕСКОГО ОБОБЩЕНИЯ ИТОГОВ ДЕЯТЕЛЬНОСТИ</vt:lpstr>
      <vt:lpstr>Лист оценивания портфолио аттестуемого работника (Комплексное аналитическое обобщение итогов деятельности, II этап)</vt:lpstr>
      <vt:lpstr>Требования по квалификационным категориям</vt:lpstr>
      <vt:lpstr>Решение по итогам аттестации</vt:lpstr>
      <vt:lpstr>Сроки прохождения аттестации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Admin</cp:lastModifiedBy>
  <cp:revision>779</cp:revision>
  <cp:lastPrinted>2017-04-04T07:49:53Z</cp:lastPrinted>
  <dcterms:created xsi:type="dcterms:W3CDTF">2015-09-16T09:12:39Z</dcterms:created>
  <dcterms:modified xsi:type="dcterms:W3CDTF">2018-03-29T03:46:44Z</dcterms:modified>
</cp:coreProperties>
</file>