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4" r:id="rId3"/>
    <p:sldId id="266" r:id="rId4"/>
    <p:sldId id="268" r:id="rId5"/>
    <p:sldId id="265" r:id="rId6"/>
    <p:sldId id="270" r:id="rId7"/>
    <p:sldId id="267" r:id="rId8"/>
    <p:sldId id="269" r:id="rId9"/>
    <p:sldId id="271" r:id="rId10"/>
    <p:sldId id="272" r:id="rId11"/>
    <p:sldId id="275" r:id="rId12"/>
    <p:sldId id="273" r:id="rId13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FF"/>
    <a:srgbClr val="0000FF"/>
    <a:srgbClr val="0000CC"/>
    <a:srgbClr val="FFFF00"/>
    <a:srgbClr val="00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494" y="-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57158"/>
            <a:ext cx="6172200" cy="2714644"/>
          </a:xfrm>
        </p:spPr>
        <p:txBody>
          <a:bodyPr>
            <a:normAutofit fontScale="90000"/>
          </a:bodyPr>
          <a:lstStyle/>
          <a:p>
            <a:r>
              <a:rPr lang="kk-KZ" sz="3600" b="1" dirty="0" smtClean="0">
                <a:ln>
                  <a:solidFill>
                    <a:srgbClr val="0000CC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 smtClean="0">
                <a:ln>
                  <a:solidFill>
                    <a:srgbClr val="0000CC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“Жас Қыран” </a:t>
            </a:r>
            <a:br>
              <a:rPr lang="kk-KZ" sz="36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және  “Жас Ұлан” </a:t>
            </a:r>
            <a:r>
              <a:rPr lang="ru-RU" sz="36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бірыңғай балалар  мен  жасөспірімдер  ұйымының мақсаты мен міндеттері  </a:t>
            </a:r>
            <a:r>
              <a:rPr lang="ru-RU" dirty="0" smtClean="0">
                <a:solidFill>
                  <a:srgbClr val="CC00FF"/>
                </a:solidFill>
              </a:rPr>
              <a:t/>
            </a:r>
            <a:br>
              <a:rPr lang="ru-RU" dirty="0" smtClean="0">
                <a:solidFill>
                  <a:srgbClr val="CC00FF"/>
                </a:solidFill>
              </a:rPr>
            </a:br>
            <a:endParaRPr lang="ru-RU" dirty="0">
              <a:solidFill>
                <a:srgbClr val="CC00FF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928926"/>
            <a:ext cx="6157934" cy="5857916"/>
          </a:xfrm>
          <a:noFill/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>
              <a:buNone/>
            </a:pPr>
            <a:r>
              <a:rPr lang="kk-KZ" sz="16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МАҚСАТЫ:</a:t>
            </a:r>
            <a:r>
              <a:rPr lang="kk-KZ" sz="16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just">
              <a:buNone/>
            </a:pPr>
            <a:r>
              <a:rPr lang="kk-KZ" sz="1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Балалар мен жасөспiрiмдердiң әлеуметтiк белсендiлiгiн  дамыту, сабақтан тыс уақыттағы      </a:t>
            </a:r>
            <a:endParaRPr lang="ru-RU" sz="18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kk-KZ" sz="1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оқушылардың толық бос уақытын  ұйымдастыру.</a:t>
            </a:r>
            <a:endParaRPr lang="ru-RU" sz="18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kk-KZ" sz="16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МІНДЕТТЕРІ:</a:t>
            </a:r>
            <a:r>
              <a:rPr lang="kk-KZ" sz="16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 smtClean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kk-KZ" sz="1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Өздiгiнен таныстыруды дамыту және оқушылардың адамның өздiгiнен дамуы үшiн шарттарды  жасау. </a:t>
            </a:r>
            <a:endParaRPr lang="ru-RU" sz="18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kk-KZ" sz="1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Мектеп оқушыларының белсендi азаматтық позициясын  құрастыру.</a:t>
            </a:r>
            <a:endParaRPr lang="ru-RU" sz="18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kk-KZ" sz="1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Лидерлiк сапалар, балалар және жас өспiрiмдердің  креативтi қабiлеттiлiктерiн  дамыту.</a:t>
            </a:r>
            <a:endParaRPr lang="ru-RU" sz="18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kk-KZ" sz="1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Мектеп оқушылары ара-арасындағы нашақорлықтың, құқық бұзушылық және қылмыстың  алғашқы алдын  алуды    қамтамасыз ету.</a:t>
            </a:r>
            <a:endParaRPr lang="ru-RU" sz="18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kk-KZ" sz="16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КҮТІЛЕТІН НӘТИЖЕСІ:</a:t>
            </a:r>
            <a:endParaRPr lang="ru-RU" sz="1600" dirty="0" smtClean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kk-KZ" sz="1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«Жас Ұлан» ББЖҰ қоғамдық бірлестіктерінің қызметін  белсендіру;</a:t>
            </a:r>
            <a:endParaRPr lang="ru-RU" sz="18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kk-KZ" sz="1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Бірлестіктердің өзіндік бейнесін қалыптастыру.</a:t>
            </a:r>
            <a:endParaRPr lang="ru-RU" sz="18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User\Рабочий стол\Жас Ұлан фото детей\Жас Ұлан 5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l="14357" t="8921" r="27945"/>
          <a:stretch>
            <a:fillRect/>
          </a:stretch>
        </p:blipFill>
        <p:spPr bwMode="auto">
          <a:xfrm>
            <a:off x="285728" y="4500562"/>
            <a:ext cx="2928958" cy="4003788"/>
          </a:xfrm>
          <a:prstGeom prst="roundRect">
            <a:avLst/>
          </a:prstGeom>
          <a:ln>
            <a:solidFill>
              <a:srgbClr val="0000C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" name="Picture 3" descr="C:\Documents and Settings\User\Рабочий стол\Жас Ұлан фото детей\Жас Ұлан 6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 l="7076" t="3564" r="22169"/>
          <a:stretch>
            <a:fillRect/>
          </a:stretch>
        </p:blipFill>
        <p:spPr bwMode="auto">
          <a:xfrm>
            <a:off x="3429000" y="4500562"/>
            <a:ext cx="3143272" cy="4008311"/>
          </a:xfrm>
          <a:prstGeom prst="roundRect">
            <a:avLst/>
          </a:prstGeom>
          <a:ln>
            <a:solidFill>
              <a:srgbClr val="0000C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0" name="Picture 4" descr="C:\Documents and Settings\User\Рабочий стол\Жас Ұлан фото детей\Жас Ұлан 7.png"/>
          <p:cNvPicPr>
            <a:picLocks noChangeAspect="1" noChangeArrowheads="1"/>
          </p:cNvPicPr>
          <p:nvPr/>
        </p:nvPicPr>
        <p:blipFill>
          <a:blip r:embed="rId4"/>
          <a:srcRect l="19835" r="20659"/>
          <a:stretch>
            <a:fillRect/>
          </a:stretch>
        </p:blipFill>
        <p:spPr bwMode="auto">
          <a:xfrm>
            <a:off x="285728" y="285720"/>
            <a:ext cx="2928958" cy="3857652"/>
          </a:xfrm>
          <a:prstGeom prst="roundRect">
            <a:avLst/>
          </a:prstGeom>
          <a:ln>
            <a:solidFill>
              <a:srgbClr val="0000C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1" name="Picture 5" descr="C:\Documents and Settings\User\Рабочий стол\Жас Ұлан фото детей\Жас Ұлан 8.png"/>
          <p:cNvPicPr>
            <a:picLocks noChangeAspect="1" noChangeArrowheads="1"/>
          </p:cNvPicPr>
          <p:nvPr/>
        </p:nvPicPr>
        <p:blipFill>
          <a:blip r:embed="rId5"/>
          <a:srcRect l="21875" r="17187"/>
          <a:stretch>
            <a:fillRect/>
          </a:stretch>
        </p:blipFill>
        <p:spPr bwMode="auto">
          <a:xfrm>
            <a:off x="3429000" y="285720"/>
            <a:ext cx="3143272" cy="3929090"/>
          </a:xfrm>
          <a:prstGeom prst="roundRect">
            <a:avLst/>
          </a:prstGeom>
          <a:ln>
            <a:solidFill>
              <a:srgbClr val="0000C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User\Рабочий стол\Жас Қыран фото 2017 детей\жк1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13169" r="19524"/>
          <a:stretch>
            <a:fillRect/>
          </a:stretch>
        </p:blipFill>
        <p:spPr bwMode="auto">
          <a:xfrm>
            <a:off x="214290" y="214282"/>
            <a:ext cx="2000264" cy="2786082"/>
          </a:xfrm>
          <a:prstGeom prst="round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3" name="Picture 3" descr="C:\Documents and Settings\User\Рабочий стол\Жас Қыран фото 2017 детей\жк2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4167" r="6389"/>
          <a:stretch>
            <a:fillRect/>
          </a:stretch>
        </p:blipFill>
        <p:spPr bwMode="auto">
          <a:xfrm>
            <a:off x="2357430" y="214282"/>
            <a:ext cx="2143140" cy="2786082"/>
          </a:xfrm>
          <a:prstGeom prst="round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4" name="Picture 4" descr="C:\Documents and Settings\User\Рабочий стол\Жас Қыран фото 2017 детей\жк3.png"/>
          <p:cNvPicPr>
            <a:picLocks noChangeAspect="1" noChangeArrowheads="1"/>
          </p:cNvPicPr>
          <p:nvPr/>
        </p:nvPicPr>
        <p:blipFill>
          <a:blip r:embed="rId4" cstate="print"/>
          <a:srcRect l="10000" t="14286" r="16667"/>
          <a:stretch>
            <a:fillRect/>
          </a:stretch>
        </p:blipFill>
        <p:spPr bwMode="auto">
          <a:xfrm>
            <a:off x="857232" y="3214678"/>
            <a:ext cx="2286016" cy="2643206"/>
          </a:xfrm>
          <a:prstGeom prst="round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5" name="Picture 5" descr="C:\Documents and Settings\User\Рабочий стол\Жас Қыран фото 2017 детей\жк4.png"/>
          <p:cNvPicPr>
            <a:picLocks noChangeAspect="1" noChangeArrowheads="1"/>
          </p:cNvPicPr>
          <p:nvPr/>
        </p:nvPicPr>
        <p:blipFill>
          <a:blip r:embed="rId5" cstate="print"/>
          <a:srcRect l="8572" t="17143" r="14285"/>
          <a:stretch>
            <a:fillRect/>
          </a:stretch>
        </p:blipFill>
        <p:spPr bwMode="auto">
          <a:xfrm>
            <a:off x="3643314" y="3214678"/>
            <a:ext cx="2286016" cy="2643206"/>
          </a:xfrm>
          <a:prstGeom prst="round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6" name="Picture 6" descr="C:\Documents and Settings\User\Рабочий стол\Жас Қыран фото 2017 детей\жк5.png"/>
          <p:cNvPicPr>
            <a:picLocks noChangeAspect="1" noChangeArrowheads="1"/>
          </p:cNvPicPr>
          <p:nvPr/>
        </p:nvPicPr>
        <p:blipFill>
          <a:blip r:embed="rId6"/>
          <a:srcRect l="17241" t="10256" r="21921"/>
          <a:stretch>
            <a:fillRect/>
          </a:stretch>
        </p:blipFill>
        <p:spPr bwMode="auto">
          <a:xfrm>
            <a:off x="214290" y="6072198"/>
            <a:ext cx="2000264" cy="2786082"/>
          </a:xfrm>
          <a:prstGeom prst="round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7" name="Picture 7" descr="C:\Documents and Settings\User\Рабочий стол\Жас Қыран фото 2017 детей\жк6.png"/>
          <p:cNvPicPr>
            <a:picLocks noChangeAspect="1" noChangeArrowheads="1"/>
          </p:cNvPicPr>
          <p:nvPr/>
        </p:nvPicPr>
        <p:blipFill>
          <a:blip r:embed="rId7"/>
          <a:srcRect l="24911" r="27685"/>
          <a:stretch>
            <a:fillRect/>
          </a:stretch>
        </p:blipFill>
        <p:spPr bwMode="auto">
          <a:xfrm>
            <a:off x="2357430" y="6072198"/>
            <a:ext cx="2143140" cy="2786082"/>
          </a:xfrm>
          <a:prstGeom prst="round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8" name="Picture 8" descr="C:\Documents and Settings\User\Рабочий стол\Жас Қыран фото 2017 детей\жк7.png"/>
          <p:cNvPicPr>
            <a:picLocks noChangeAspect="1" noChangeArrowheads="1"/>
          </p:cNvPicPr>
          <p:nvPr/>
        </p:nvPicPr>
        <p:blipFill>
          <a:blip r:embed="rId8" cstate="print"/>
          <a:srcRect l="12698" r="22711"/>
          <a:stretch>
            <a:fillRect/>
          </a:stretch>
        </p:blipFill>
        <p:spPr bwMode="auto">
          <a:xfrm>
            <a:off x="4643446" y="6072198"/>
            <a:ext cx="2000264" cy="2786082"/>
          </a:xfrm>
          <a:prstGeom prst="round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9" name="Picture 9" descr="C:\Documents and Settings\User\Рабочий стол\Жас Қыран фото 2017 детей\жк8.png"/>
          <p:cNvPicPr>
            <a:picLocks noChangeAspect="1" noChangeArrowheads="1"/>
          </p:cNvPicPr>
          <p:nvPr/>
        </p:nvPicPr>
        <p:blipFill>
          <a:blip r:embed="rId9" cstate="print"/>
          <a:srcRect t="5128" r="11110"/>
          <a:stretch>
            <a:fillRect/>
          </a:stretch>
        </p:blipFill>
        <p:spPr bwMode="auto">
          <a:xfrm>
            <a:off x="4643446" y="214282"/>
            <a:ext cx="2000264" cy="2786050"/>
          </a:xfrm>
          <a:prstGeom prst="round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User\Рабочий стол\Жас Қыран фото 2017 детей\жк9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l="16216" r="18919"/>
          <a:stretch>
            <a:fillRect/>
          </a:stretch>
        </p:blipFill>
        <p:spPr bwMode="auto">
          <a:xfrm>
            <a:off x="785794" y="214282"/>
            <a:ext cx="2428892" cy="2643206"/>
          </a:xfrm>
          <a:prstGeom prst="round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7" name="Picture 3" descr="C:\Documents and Settings\User\Рабочий стол\Жас Қыран фото 2017 детей\жк10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 l="14151" r="19811"/>
          <a:stretch>
            <a:fillRect/>
          </a:stretch>
        </p:blipFill>
        <p:spPr bwMode="auto">
          <a:xfrm>
            <a:off x="3714752" y="214282"/>
            <a:ext cx="2500330" cy="2643206"/>
          </a:xfrm>
          <a:prstGeom prst="round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8" name="Picture 4" descr="C:\Documents and Settings\User\Рабочий стол\Жас Қыран фото 2017 детей\жк11.png"/>
          <p:cNvPicPr>
            <a:picLocks noChangeAspect="1" noChangeArrowheads="1"/>
          </p:cNvPicPr>
          <p:nvPr/>
        </p:nvPicPr>
        <p:blipFill>
          <a:blip r:embed="rId4"/>
          <a:srcRect l="15000" r="27308"/>
          <a:stretch>
            <a:fillRect/>
          </a:stretch>
        </p:blipFill>
        <p:spPr bwMode="auto">
          <a:xfrm>
            <a:off x="285728" y="3071802"/>
            <a:ext cx="1857388" cy="2857520"/>
          </a:xfrm>
          <a:prstGeom prst="round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9" name="Picture 5" descr="C:\Documents and Settings\User\Рабочий стол\Жас Қыран фото 2017 детей\жк12.png"/>
          <p:cNvPicPr>
            <a:picLocks noChangeAspect="1" noChangeArrowheads="1"/>
          </p:cNvPicPr>
          <p:nvPr/>
        </p:nvPicPr>
        <p:blipFill>
          <a:blip r:embed="rId5"/>
          <a:srcRect l="16497" r="28401"/>
          <a:stretch>
            <a:fillRect/>
          </a:stretch>
        </p:blipFill>
        <p:spPr bwMode="auto">
          <a:xfrm>
            <a:off x="4572008" y="3071802"/>
            <a:ext cx="2000264" cy="2857520"/>
          </a:xfrm>
          <a:prstGeom prst="round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50" name="Picture 6" descr="C:\Documents and Settings\User\Рабочий стол\Жас Қыран фото 2017 детей\жк13.png"/>
          <p:cNvPicPr>
            <a:picLocks noChangeAspect="1" noChangeArrowheads="1"/>
          </p:cNvPicPr>
          <p:nvPr/>
        </p:nvPicPr>
        <p:blipFill>
          <a:blip r:embed="rId6"/>
          <a:srcRect l="14286" t="5405" r="25713"/>
          <a:stretch>
            <a:fillRect/>
          </a:stretch>
        </p:blipFill>
        <p:spPr bwMode="auto">
          <a:xfrm>
            <a:off x="785794" y="6072198"/>
            <a:ext cx="2428892" cy="2786082"/>
          </a:xfrm>
          <a:prstGeom prst="round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51" name="Picture 7" descr="C:\Documents and Settings\User\Рабочий стол\Жас Қыран фото 2017 детей\жк14.png"/>
          <p:cNvPicPr>
            <a:picLocks noChangeAspect="1" noChangeArrowheads="1"/>
          </p:cNvPicPr>
          <p:nvPr/>
        </p:nvPicPr>
        <p:blipFill>
          <a:blip r:embed="rId7"/>
          <a:srcRect l="18919" t="2703" r="24324"/>
          <a:stretch>
            <a:fillRect/>
          </a:stretch>
        </p:blipFill>
        <p:spPr bwMode="auto">
          <a:xfrm>
            <a:off x="3643314" y="6072198"/>
            <a:ext cx="2571768" cy="2786082"/>
          </a:xfrm>
          <a:prstGeom prst="round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52" name="Picture 8" descr="C:\Documents and Settings\User\Рабочий стол\Жас Қыран фото 2017 детей\жк15.png"/>
          <p:cNvPicPr>
            <a:picLocks noChangeAspect="1" noChangeArrowheads="1"/>
          </p:cNvPicPr>
          <p:nvPr/>
        </p:nvPicPr>
        <p:blipFill>
          <a:blip r:embed="rId8"/>
          <a:srcRect l="20454" t="10000" r="27273"/>
          <a:stretch>
            <a:fillRect/>
          </a:stretch>
        </p:blipFill>
        <p:spPr bwMode="auto">
          <a:xfrm>
            <a:off x="2285992" y="3071802"/>
            <a:ext cx="2143140" cy="2857520"/>
          </a:xfrm>
          <a:prstGeom prst="round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Documents and Settings\User\Рабочий стол\ФОТО ДЛЯ СТЕНДА\Для оформления стенда Жас (лан\атриб 8.jpg"/>
          <p:cNvPicPr>
            <a:picLocks noChangeAspect="1" noChangeArrowheads="1"/>
          </p:cNvPicPr>
          <p:nvPr/>
        </p:nvPicPr>
        <p:blipFill>
          <a:blip r:embed="rId2"/>
          <a:srcRect t="19298"/>
          <a:stretch>
            <a:fillRect/>
          </a:stretch>
        </p:blipFill>
        <p:spPr bwMode="auto">
          <a:xfrm>
            <a:off x="2928934" y="5500694"/>
            <a:ext cx="3643338" cy="3500462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0" y="214282"/>
            <a:ext cx="6858000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«</a:t>
            </a:r>
            <a:r>
              <a:rPr lang="ru-RU" sz="40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Жас</a:t>
            </a:r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Ұ</a:t>
            </a:r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лан» </a:t>
            </a:r>
          </a:p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u-RU" sz="40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атрибутикасы</a:t>
            </a:r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1" descr="C:\Documents and Settings\User\Рабочий стол\ФОТО ДЛЯ СТЕНДА\Для оформления стенда Жас (лан\атрибут 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 t="15789"/>
          <a:stretch>
            <a:fillRect/>
          </a:stretch>
        </p:blipFill>
        <p:spPr bwMode="auto">
          <a:xfrm>
            <a:off x="285728" y="1714480"/>
            <a:ext cx="3857652" cy="364333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</p:pic>
      <p:pic>
        <p:nvPicPr>
          <p:cNvPr id="11266" name="Picture 2" descr="Похожее изображение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70" y="2000232"/>
            <a:ext cx="2071702" cy="23336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C:\Documents and Settings\User\Рабочий стол\ФОТО ДЛЯ СТЕНДА\Для оформления стенда Жас (лан\атриб 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b="1662"/>
          <a:stretch>
            <a:fillRect/>
          </a:stretch>
        </p:blipFill>
        <p:spPr bwMode="auto">
          <a:xfrm>
            <a:off x="214290" y="214282"/>
            <a:ext cx="6357982" cy="864399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User\Рабочий стол\ФОТО ДЛЯ СТЕНДА\Для оформления стенда Жас (лан\атрибут 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t="11111"/>
          <a:stretch>
            <a:fillRect/>
          </a:stretch>
        </p:blipFill>
        <p:spPr bwMode="auto">
          <a:xfrm>
            <a:off x="285728" y="3143240"/>
            <a:ext cx="6386536" cy="578647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0" y="357158"/>
            <a:ext cx="6858000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«</a:t>
            </a:r>
            <a:r>
              <a:rPr lang="ru-RU" sz="40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Жас</a:t>
            </a:r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Қыран”</a:t>
            </a:r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ru-RU" sz="40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атрибутикасы</a:t>
            </a:r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20" name="AutoShape 4" descr="Картинки по запросу жас ұлан ұйымы туралы мәліме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222" name="AutoShape 6" descr="Картинки по запросу жас ұлан ұйымы туралы мәліме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224" name="AutoShape 8" descr="Картинки по запросу жас ұлан ұйымы туралы мәліме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226" name="AutoShape 10" descr="Картинки по запросу жас ұлан ұйымы туралы мәліме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228" name="AutoShape 12" descr="Картинки по запросу жас ұлан ұйымы туралы мәліме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230" name="AutoShape 14" descr="https://upload.wikimedia.org/wikipedia/commons/f/fd/%D0%96%D0%B0%D1%81_%D2%9B%D1%8B%D1%80%D0%B0%D0%B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232" name="AutoShape 16" descr="Картинки по запросу жас ұлан ұйымы туралы мәліме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234" name="AutoShape 18" descr="https://goo.kz/media/img/photohost/5a3a2cfd4456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35" name="Picture 19" descr="C:\Documents and Settings\User\Рабочий стол\images.jpg"/>
          <p:cNvPicPr>
            <a:picLocks noChangeAspect="1" noChangeArrowheads="1"/>
          </p:cNvPicPr>
          <p:nvPr/>
        </p:nvPicPr>
        <p:blipFill>
          <a:blip r:embed="rId3"/>
          <a:srcRect t="13044" r="49152" b="13043"/>
          <a:stretch>
            <a:fillRect/>
          </a:stretch>
        </p:blipFill>
        <p:spPr bwMode="auto">
          <a:xfrm>
            <a:off x="4000504" y="1571604"/>
            <a:ext cx="2643206" cy="15001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Documents and Settings\User\Рабочий стол\ФОТО ДЛЯ СТЕНДА\Для оформления стенда Жас (лан\атрибут 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8" y="4429124"/>
            <a:ext cx="3071834" cy="4429156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</p:pic>
      <p:pic>
        <p:nvPicPr>
          <p:cNvPr id="4100" name="Picture 4" descr="C:\Documents and Settings\User\Рабочий стол\ФОТО ДЛЯ СТЕНДА\Для оформления стенда Жас (лан\система 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0438" y="4429124"/>
            <a:ext cx="3024174" cy="4429156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</p:pic>
      <p:pic>
        <p:nvPicPr>
          <p:cNvPr id="8" name="Picture 5" descr="C:\Documents and Settings\User\Рабочий стол\ФОТО ДЛЯ СТЕНДА\Для оформления стенда Жас (лан\міндеттер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57166" y="357158"/>
            <a:ext cx="6157934" cy="392907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14290" y="142844"/>
            <a:ext cx="3429024" cy="8786842"/>
          </a:xfrm>
          <a:ln>
            <a:solidFill>
              <a:srgbClr val="CC00FF"/>
            </a:solidFill>
          </a:ln>
        </p:spPr>
        <p:txBody>
          <a:bodyPr>
            <a:normAutofit fontScale="25000" lnSpcReduction="20000"/>
          </a:bodyPr>
          <a:lstStyle/>
          <a:p>
            <a:pPr algn="ctr">
              <a:buNone/>
            </a:pPr>
            <a:endParaRPr lang="ru-RU" sz="45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7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Республикалық бірыңғай</a:t>
            </a:r>
            <a:r>
              <a:rPr lang="ru-RU" sz="7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>
              <a:buNone/>
            </a:pPr>
            <a:r>
              <a:rPr lang="ru-RU" sz="7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7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Жас</a:t>
            </a:r>
            <a:r>
              <a:rPr lang="ru-RU" sz="7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Ұлан» балалар</a:t>
            </a:r>
            <a:r>
              <a:rPr lang="ru-RU" sz="7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мен </a:t>
            </a:r>
            <a:r>
              <a:rPr lang="ru-RU" sz="7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жасөспірімдер ұйымы  мүшелерінің</a:t>
            </a:r>
            <a:endParaRPr lang="ru-RU" sz="7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7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АНТЫ</a:t>
            </a:r>
          </a:p>
          <a:p>
            <a:pPr>
              <a:buNone/>
            </a:pPr>
            <a:endParaRPr lang="ru-RU" sz="2500" dirty="0" smtClean="0"/>
          </a:p>
          <a:p>
            <a:pPr algn="ctr">
              <a:buNone/>
            </a:pPr>
            <a:r>
              <a:rPr lang="ru-RU" sz="2500" b="1" dirty="0" smtClean="0"/>
              <a:t>      </a:t>
            </a:r>
            <a:r>
              <a:rPr lang="ru-RU" sz="2900" b="1" dirty="0" smtClean="0"/>
              <a:t> </a:t>
            </a:r>
            <a:r>
              <a:rPr lang="ru-RU" sz="3400" b="1" dirty="0" smtClean="0">
                <a:solidFill>
                  <a:srgbClr val="0000FF"/>
                </a:solidFill>
              </a:rPr>
              <a:t> </a:t>
            </a:r>
            <a:r>
              <a:rPr lang="ru-RU" sz="6400" b="1" dirty="0" smtClean="0">
                <a:solidFill>
                  <a:srgbClr val="0000FF"/>
                </a:solidFill>
              </a:rPr>
              <a:t>	</a:t>
            </a:r>
            <a:r>
              <a:rPr lang="ru-RU" sz="6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Мен, ____________________, </a:t>
            </a:r>
            <a:r>
              <a:rPr lang="ru-RU" sz="6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Республикалық бірыңғай </a:t>
            </a:r>
            <a:r>
              <a:rPr lang="ru-RU" sz="6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6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Жас</a:t>
            </a:r>
            <a:r>
              <a:rPr lang="ru-RU" sz="6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Ұлан» балалар</a:t>
            </a:r>
            <a:r>
              <a:rPr lang="ru-RU" sz="6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мен </a:t>
            </a:r>
            <a:r>
              <a:rPr lang="ru-RU" sz="6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жасөспірімдер ұйымының қатарына кіре</a:t>
            </a:r>
            <a:r>
              <a:rPr lang="ru-RU" sz="6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отырып</a:t>
            </a:r>
            <a:r>
              <a:rPr lang="ru-RU" sz="6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None/>
            </a:pPr>
            <a:r>
              <a:rPr lang="ru-RU" sz="6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>
              <a:buNone/>
            </a:pPr>
            <a:r>
              <a:rPr lang="ru-RU" sz="6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6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Өз Отаным</a:t>
            </a:r>
            <a:r>
              <a:rPr lang="ru-RU" sz="6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6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Қазақстан Республикасының </a:t>
            </a:r>
            <a:r>
              <a:rPr lang="ru-RU" sz="6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патриоты </a:t>
            </a:r>
            <a:r>
              <a:rPr lang="ru-RU" sz="6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болуға</a:t>
            </a:r>
            <a:r>
              <a:rPr lang="ru-RU" sz="6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>
              <a:buNone/>
            </a:pPr>
            <a:r>
              <a:rPr lang="ru-RU" sz="6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6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Мемлекеттік</a:t>
            </a:r>
            <a:r>
              <a:rPr lang="ru-RU" sz="6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рәміздерді құрметтеуге, дәріптеуге;</a:t>
            </a:r>
            <a:endParaRPr lang="ru-RU" sz="64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32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6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6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Туған елім</a:t>
            </a:r>
            <a:r>
              <a:rPr lang="ru-RU" sz="6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6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жерім</a:t>
            </a:r>
            <a:r>
              <a:rPr lang="ru-RU" sz="6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6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Отанымды</a:t>
            </a:r>
            <a:r>
              <a:rPr lang="ru-RU" sz="6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мақтаныш етуге</a:t>
            </a:r>
            <a:r>
              <a:rPr lang="ru-RU" sz="6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>
              <a:buNone/>
            </a:pPr>
            <a:r>
              <a:rPr lang="ru-RU" sz="6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6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Ата-анамды</a:t>
            </a:r>
            <a:r>
              <a:rPr lang="ru-RU" sz="6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қадірлеуге;</a:t>
            </a:r>
            <a:endParaRPr lang="ru-RU" sz="64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6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Үлкенге құрмет, кішіге</a:t>
            </a:r>
            <a:r>
              <a:rPr lang="ru-RU" sz="6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ізет</a:t>
            </a:r>
            <a:r>
              <a:rPr lang="ru-RU" sz="6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көрсетуге;</a:t>
            </a:r>
            <a:endParaRPr lang="ru-RU" sz="64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32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6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    </a:t>
            </a:r>
            <a:r>
              <a:rPr lang="ru-RU" sz="6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Білімге</a:t>
            </a:r>
            <a:r>
              <a:rPr lang="ru-RU" sz="6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табандылықпен  ұмтылуға;</a:t>
            </a:r>
            <a:endParaRPr lang="ru-RU" sz="64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6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Салауатты</a:t>
            </a:r>
            <a:r>
              <a:rPr lang="ru-RU" sz="6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өмір салтын</a:t>
            </a:r>
            <a:r>
              <a:rPr lang="ru-RU" sz="6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ұстануға;</a:t>
            </a:r>
            <a:endParaRPr lang="ru-RU" sz="64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32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6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6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Табиғатты аялауға;</a:t>
            </a:r>
            <a:endParaRPr lang="ru-RU" sz="64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6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«</a:t>
            </a:r>
            <a:r>
              <a:rPr lang="ru-RU" sz="6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Жас</a:t>
            </a:r>
            <a:r>
              <a:rPr lang="ru-RU" sz="6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Ұлан» Ережесін</a:t>
            </a:r>
            <a:r>
              <a:rPr lang="ru-RU" sz="6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бұлжытпай сақтауға және </a:t>
            </a:r>
            <a:r>
              <a:rPr lang="ru-RU" sz="6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оны </a:t>
            </a:r>
            <a:r>
              <a:rPr lang="ru-RU" sz="6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өз достарымнан</a:t>
            </a:r>
            <a:r>
              <a:rPr lang="ru-RU" sz="6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талап</a:t>
            </a:r>
            <a:r>
              <a:rPr lang="ru-RU" sz="6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етуге</a:t>
            </a:r>
            <a:r>
              <a:rPr lang="ru-RU" sz="6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ант </a:t>
            </a:r>
            <a:r>
              <a:rPr lang="ru-RU" sz="6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етемін</a:t>
            </a:r>
            <a:r>
              <a:rPr lang="ru-RU" sz="6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buNone/>
            </a:pPr>
            <a:r>
              <a:rPr lang="ru-RU" sz="6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6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Біздің жерлестеріміздің даңқты ерлігі</a:t>
            </a:r>
            <a:r>
              <a:rPr lang="ru-RU" sz="6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өнегесі негізінде</a:t>
            </a:r>
            <a:r>
              <a:rPr lang="ru-RU" sz="6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ерлікке</a:t>
            </a:r>
            <a:r>
              <a:rPr lang="ru-RU" sz="6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үйренуге жәнеОтанға шексіз</a:t>
            </a:r>
            <a:r>
              <a:rPr lang="ru-RU" sz="6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қызмет етуге</a:t>
            </a:r>
            <a:r>
              <a:rPr lang="ru-RU" sz="6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салтанатты</a:t>
            </a:r>
            <a:r>
              <a:rPr lang="ru-RU" sz="6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түрде</a:t>
            </a:r>
            <a:endParaRPr lang="ru-RU" sz="64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32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6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АНТ ЕТЕМІН, АНТ ЕТЕМІН, </a:t>
            </a:r>
          </a:p>
          <a:p>
            <a:pPr algn="ctr">
              <a:buNone/>
            </a:pPr>
            <a:r>
              <a:rPr lang="ru-RU" sz="6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АНТ ЕТЕМІН!</a:t>
            </a:r>
          </a:p>
          <a:p>
            <a:pPr>
              <a:buNone/>
            </a:pPr>
            <a:endParaRPr lang="kk-KZ" sz="2600" b="1" i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2"/>
          <p:cNvSpPr>
            <a:spLocks noGrp="1"/>
          </p:cNvSpPr>
          <p:nvPr>
            <p:ph sz="half" idx="1"/>
          </p:nvPr>
        </p:nvSpPr>
        <p:spPr>
          <a:xfrm>
            <a:off x="3857628" y="142844"/>
            <a:ext cx="2786082" cy="8786842"/>
          </a:xfrm>
          <a:ln>
            <a:solidFill>
              <a:srgbClr val="CC00FF"/>
            </a:solidFill>
          </a:ln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endParaRPr lang="ru-RU" sz="29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9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Жас</a:t>
            </a:r>
            <a:r>
              <a:rPr lang="ru-RU" sz="2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ұландар әні</a:t>
            </a:r>
            <a:endParaRPr lang="ru-RU" sz="29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Әні </a:t>
            </a: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мен </a:t>
            </a:r>
            <a:r>
              <a:rPr lang="ru-RU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сөзінжазған</a:t>
            </a: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     </a:t>
            </a:r>
          </a:p>
          <a:p>
            <a:pPr algn="r">
              <a:buNone/>
            </a:pP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Ұ. Ж. </a:t>
            </a:r>
            <a:r>
              <a:rPr lang="ru-RU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Жаналиева</a:t>
            </a:r>
            <a:endParaRPr lang="ru-RU" sz="24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1. </a:t>
            </a:r>
            <a:r>
              <a:rPr lang="ru-RU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Біз</a:t>
            </a:r>
            <a:r>
              <a:rPr lang="ru-RU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ұланы қазақ елінің</a:t>
            </a:r>
            <a:endParaRPr lang="ru-RU" sz="26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Туған жерін</a:t>
            </a:r>
            <a:r>
              <a:rPr lang="ru-RU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сүйген Отанын</a:t>
            </a:r>
            <a:r>
              <a:rPr lang="ru-RU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buNone/>
            </a:pPr>
            <a:r>
              <a:rPr lang="ru-RU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Әке жолын</a:t>
            </a:r>
            <a:r>
              <a:rPr lang="ru-RU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  </a:t>
            </a:r>
            <a:r>
              <a:rPr lang="ru-RU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ана</a:t>
            </a:r>
            <a:r>
              <a:rPr lang="ru-RU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мейірімін</a:t>
            </a:r>
            <a:r>
              <a:rPr lang="ru-RU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>
              <a:buNone/>
            </a:pPr>
            <a:r>
              <a:rPr lang="ru-RU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Бойға жиған қасиетін.</a:t>
            </a:r>
            <a:endParaRPr lang="ru-RU" sz="26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>
              <a:buNone/>
            </a:pPr>
            <a:r>
              <a:rPr lang="ru-RU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    </a:t>
            </a:r>
            <a:r>
              <a:rPr lang="ru-RU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Қайырмасы:</a:t>
            </a:r>
            <a:endParaRPr lang="ru-RU" sz="26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Жас</a:t>
            </a:r>
            <a:r>
              <a:rPr lang="ru-RU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ұлан, қалыспа!</a:t>
            </a:r>
            <a:endParaRPr lang="ru-RU" sz="26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Қырандай қарышта.</a:t>
            </a:r>
            <a:endParaRPr lang="ru-RU" sz="26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Еліміздің абройын</a:t>
            </a:r>
            <a:endParaRPr lang="ru-RU" sz="26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Асқақтатып әлемге</a:t>
            </a:r>
            <a:endParaRPr lang="ru-RU" sz="26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Нық ұстайық байрағын!</a:t>
            </a:r>
            <a:endParaRPr lang="ru-RU" sz="26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6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2. </a:t>
            </a:r>
            <a:r>
              <a:rPr lang="ru-RU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Көп білуге</a:t>
            </a:r>
            <a:r>
              <a:rPr lang="ru-RU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ұмтыламыз</a:t>
            </a:r>
            <a:endParaRPr lang="ru-RU" sz="26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Өнер, білім</a:t>
            </a:r>
            <a:r>
              <a:rPr lang="ru-RU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ғылымға.</a:t>
            </a:r>
            <a:endParaRPr lang="ru-RU" sz="26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Кеудемізде</a:t>
            </a:r>
            <a:r>
              <a:rPr lang="ru-RU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ар мен нам</a:t>
            </a:r>
          </a:p>
          <a:p>
            <a:pPr algn="ctr">
              <a:buNone/>
            </a:pPr>
            <a:r>
              <a:rPr lang="ru-RU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Жетелейді</a:t>
            </a:r>
            <a:r>
              <a:rPr lang="ru-RU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бізді</a:t>
            </a:r>
            <a:r>
              <a:rPr lang="ru-RU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алға.</a:t>
            </a:r>
            <a:endParaRPr lang="ru-RU" sz="26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6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Қайырмасы:</a:t>
            </a:r>
            <a:endParaRPr lang="ru-RU" sz="26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Жас</a:t>
            </a:r>
            <a:r>
              <a:rPr lang="ru-RU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ұлан, қалыспа!</a:t>
            </a:r>
            <a:endParaRPr lang="ru-RU" sz="26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Қырандай қарышта.</a:t>
            </a:r>
            <a:endParaRPr lang="ru-RU" sz="26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Еліміздің абройын</a:t>
            </a:r>
            <a:endParaRPr lang="ru-RU" sz="26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Асқақтатып әлемге</a:t>
            </a:r>
            <a:endParaRPr lang="ru-RU" sz="26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Нық ұстайық байрағын!</a:t>
            </a:r>
            <a:endParaRPr lang="ru-RU" sz="26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4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kk-KZ" sz="2600" b="1" i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8" y="142844"/>
            <a:ext cx="6172200" cy="1214446"/>
          </a:xfrm>
        </p:spPr>
        <p:txBody>
          <a:bodyPr/>
          <a:lstStyle/>
          <a:p>
            <a:r>
              <a:rPr lang="kk-KZ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Мектеп Ұланбасы</a:t>
            </a:r>
            <a:endParaRPr lang="ru-RU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Documents and Settings\User\Рабочий стол\Жас Ұлан фото детей\Жас Ұлан 10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l="8333" r="10714"/>
          <a:stretch>
            <a:fillRect/>
          </a:stretch>
        </p:blipFill>
        <p:spPr bwMode="auto">
          <a:xfrm>
            <a:off x="428604" y="1142976"/>
            <a:ext cx="5857916" cy="7500990"/>
          </a:xfrm>
          <a:prstGeom prst="flowChartMultidocumen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062544"/>
          </a:xfrm>
        </p:spPr>
        <p:txBody>
          <a:bodyPr/>
          <a:lstStyle/>
          <a:p>
            <a:r>
              <a:rPr lang="kk-KZ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Мектеп президенті</a:t>
            </a:r>
            <a:endParaRPr lang="ru-RU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Documents and Settings\User\Рабочий стол\Жас Ұлан фото детей\Жас ұлан 9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l="12941" r="14118"/>
          <a:stretch>
            <a:fillRect/>
          </a:stretch>
        </p:blipFill>
        <p:spPr bwMode="auto">
          <a:xfrm>
            <a:off x="500042" y="1357290"/>
            <a:ext cx="5786478" cy="7500990"/>
          </a:xfrm>
          <a:prstGeom prst="flowChartMultidocumen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User\Рабочий стол\Жас Ұлан фото детей\Жас Ұлан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l="11005" t="12500" r="16359"/>
          <a:stretch>
            <a:fillRect/>
          </a:stretch>
        </p:blipFill>
        <p:spPr bwMode="auto">
          <a:xfrm>
            <a:off x="285728" y="357158"/>
            <a:ext cx="2928958" cy="4000528"/>
          </a:xfrm>
          <a:prstGeom prst="roundRect">
            <a:avLst/>
          </a:prstGeom>
          <a:ln>
            <a:solidFill>
              <a:srgbClr val="0000C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 descr="C:\Documents and Settings\User\Рабочий стол\Жас Ұлан фото детей\Жас Ұлан 1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 l="9875" t="10714" r="17050"/>
          <a:stretch>
            <a:fillRect/>
          </a:stretch>
        </p:blipFill>
        <p:spPr bwMode="auto">
          <a:xfrm>
            <a:off x="3500438" y="4714876"/>
            <a:ext cx="3000396" cy="4000528"/>
          </a:xfrm>
          <a:prstGeom prst="roundRect">
            <a:avLst/>
          </a:prstGeom>
          <a:ln>
            <a:solidFill>
              <a:srgbClr val="0000C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 descr="C:\Documents and Settings\User\Рабочий стол\Жас Ұлан фото детей\жас Ұлан 2.png"/>
          <p:cNvPicPr>
            <a:picLocks noChangeAspect="1" noChangeArrowheads="1"/>
          </p:cNvPicPr>
          <p:nvPr/>
        </p:nvPicPr>
        <p:blipFill>
          <a:blip r:embed="rId4"/>
          <a:srcRect r="14286"/>
          <a:stretch>
            <a:fillRect/>
          </a:stretch>
        </p:blipFill>
        <p:spPr bwMode="auto">
          <a:xfrm>
            <a:off x="3500438" y="357158"/>
            <a:ext cx="3000396" cy="4000528"/>
          </a:xfrm>
          <a:prstGeom prst="roundRect">
            <a:avLst/>
          </a:prstGeom>
          <a:ln>
            <a:solidFill>
              <a:srgbClr val="0000C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7" name="Picture 5" descr="C:\Documents and Settings\User\Рабочий стол\Жас Ұлан фото детей\Жас Ұлан 3.png"/>
          <p:cNvPicPr>
            <a:picLocks noChangeAspect="1" noChangeArrowheads="1"/>
          </p:cNvPicPr>
          <p:nvPr/>
        </p:nvPicPr>
        <p:blipFill>
          <a:blip r:embed="rId5"/>
          <a:srcRect l="22753" t="6667" r="26701" b="18666"/>
          <a:stretch>
            <a:fillRect/>
          </a:stretch>
        </p:blipFill>
        <p:spPr bwMode="auto">
          <a:xfrm>
            <a:off x="285728" y="4714876"/>
            <a:ext cx="2928958" cy="4000528"/>
          </a:xfrm>
          <a:prstGeom prst="roundRect">
            <a:avLst/>
          </a:prstGeom>
          <a:ln>
            <a:solidFill>
              <a:srgbClr val="0000C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126</Words>
  <PresentationFormat>Экран (4:3)</PresentationFormat>
  <Paragraphs>70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  “Жас Қыран”  және  “Жас Ұлан”  бірыңғай балалар  мен  жасөспірімдер  ұйымының мақсаты мен міндеттері   </vt:lpstr>
      <vt:lpstr>Слайд 2</vt:lpstr>
      <vt:lpstr>Слайд 3</vt:lpstr>
      <vt:lpstr>Слайд 4</vt:lpstr>
      <vt:lpstr>Слайд 5</vt:lpstr>
      <vt:lpstr>Слайд 6</vt:lpstr>
      <vt:lpstr>Мектеп Ұланбасы</vt:lpstr>
      <vt:lpstr>Мектеп президенті</vt:lpstr>
      <vt:lpstr>Слайд 9</vt:lpstr>
      <vt:lpstr>Слайд 10</vt:lpstr>
      <vt:lpstr>Слайд 11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User</cp:lastModifiedBy>
  <cp:revision>33</cp:revision>
  <dcterms:modified xsi:type="dcterms:W3CDTF">2018-04-05T19:15:25Z</dcterms:modified>
</cp:coreProperties>
</file>