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84" r:id="rId3"/>
    <p:sldId id="382" r:id="rId4"/>
    <p:sldId id="282" r:id="rId5"/>
    <p:sldId id="291" r:id="rId6"/>
    <p:sldId id="370" r:id="rId7"/>
    <p:sldId id="388" r:id="rId8"/>
    <p:sldId id="405" r:id="rId9"/>
    <p:sldId id="392" r:id="rId10"/>
    <p:sldId id="390" r:id="rId11"/>
    <p:sldId id="391" r:id="rId12"/>
    <p:sldId id="393" r:id="rId13"/>
    <p:sldId id="395" r:id="rId14"/>
    <p:sldId id="396" r:id="rId15"/>
    <p:sldId id="397" r:id="rId16"/>
    <p:sldId id="398" r:id="rId17"/>
    <p:sldId id="399" r:id="rId18"/>
    <p:sldId id="400" r:id="rId19"/>
    <p:sldId id="401" r:id="rId20"/>
    <p:sldId id="402" r:id="rId21"/>
    <p:sldId id="403" r:id="rId22"/>
    <p:sldId id="404" r:id="rId23"/>
    <p:sldId id="27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5DA"/>
    <a:srgbClr val="46A9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9" d="100"/>
          <a:sy n="109" d="100"/>
        </p:scale>
        <p:origin x="-59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D2E877-D295-382F-2A9D-9E1E5540C5C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55064045-7EAA-8AA5-9661-776D26A7E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48E8159-939D-BFA1-1C40-3DB20193DDE9}"/>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5" name="Нижний колонтитул 4">
            <a:extLst>
              <a:ext uri="{FF2B5EF4-FFF2-40B4-BE49-F238E27FC236}">
                <a16:creationId xmlns:a16="http://schemas.microsoft.com/office/drawing/2014/main" xmlns="" id="{64B64E14-A714-A277-061B-755AE20C2A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9C06008-BC44-E80D-D39C-153B2FE37ABF}"/>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179573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B96D82-FEBC-090E-35C3-4E3986DE71C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0DDCCF66-5125-EFA3-16F0-F523003A473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EBEF0A4-5C89-3FF3-60BE-1CB5B92E089D}"/>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5" name="Нижний колонтитул 4">
            <a:extLst>
              <a:ext uri="{FF2B5EF4-FFF2-40B4-BE49-F238E27FC236}">
                <a16:creationId xmlns:a16="http://schemas.microsoft.com/office/drawing/2014/main" xmlns="" id="{EEBCA213-0D73-B0A5-477F-C3A933FE79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228E298-C028-340B-91EE-4309404985CB}"/>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231167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A71AE9CD-64D9-FE1A-5454-3E110A085B0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A98D9CC-5BC9-74B4-DC50-82361B1841D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BF69E7B-2750-6DF8-7D63-D2DD972F74AF}"/>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5" name="Нижний колонтитул 4">
            <a:extLst>
              <a:ext uri="{FF2B5EF4-FFF2-40B4-BE49-F238E27FC236}">
                <a16:creationId xmlns:a16="http://schemas.microsoft.com/office/drawing/2014/main" xmlns="" id="{BA3CD337-D434-202B-A40C-C87DD78DAB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E3F847C-AD65-9152-7DF0-CA228AC84DBD}"/>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1728841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3271706"/>
      </p:ext>
    </p:extLst>
  </p:cSld>
  <p:clrMapOvr>
    <a:masterClrMapping/>
  </p:clrMapOvr>
  <p:extLst>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59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F352C3-0B11-3390-9D54-AC6081986A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3DC752C-1630-A834-72B6-C1917AD1888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7C212B9-BA38-3A9C-DADF-1D88B38609E3}"/>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5" name="Нижний колонтитул 4">
            <a:extLst>
              <a:ext uri="{FF2B5EF4-FFF2-40B4-BE49-F238E27FC236}">
                <a16:creationId xmlns:a16="http://schemas.microsoft.com/office/drawing/2014/main" xmlns="" id="{3AF52A94-71FE-A9CD-DED7-CFBE0A2045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0E51418-83CF-3307-34EF-188073F09C07}"/>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371456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C0078C1-EAB3-0572-BB3A-066963944DB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EFEA923-CCF8-2E8D-FE85-286E60AF0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4064DC93-C51E-B065-626C-39431A95487B}"/>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5" name="Нижний колонтитул 4">
            <a:extLst>
              <a:ext uri="{FF2B5EF4-FFF2-40B4-BE49-F238E27FC236}">
                <a16:creationId xmlns:a16="http://schemas.microsoft.com/office/drawing/2014/main" xmlns="" id="{F39023CE-74C9-1A2F-2D8E-0D1A7FCB61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92B1253-0A03-F7F7-1B6C-CF93D992B367}"/>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268524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312FF7-DEA9-1168-3576-2E8E1AB3450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1A0CF17-5085-231E-5857-042B0462BEA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A443B7CE-3795-1FAC-DB54-16084C065E7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94A51F9-BE2F-2CD3-2A9E-47717FF8DB47}"/>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6" name="Нижний колонтитул 5">
            <a:extLst>
              <a:ext uri="{FF2B5EF4-FFF2-40B4-BE49-F238E27FC236}">
                <a16:creationId xmlns:a16="http://schemas.microsoft.com/office/drawing/2014/main" xmlns="" id="{D8C3BF55-6AE2-E300-9123-D21A5CA657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E06C913-4021-3E35-238A-621E36891177}"/>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269985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DACAE3-7025-47EA-310F-659B8871EF6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827C6F34-F196-A059-88AF-57BF00506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0D54E04D-3461-CC5C-BD49-14B0C59242F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5705617F-D5FE-B550-6BEF-BCEAF1BF26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0CCCC3F-258A-781E-B4AA-4FF892DDBDD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CB3012D7-AD88-4E43-ACF9-9AEE5EA65A20}"/>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8" name="Нижний колонтитул 7">
            <a:extLst>
              <a:ext uri="{FF2B5EF4-FFF2-40B4-BE49-F238E27FC236}">
                <a16:creationId xmlns:a16="http://schemas.microsoft.com/office/drawing/2014/main" xmlns="" id="{58FF6ED1-71DF-5ABD-BFE9-9755F84B995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9EE54DA4-F9B3-2454-B085-0D0DE529C050}"/>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58223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22E04A-57CA-4D3F-724B-023699736B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91A9669F-6069-3BD8-0C9A-553D0ADCA349}"/>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4" name="Нижний колонтитул 3">
            <a:extLst>
              <a:ext uri="{FF2B5EF4-FFF2-40B4-BE49-F238E27FC236}">
                <a16:creationId xmlns:a16="http://schemas.microsoft.com/office/drawing/2014/main" xmlns="" id="{56F3C7FC-AB20-F9D3-933F-C07F692A6B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AC1A3AD1-71F3-2BCA-2E69-FE3C4EE1593D}"/>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264036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81465921-CAA0-FDD0-6B6D-147DED272AFC}"/>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3" name="Нижний колонтитул 2">
            <a:extLst>
              <a:ext uri="{FF2B5EF4-FFF2-40B4-BE49-F238E27FC236}">
                <a16:creationId xmlns:a16="http://schemas.microsoft.com/office/drawing/2014/main" xmlns="" id="{21296680-20B9-A3FC-EB3C-D8AE611071E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E51496A9-C51A-C23A-EB40-29236AB5CE06}"/>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321410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410B36-5FA1-7CD3-BF67-ABA68D55632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F13E06B-1887-098A-D8C7-B0BFBB493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BBABC2D3-A215-E86B-B3E6-03B84BC6E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B37581E-7B02-0813-E54F-02AD7AA7C9F7}"/>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6" name="Нижний колонтитул 5">
            <a:extLst>
              <a:ext uri="{FF2B5EF4-FFF2-40B4-BE49-F238E27FC236}">
                <a16:creationId xmlns:a16="http://schemas.microsoft.com/office/drawing/2014/main" xmlns="" id="{A307D7E9-8A65-2B83-6A65-EC4D5E2CD51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536C503-BAFD-F93C-5B10-C74760A65AF3}"/>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133321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AA800C-A8AA-78BD-A3D5-E8F7C789FA4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C5F6C7E-3A7F-1DCD-D4FD-18078A4A61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4314DDA8-46CB-23BF-1A65-F2DF824F2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D04B7D1-37F9-A833-EFE7-F83C0A6983FC}"/>
              </a:ext>
            </a:extLst>
          </p:cNvPr>
          <p:cNvSpPr>
            <a:spLocks noGrp="1"/>
          </p:cNvSpPr>
          <p:nvPr>
            <p:ph type="dt" sz="half" idx="10"/>
          </p:nvPr>
        </p:nvSpPr>
        <p:spPr/>
        <p:txBody>
          <a:bodyPr/>
          <a:lstStyle/>
          <a:p>
            <a:fld id="{7CF2B82D-C8AD-46F0-B091-0C75DE09FB34}" type="datetimeFigureOut">
              <a:rPr lang="ru-RU" smtClean="0"/>
              <a:pPr/>
              <a:t>31.03.2025</a:t>
            </a:fld>
            <a:endParaRPr lang="ru-RU"/>
          </a:p>
        </p:txBody>
      </p:sp>
      <p:sp>
        <p:nvSpPr>
          <p:cNvPr id="6" name="Нижний колонтитул 5">
            <a:extLst>
              <a:ext uri="{FF2B5EF4-FFF2-40B4-BE49-F238E27FC236}">
                <a16:creationId xmlns:a16="http://schemas.microsoft.com/office/drawing/2014/main" xmlns="" id="{7C6BD56F-93A0-8B4D-6D96-77297EA8D5F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7482469-C101-A43B-B93E-27F5ABA103B2}"/>
              </a:ext>
            </a:extLst>
          </p:cNvPr>
          <p:cNvSpPr>
            <a:spLocks noGrp="1"/>
          </p:cNvSpPr>
          <p:nvPr>
            <p:ph type="sldNum" sz="quarter" idx="12"/>
          </p:nvPr>
        </p:nvSpPr>
        <p:spPr/>
        <p:txBody>
          <a:body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58293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06B1DE-2962-1580-0979-6E57A1C74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8798C51-2CAB-CC13-C1A9-A6283F9C5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68E5764-97EC-1B78-5EBF-F76546EB9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2B82D-C8AD-46F0-B091-0C75DE09FB34}" type="datetimeFigureOut">
              <a:rPr lang="ru-RU" smtClean="0"/>
              <a:pPr/>
              <a:t>31.03.2025</a:t>
            </a:fld>
            <a:endParaRPr lang="ru-RU"/>
          </a:p>
        </p:txBody>
      </p:sp>
      <p:sp>
        <p:nvSpPr>
          <p:cNvPr id="5" name="Нижний колонтитул 4">
            <a:extLst>
              <a:ext uri="{FF2B5EF4-FFF2-40B4-BE49-F238E27FC236}">
                <a16:creationId xmlns:a16="http://schemas.microsoft.com/office/drawing/2014/main" xmlns="" id="{7A7A4296-9351-FD78-2D89-CBC29D1B9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36F016F-8E19-F274-F0C2-7E92371BA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87650-1786-4D11-8CA7-0C4B5914BC71}" type="slidenum">
              <a:rPr lang="ru-RU" smtClean="0"/>
              <a:pPr/>
              <a:t>‹#›</a:t>
            </a:fld>
            <a:endParaRPr lang="ru-RU"/>
          </a:p>
        </p:txBody>
      </p:sp>
    </p:spTree>
    <p:extLst>
      <p:ext uri="{BB962C8B-B14F-4D97-AF65-F5344CB8AC3E}">
        <p14:creationId xmlns:p14="http://schemas.microsoft.com/office/powerpoint/2010/main" xmlns="" val="337347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instagram.com/reel/DDKJ9HLMGwY/?igsh=MXQ3bGp2aHBjYXlsNA" TargetMode="External"/><Relationship Id="rId3" Type="http://schemas.openxmlformats.org/officeDocument/2006/relationships/hyperlink" Target="https://www.instagram.com/reel/DDFalp_TIvb/?igsh=b3R0a3VwbmUxbXdn" TargetMode="External"/><Relationship Id="rId7" Type="http://schemas.openxmlformats.org/officeDocument/2006/relationships/hyperlink" Target="https://www.instagram.com/reel/DDILhcNsaK5/?igsh=cm1xd2h1eHkya3gx" TargetMode="External"/><Relationship Id="rId2" Type="http://schemas.openxmlformats.org/officeDocument/2006/relationships/hyperlink" Target="https://www.instagram.com/reel/DDFPJaKBIFV/?igsh=YjRndThwOHA2cmx0" TargetMode="External"/><Relationship Id="rId1" Type="http://schemas.openxmlformats.org/officeDocument/2006/relationships/slideLayout" Target="../slideLayouts/slideLayout2.xml"/><Relationship Id="rId6" Type="http://schemas.openxmlformats.org/officeDocument/2006/relationships/hyperlink" Target="https://www.instagram.com/reel/DDIJ_z2MWGz/?igsh=bHBsOHlocGhleWIz" TargetMode="External"/><Relationship Id="rId5" Type="http://schemas.openxmlformats.org/officeDocument/2006/relationships/hyperlink" Target="https://www.facebook.com/share/p/15QXPYCgA9/" TargetMode="External"/><Relationship Id="rId4" Type="http://schemas.openxmlformats.org/officeDocument/2006/relationships/hyperlink" Target="https://www.instagram.com/reel/DDGumKeN63V/?igsh=cm5sdGFsYWIxbzhy" TargetMode="External"/><Relationship Id="rId9" Type="http://schemas.openxmlformats.org/officeDocument/2006/relationships/hyperlink" Target="https://www.instagram.com/reel/DDOZi-tvt75/?igsh=MTNlZm9hdTRlbGh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stagram.com/reel/DEdGSvFM4gd/?igsh=MWI1dDQwZ2FoNWhkNw" TargetMode="External"/><Relationship Id="rId7" Type="http://schemas.openxmlformats.org/officeDocument/2006/relationships/hyperlink" Target="https://www.instagram.com/reel/DEyXp9loqOl/?igsh=MWVwOXRkeHNhMWh3cQ" TargetMode="External"/><Relationship Id="rId2" Type="http://schemas.openxmlformats.org/officeDocument/2006/relationships/hyperlink" Target="https://www.instagram.com/p/DEXzYuIssHW/?igsh=ajJ6OXk5b25heDRw" TargetMode="External"/><Relationship Id="rId1" Type="http://schemas.openxmlformats.org/officeDocument/2006/relationships/slideLayout" Target="../slideLayouts/slideLayout2.xml"/><Relationship Id="rId6" Type="http://schemas.openxmlformats.org/officeDocument/2006/relationships/hyperlink" Target="https://www.instagram.com/reel/DEZdAEVslUk/?igsh=MWQxbGp5a2IwdnFseA" TargetMode="External"/><Relationship Id="rId5" Type="http://schemas.openxmlformats.org/officeDocument/2006/relationships/hyperlink" Target="https://www.instagram.com/p/DEZ3Owcs6tr/?igsh=Y29lNW5wMmluZnp5" TargetMode="External"/><Relationship Id="rId4" Type="http://schemas.openxmlformats.org/officeDocument/2006/relationships/hyperlink" Target="https://www.instagram.com/p/DEXzufJsKfL/?igsh=NzRxNGhzcnBzeTl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instagram.com/p/DE3otqFIuVE/?igsh=bmwzaDJpbnF0Mmgz" TargetMode="External"/><Relationship Id="rId3" Type="http://schemas.openxmlformats.org/officeDocument/2006/relationships/hyperlink" Target="https://www.instagram.com/p/DEyXce9oHzr/?igsh=MWJxMWtmZ2VkN2Jidg" TargetMode="External"/><Relationship Id="rId7" Type="http://schemas.openxmlformats.org/officeDocument/2006/relationships/hyperlink" Target="https://www.instagram.com/p/DE1hx9HsshB/?igsh=dzNpdm4zMDQwNjF3" TargetMode="External"/><Relationship Id="rId2" Type="http://schemas.openxmlformats.org/officeDocument/2006/relationships/hyperlink" Target="https://www.instagram.com/p/DExe6mHSXX4/?igsh=MXFlM2cyZHBwcWU4Yg" TargetMode="External"/><Relationship Id="rId1" Type="http://schemas.openxmlformats.org/officeDocument/2006/relationships/slideLayout" Target="../slideLayouts/slideLayout2.xml"/><Relationship Id="rId6" Type="http://schemas.openxmlformats.org/officeDocument/2006/relationships/hyperlink" Target="https://www.instagram.com/p/DE0BN9Gs6cY/?igsh=MW9jZnF5MndtbXh1dw" TargetMode="External"/><Relationship Id="rId5" Type="http://schemas.openxmlformats.org/officeDocument/2006/relationships/hyperlink" Target="https://www.instagram.com/p/DEyY8l5I4h7/?igsh=YzN4aWJ5aTZsb2s4" TargetMode="External"/><Relationship Id="rId4" Type="http://schemas.openxmlformats.org/officeDocument/2006/relationships/hyperlink" Target="https://www.instagram.com/reel/DEyXp9loqOl/?igsh=YmZwaXRxNmdxbHY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agram.com/p/DFCmnyKMsVs/?igsh=Mjg2NmdybXE1Z2tx" TargetMode="External"/><Relationship Id="rId2" Type="http://schemas.openxmlformats.org/officeDocument/2006/relationships/hyperlink" Target="https://www.instagram.com/reel/DE7D-6wMfJB/?igsh=a25ua3k2OTY5Zmk" TargetMode="External"/><Relationship Id="rId1" Type="http://schemas.openxmlformats.org/officeDocument/2006/relationships/slideLayout" Target="../slideLayouts/slideLayout2.xml"/><Relationship Id="rId6" Type="http://schemas.openxmlformats.org/officeDocument/2006/relationships/hyperlink" Target="https://www.instagram.com/p/DFDGWZ8sxhP/?igsh=MTV3eDMxbjh4aDVodw" TargetMode="External"/><Relationship Id="rId5" Type="http://schemas.openxmlformats.org/officeDocument/2006/relationships/hyperlink" Target="https://www.instagram.com/p/DFDGO4xsLm5/?igsh=am9oOXhwNWtvaGp5" TargetMode="External"/><Relationship Id="rId4" Type="http://schemas.openxmlformats.org/officeDocument/2006/relationships/hyperlink" Target="https://www.instagram.com/p/DFC8J4psMTw/?igsh=MXZ0a2R3M3g2c3psbQ"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instagram.com/reel/DFGABBBseuy/?igsh=MXU5emZoMzR1amlhaA" TargetMode="External"/><Relationship Id="rId3" Type="http://schemas.openxmlformats.org/officeDocument/2006/relationships/hyperlink" Target="https://www.instagram.com/reel/DFDaxBAsylz/?igsh=cm1wY2xmdTNrYzQy" TargetMode="External"/><Relationship Id="rId7" Type="http://schemas.openxmlformats.org/officeDocument/2006/relationships/hyperlink" Target="https://www.instagram.com/reel/DFEfVvGogWY/?igsh=dnVtNDQwcGlvcm01" TargetMode="External"/><Relationship Id="rId2" Type="http://schemas.openxmlformats.org/officeDocument/2006/relationships/hyperlink" Target="https://www.instagram.com/p/DFDWZzPM9_R/?igsh=MXFvenRqYjl4YWdocg" TargetMode="External"/><Relationship Id="rId1" Type="http://schemas.openxmlformats.org/officeDocument/2006/relationships/slideLayout" Target="../slideLayouts/slideLayout2.xml"/><Relationship Id="rId6" Type="http://schemas.openxmlformats.org/officeDocument/2006/relationships/hyperlink" Target="https://www.instagram.com/p/DFEfO0WI4Mf/?igsh=MWt3c3hvcTY2N3hxcg" TargetMode="External"/><Relationship Id="rId5" Type="http://schemas.openxmlformats.org/officeDocument/2006/relationships/hyperlink" Target="https://www.instagram.com/reel/DFDmh29MfGp/?igsh=MjR1bHBzbDN6OThp" TargetMode="External"/><Relationship Id="rId4" Type="http://schemas.openxmlformats.org/officeDocument/2006/relationships/hyperlink" Target="https://www.instagram.com/reel/DFDboZ6stX3/?igsh=MXZuaXJmenZ5NXg4dA"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instagram.com/p/DFVZ3OUMgb5/?igsh=MW82Y2prNzBpcmx3cQ" TargetMode="External"/><Relationship Id="rId3" Type="http://schemas.openxmlformats.org/officeDocument/2006/relationships/hyperlink" Target="https://www.instagram.com/p/DFGB8OIS3mt/?igsh=eHJ4cXg3NjJtMzdi" TargetMode="External"/><Relationship Id="rId7" Type="http://schemas.openxmlformats.org/officeDocument/2006/relationships/hyperlink" Target="https://www.instagram.com/reel/DFKuqK_MXIm/?igsh=MTh1bWF6OHlnYXpweQ" TargetMode="External"/><Relationship Id="rId2" Type="http://schemas.openxmlformats.org/officeDocument/2006/relationships/hyperlink" Target="https://www.instagram.com/p/DFGA-c8MwDB/?igsh=MWpuZjlwdmNwMms4dA" TargetMode="External"/><Relationship Id="rId1" Type="http://schemas.openxmlformats.org/officeDocument/2006/relationships/slideLayout" Target="../slideLayouts/slideLayout2.xml"/><Relationship Id="rId6" Type="http://schemas.openxmlformats.org/officeDocument/2006/relationships/hyperlink" Target="https://www.instagram.com/reel/DFKtoGys3_D/?igsh=MXNvbTRvemFybTE1aQ" TargetMode="External"/><Relationship Id="rId5" Type="http://schemas.openxmlformats.org/officeDocument/2006/relationships/hyperlink" Target="https://www.instagram.com/p/DFIPX--MIKu/?igsh=NDBnbm56d3d5dDRt" TargetMode="External"/><Relationship Id="rId4" Type="http://schemas.openxmlformats.org/officeDocument/2006/relationships/hyperlink" Target="https://www.instagram.com/p/DFHr6FOs_Xl/?igsh=MXd2dXJwdzZuM3Z1Zw"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instagram.com/p/DFV9FBTMFev/?igsh=aHUweWpybzYyY2tw" TargetMode="External"/><Relationship Id="rId3" Type="http://schemas.openxmlformats.org/officeDocument/2006/relationships/hyperlink" Target="https://www.instagram.com/p/DFV8DsJsDrE/?igsh=MWx4dW1tZG42ZmRiaA" TargetMode="External"/><Relationship Id="rId7" Type="http://schemas.openxmlformats.org/officeDocument/2006/relationships/hyperlink" Target="https://www.instagram.com/reel/DFV81iIs7SN/?igsh=MWtjcXlkNG5qN3ljbw" TargetMode="External"/><Relationship Id="rId2" Type="http://schemas.openxmlformats.org/officeDocument/2006/relationships/hyperlink" Target="https://www.instagram.com/p/DFVhOZ9MMdz/?igsh=eXIwemxhYWVwYTMz" TargetMode="External"/><Relationship Id="rId1" Type="http://schemas.openxmlformats.org/officeDocument/2006/relationships/slideLayout" Target="../slideLayouts/slideLayout2.xml"/><Relationship Id="rId6" Type="http://schemas.openxmlformats.org/officeDocument/2006/relationships/hyperlink" Target="https://www.instagram.com/p/DFV8eKksSzI/?igsh=Mml1Zjg2OGF6eHl1" TargetMode="External"/><Relationship Id="rId5" Type="http://schemas.openxmlformats.org/officeDocument/2006/relationships/hyperlink" Target="https://www.instagram.com/p/DFV8WXFsSaa/?igsh=MWtwZjdqbG1teXJwdw" TargetMode="External"/><Relationship Id="rId4" Type="http://schemas.openxmlformats.org/officeDocument/2006/relationships/hyperlink" Target="https://www.instagram.com/reel/DFV8RdaMiU-/?igsh=MXV5bnBwZTR3OHQ0ZQ"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instagram.com/reel/DFXhg5lMO03/?igsh=MTQ3ZGt3aG45amxheQ" TargetMode="External"/><Relationship Id="rId3" Type="http://schemas.openxmlformats.org/officeDocument/2006/relationships/hyperlink" Target="https://www.instagram.com/p/DFWwOPAoJ63/?igsh=aHEzbXloYnBnbXdm" TargetMode="External"/><Relationship Id="rId7" Type="http://schemas.openxmlformats.org/officeDocument/2006/relationships/hyperlink" Target="https://www.instagram.com/p/DFXhBVCs_qi/?igsh=MTJ0Mm4yZDNlNnMyZg" TargetMode="External"/><Relationship Id="rId12" Type="http://schemas.openxmlformats.org/officeDocument/2006/relationships/hyperlink" Target="https://www.instagram.com/reel/DFZkq1bMAiu/?igsh=MWozYm84djZwanp3Zg" TargetMode="External"/><Relationship Id="rId2" Type="http://schemas.openxmlformats.org/officeDocument/2006/relationships/hyperlink" Target="https://www.instagram.com/reel/DFWpLz3vHVj/?igsh=YmY2bW1laW1nd3dz" TargetMode="External"/><Relationship Id="rId1" Type="http://schemas.openxmlformats.org/officeDocument/2006/relationships/slideLayout" Target="../slideLayouts/slideLayout2.xml"/><Relationship Id="rId6" Type="http://schemas.openxmlformats.org/officeDocument/2006/relationships/hyperlink" Target="https://www.instagram.com/p/DFXeaXkME3z/?igsh=MWpscHFndjM1ZG5tbA" TargetMode="External"/><Relationship Id="rId11" Type="http://schemas.openxmlformats.org/officeDocument/2006/relationships/hyperlink" Target="https://www.instagram.com/reel/DFZdxAuNMDc/?igsh=bjNoMGt5aWlvY3lz" TargetMode="External"/><Relationship Id="rId5" Type="http://schemas.openxmlformats.org/officeDocument/2006/relationships/hyperlink" Target="https://www.instagram.com/reel/DFXCnvRsp8_/?igsh=MTdycnl2eDFqeHlicw" TargetMode="External"/><Relationship Id="rId10" Type="http://schemas.openxmlformats.org/officeDocument/2006/relationships/hyperlink" Target="https://www.instagram.com/reel/DFZcjDXtGNR/?igsh=MTRmeWtudXJtdXFmZA" TargetMode="External"/><Relationship Id="rId4" Type="http://schemas.openxmlformats.org/officeDocument/2006/relationships/hyperlink" Target="https://www.instagram.com/reel/DFXB97zMYsY/?igsh=MTJwbDQyaGVtZWZwaw" TargetMode="External"/><Relationship Id="rId9" Type="http://schemas.openxmlformats.org/officeDocument/2006/relationships/hyperlink" Target="https://www.instagram.com/p/DFXpI0JsRpC/?igsh=MWlhM2V5ODdncWdoaQ"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instagram.com/p/DFcCUVbIba5/?igsh=MXg5bTYwNGFvODJ4cA" TargetMode="External"/><Relationship Id="rId13" Type="http://schemas.openxmlformats.org/officeDocument/2006/relationships/hyperlink" Target="https://www.instagram.com/reel/DFdJ7jdsoy4/?igsh=dnUyb2doZHB3bzBy" TargetMode="External"/><Relationship Id="rId3" Type="http://schemas.openxmlformats.org/officeDocument/2006/relationships/hyperlink" Target="https://www.instagram.com/p/DFbI5TyMsKo/?igsh=bmNwdWdxZ3YxOW1p" TargetMode="External"/><Relationship Id="rId7" Type="http://schemas.openxmlformats.org/officeDocument/2006/relationships/hyperlink" Target="https://www.instagram.com/reel/DFbKz7AsyvO/?igsh=MWR2OHlyaHo5MTVpbA" TargetMode="External"/><Relationship Id="rId12" Type="http://schemas.openxmlformats.org/officeDocument/2006/relationships/hyperlink" Target="https://www.instagram.com/reel/DFdY0vwsYBO/?igsh=cDR4MGdyeTVycXB5" TargetMode="External"/><Relationship Id="rId2" Type="http://schemas.openxmlformats.org/officeDocument/2006/relationships/hyperlink" Target="https://www.instagram.com/reel/DFZtCkjsSV7/?igsh=MWhzeTFqYzkycTJ0cg" TargetMode="External"/><Relationship Id="rId1" Type="http://schemas.openxmlformats.org/officeDocument/2006/relationships/slideLayout" Target="../slideLayouts/slideLayout2.xml"/><Relationship Id="rId6" Type="http://schemas.openxmlformats.org/officeDocument/2006/relationships/hyperlink" Target="https://www.instagram.com/reel/DFbKnk2MOJ4/?igsh=am1lcmVoZTY2bGc1" TargetMode="External"/><Relationship Id="rId11" Type="http://schemas.openxmlformats.org/officeDocument/2006/relationships/hyperlink" Target="https://www.instagram.com/p/DFdIV-CM2aL/?igsh=cjdpc3Vmem1pbWRm" TargetMode="External"/><Relationship Id="rId5" Type="http://schemas.openxmlformats.org/officeDocument/2006/relationships/hyperlink" Target="https://www.instagram.com/reel/DFbKeTRMhNt/?igsh=MW0xNDZ0NDlhNmppYQ" TargetMode="External"/><Relationship Id="rId10" Type="http://schemas.openxmlformats.org/officeDocument/2006/relationships/hyperlink" Target="https://www.instagram.com/p/DFdISTWs1qy/?igsh=MXRhdXRuaHh1NWtsbg" TargetMode="External"/><Relationship Id="rId4" Type="http://schemas.openxmlformats.org/officeDocument/2006/relationships/hyperlink" Target="https://www.instagram.com/reel/DFbKIO6shoK/?igsh=ZWF1aGpqanVrZmVv" TargetMode="External"/><Relationship Id="rId9" Type="http://schemas.openxmlformats.org/officeDocument/2006/relationships/hyperlink" Target="https://www.instagram.com/p/DFdICMzsWgB/?igsh=MWxnN3V1MXNsZW4wZ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instagram.com/reel/DFigYHtMZEo/?igsh=NGlmbW9mazV5YXF5" TargetMode="External"/><Relationship Id="rId3" Type="http://schemas.openxmlformats.org/officeDocument/2006/relationships/hyperlink" Target="https://www.instagram.com/reel/DFdZRQ9MU8A/?igsh=YTl3MGVlNmg0am1p" TargetMode="External"/><Relationship Id="rId7" Type="http://schemas.openxmlformats.org/officeDocument/2006/relationships/hyperlink" Target="https://www.instagram.com/p/DFfsbpesSEY/?igsh=MXVreG9vbW10dWZybQ" TargetMode="External"/><Relationship Id="rId2" Type="http://schemas.openxmlformats.org/officeDocument/2006/relationships/hyperlink" Target="https://www.instagram.com/p/DFdLrOfMPkH/?igsh=MWk2eGtkd3VxanVtcQ" TargetMode="External"/><Relationship Id="rId1" Type="http://schemas.openxmlformats.org/officeDocument/2006/relationships/slideLayout" Target="../slideLayouts/slideLayout2.xml"/><Relationship Id="rId6" Type="http://schemas.openxmlformats.org/officeDocument/2006/relationships/hyperlink" Target="https://www.instagram.com/p/DFfjhIusPB_/?igsh=MWlhcnJwa214ZDRjYQ" TargetMode="External"/><Relationship Id="rId5" Type="http://schemas.openxmlformats.org/officeDocument/2006/relationships/hyperlink" Target="https://www.instagram.com/reel/DFewCeFMRX0/?igsh=NmF0cTJmMG51YzNn" TargetMode="External"/><Relationship Id="rId4" Type="http://schemas.openxmlformats.org/officeDocument/2006/relationships/hyperlink" Target="https://www.instagram.com/reel/DFev65QM-yT/?igsh=MWRrdnV0MDNyN2dzMg" TargetMode="External"/><Relationship Id="rId9" Type="http://schemas.openxmlformats.org/officeDocument/2006/relationships/hyperlink" Target="https://www.instagram.com/p/DFso70PMKYR/?igsh=MXN3bXFyYW5oajV5b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instagram.com/reel/DGdrOCNqC9L/?igsh=Y2wxdHNscmJzOGUz" TargetMode="External"/><Relationship Id="rId3" Type="http://schemas.openxmlformats.org/officeDocument/2006/relationships/hyperlink" Target="https://www.instagram.com/reel/DFr6LPwMcmi/?igsh=bGxrbmVhNnVnOXJq" TargetMode="External"/><Relationship Id="rId7" Type="http://schemas.openxmlformats.org/officeDocument/2006/relationships/hyperlink" Target="https://www.instagram.com/reel/DF-zpOZsFHY/?igsh=MXFhNjh5bHUxam95bw==" TargetMode="External"/><Relationship Id="rId2" Type="http://schemas.openxmlformats.org/officeDocument/2006/relationships/hyperlink" Target="https://www.instagram.com/p/DFr6BP2s95S/?igsh=MWk5djBleGowZ2JxMw==" TargetMode="External"/><Relationship Id="rId1" Type="http://schemas.openxmlformats.org/officeDocument/2006/relationships/slideLayout" Target="../slideLayouts/slideLayout2.xml"/><Relationship Id="rId6" Type="http://schemas.openxmlformats.org/officeDocument/2006/relationships/hyperlink" Target="https://www.instagram.com/reel/DGSRni8KieZ/?igsh=aTNmM2gxMzRtMng5" TargetMode="External"/><Relationship Id="rId5" Type="http://schemas.openxmlformats.org/officeDocument/2006/relationships/hyperlink" Target="https://www.instagram.com/p/DF8LuJCNpCw/?igsh=dXE3Z3NhOG8xcmdk" TargetMode="External"/><Relationship Id="rId4" Type="http://schemas.openxmlformats.org/officeDocument/2006/relationships/hyperlink" Target="https://www.instagram.com/reel/DFr79YYsVW8/?igsh=MThta2xoajc5N3ZlcQ=="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agram.com/reel/DGdqO5Dqe4p/?igsh=NjhycWRreG1vY2gz" TargetMode="External"/><Relationship Id="rId2" Type="http://schemas.openxmlformats.org/officeDocument/2006/relationships/hyperlink" Target="https://www.instagram.com/reel/DGgX-jmK_jD/?igsh=MTd5bjhmN3NqdGJ4ZQ" TargetMode="External"/><Relationship Id="rId1" Type="http://schemas.openxmlformats.org/officeDocument/2006/relationships/slideLayout" Target="../slideLayouts/slideLayout2.xml"/><Relationship Id="rId6" Type="http://schemas.openxmlformats.org/officeDocument/2006/relationships/hyperlink" Target="https://www.instagram.com/p/DHFyMPmt-mr/?igsh=Z2VrNG8zMDBxZDZu" TargetMode="External"/><Relationship Id="rId5" Type="http://schemas.openxmlformats.org/officeDocument/2006/relationships/hyperlink" Target="https://www.instagram.com/reel/DG0DdGoKJeX/?igsh=MWV2bWR0dGVpMXVhbw" TargetMode="External"/><Relationship Id="rId4" Type="http://schemas.openxmlformats.org/officeDocument/2006/relationships/hyperlink" Target="https://www.instagram.com/reel/DGgKR9rKiAi/?igsh=MTZmZjduN21kcXFiaw"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instagram.com/reel/DG2-9mUqqD1/?igsh=MWd3dHNidzdnamJhOQ" TargetMode="External"/><Relationship Id="rId13" Type="http://schemas.openxmlformats.org/officeDocument/2006/relationships/hyperlink" Target="https://www.instagram.com/reel/DG5MlFQqe0p/?igsh=eDJrYXV5b3RnamZv" TargetMode="External"/><Relationship Id="rId18" Type="http://schemas.openxmlformats.org/officeDocument/2006/relationships/hyperlink" Target="https://www.instagram.com/reel/DG5U7IbK-R-/?igsh=dXpneHlwdGtpbzMx" TargetMode="External"/><Relationship Id="rId3" Type="http://schemas.openxmlformats.org/officeDocument/2006/relationships/hyperlink" Target="https://www.instagram.com/reel/DGoI7UbqmeP/?igsh=NWs2b3J5d3Z6ZWJt" TargetMode="External"/><Relationship Id="rId21" Type="http://schemas.openxmlformats.org/officeDocument/2006/relationships/hyperlink" Target="https://www.facebook.com/share/v/1A6pvLj1s2/" TargetMode="External"/><Relationship Id="rId7" Type="http://schemas.openxmlformats.org/officeDocument/2006/relationships/hyperlink" Target="https://www.facebook.com/share/p/1Kj3uF8zPb/" TargetMode="External"/><Relationship Id="rId12" Type="http://schemas.openxmlformats.org/officeDocument/2006/relationships/hyperlink" Target="https://www.instagram.com/reel/DG5MTeWqzUf/?igsh=MW00OXUxd2JmOG9wNQ" TargetMode="External"/><Relationship Id="rId17" Type="http://schemas.openxmlformats.org/officeDocument/2006/relationships/hyperlink" Target="https://www.instagram.com/reel/DG5TS7RqHwk/?igsh=eXF5YXFwanJ6Z3Vo" TargetMode="External"/><Relationship Id="rId2" Type="http://schemas.openxmlformats.org/officeDocument/2006/relationships/hyperlink" Target="https://www.instagram.com/reel/DGoeD5UK2RK/?igsh=MWtwaGVxeXl5OTZ2NQ" TargetMode="External"/><Relationship Id="rId16" Type="http://schemas.openxmlformats.org/officeDocument/2006/relationships/hyperlink" Target="https://www.instagram.com/reel/DG5P413qDqk/?igsh=dzJubDlnMjZmZmk4" TargetMode="External"/><Relationship Id="rId20" Type="http://schemas.openxmlformats.org/officeDocument/2006/relationships/hyperlink" Target="https://www.facebook.com/share/v/15qNZtgfSu/" TargetMode="External"/><Relationship Id="rId1" Type="http://schemas.openxmlformats.org/officeDocument/2006/relationships/slideLayout" Target="../slideLayouts/slideLayout2.xml"/><Relationship Id="rId6" Type="http://schemas.openxmlformats.org/officeDocument/2006/relationships/hyperlink" Target="https://www.instagram.com/reel/DG095R6ql8Y/?igsh=cTBtbXNseGo2bXhn" TargetMode="External"/><Relationship Id="rId11" Type="http://schemas.openxmlformats.org/officeDocument/2006/relationships/hyperlink" Target="https://www.instagram.com/reel/DG49kYJq3-u/?igsh=MWphdGI0bXNyb2Vweg" TargetMode="External"/><Relationship Id="rId5" Type="http://schemas.openxmlformats.org/officeDocument/2006/relationships/hyperlink" Target="https://www.instagram.com/reel/DGz-As6KSBN/?igsh=MTBjdmwxb2ppNTMzMQ" TargetMode="External"/><Relationship Id="rId15" Type="http://schemas.openxmlformats.org/officeDocument/2006/relationships/hyperlink" Target="https://www.facebook.com/share/p/1EHzb2mbWQ/" TargetMode="External"/><Relationship Id="rId23" Type="http://schemas.openxmlformats.org/officeDocument/2006/relationships/hyperlink" Target="https://www.instagram.com/p/DHFfMPGqwuI/?igsh=MWxqajl4bjB2OXo1bg" TargetMode="External"/><Relationship Id="rId10" Type="http://schemas.openxmlformats.org/officeDocument/2006/relationships/hyperlink" Target="https://www.instagram.com/reel/DG4opqSKZit/?igsh=MXRheWtzaTJ1NW5jYg" TargetMode="External"/><Relationship Id="rId19" Type="http://schemas.openxmlformats.org/officeDocument/2006/relationships/hyperlink" Target="https://www.facebook.com/share/v/1ES5eJGKiY/" TargetMode="External"/><Relationship Id="rId4" Type="http://schemas.openxmlformats.org/officeDocument/2006/relationships/hyperlink" Target="https://www.instagram.com/reel/DGpPQQzqeA0/?igsh=bWU1NHp2cGUzMGtq" TargetMode="External"/><Relationship Id="rId9" Type="http://schemas.openxmlformats.org/officeDocument/2006/relationships/hyperlink" Target="https://www.instagram.com/reel/DG3gZefKHRi/?igsh=MWQxdzVldHUzYWE3dQ" TargetMode="External"/><Relationship Id="rId14" Type="http://schemas.openxmlformats.org/officeDocument/2006/relationships/hyperlink" Target="https://www.instagram.com/p/DG5Rn3pKs_U/?igsh=dDRycXk2ZzZyZmFn" TargetMode="External"/><Relationship Id="rId22" Type="http://schemas.openxmlformats.org/officeDocument/2006/relationships/hyperlink" Target="https://www.instagram.com/reel/DG5XbPnKlfd/?igsh=YzA0OXY5aTRhY3pm" TargetMode="External"/></Relationships>
</file>

<file path=ppt/slides/_rels/slide23.xml.rels><?xml version="1.0" encoding="UTF-8" standalone="yes"?>
<Relationships xmlns="http://schemas.openxmlformats.org/package/2006/relationships"><Relationship Id="rId7" Type="http://schemas.openxmlformats.org/officeDocument/2006/relationships/image" Target="../media/image32.sv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www.instagram.com/p/DCOWAfxt6vV/?igsh=MXBqeXJxbHBjajVkcA" TargetMode="External"/><Relationship Id="rId3" Type="http://schemas.openxmlformats.org/officeDocument/2006/relationships/hyperlink" Target="https://www.instagram.com/reel/DByQWTqR_pt/?igsh=MTlydG1iOTI0ZGZjNg" TargetMode="External"/><Relationship Id="rId7" Type="http://schemas.openxmlformats.org/officeDocument/2006/relationships/hyperlink" Target="https://www.instagram.com/p/DB9VkqdtMti/?igsh=MW9zaHN5ZnBqbGU1Mg" TargetMode="External"/><Relationship Id="rId2" Type="http://schemas.openxmlformats.org/officeDocument/2006/relationships/hyperlink" Target="https://www.instagram.com/reel/DBwHBteNUmH/?igsh=cTFlczgzOTlnOWt3" TargetMode="External"/><Relationship Id="rId1" Type="http://schemas.openxmlformats.org/officeDocument/2006/relationships/slideLayout" Target="../slideLayouts/slideLayout2.xml"/><Relationship Id="rId6" Type="http://schemas.openxmlformats.org/officeDocument/2006/relationships/hyperlink" Target="https://www.instagram.com/p/DB9Vb2UNdH-/?igsh=MXFrZWpmNDRwMnl5NQ" TargetMode="External"/><Relationship Id="rId5" Type="http://schemas.openxmlformats.org/officeDocument/2006/relationships/hyperlink" Target="https://www.instagram.com/p/DCOXYqxNpAC/?igsh=aHoxeGEwY3BqaTdj" TargetMode="External"/><Relationship Id="rId4" Type="http://schemas.openxmlformats.org/officeDocument/2006/relationships/hyperlink" Target="https://www.instagram.com/reel/DByXdVGR44c/?igsh=ZXZudjVwcXo0ZmN0" TargetMode="External"/><Relationship Id="rId9" Type="http://schemas.openxmlformats.org/officeDocument/2006/relationships/hyperlink" Target="https://www.instagram.com/p/DCOWqlZNkJ4/?igsh=ZTBjaGQ2cmpjNnh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instagram.com/reel/DEHoMT5MOgb/?igsh=ZnNseTZydnFsOWNl" TargetMode="External"/><Relationship Id="rId3" Type="http://schemas.openxmlformats.org/officeDocument/2006/relationships/hyperlink" Target="https://www.instagram.com/reel/DDUDkvSMLVI/?igsh=MW52YjcyZXJ6bXd4MA" TargetMode="External"/><Relationship Id="rId7" Type="http://schemas.openxmlformats.org/officeDocument/2006/relationships/hyperlink" Target="https://www.instagram.com/reel/DD-RZEfMpCF/?igsh=NmZzNzRnZjI2dHY1" TargetMode="External"/><Relationship Id="rId2" Type="http://schemas.openxmlformats.org/officeDocument/2006/relationships/hyperlink" Target="https://www.instagram.com/reel/DDT-5iCsw4L/?igsh=MXJjaXNid2c3YW9yYQ" TargetMode="External"/><Relationship Id="rId1" Type="http://schemas.openxmlformats.org/officeDocument/2006/relationships/slideLayout" Target="../slideLayouts/slideLayout2.xml"/><Relationship Id="rId6" Type="http://schemas.openxmlformats.org/officeDocument/2006/relationships/hyperlink" Target="https://www.instagram.com/p/DD-DTYLsqSD/?igsh=a2llZnFub2NzM2o" TargetMode="External"/><Relationship Id="rId5" Type="http://schemas.openxmlformats.org/officeDocument/2006/relationships/hyperlink" Target="https://www.facebook.com/share/v/1H4sTfRWLx/" TargetMode="External"/><Relationship Id="rId4" Type="http://schemas.openxmlformats.org/officeDocument/2006/relationships/hyperlink" Target="https://www.instagram.com/reel/DDUDyadMSj8/?igsh=MXB4ZXI5b2xmZ2YwcQ" TargetMode="External"/><Relationship Id="rId9" Type="http://schemas.openxmlformats.org/officeDocument/2006/relationships/hyperlink" Target="https://www.instagram.com/p/DEXxfLvyE4P/?igsh=MXVyeWx3b2R2MmJ3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E09DBC5B-14CA-EE2B-2631-1FF87E223628}"/>
              </a:ext>
            </a:extLst>
          </p:cNvPr>
          <p:cNvPicPr>
            <a:picLocks noGrp="1" noChangeAspect="1"/>
          </p:cNvPicPr>
          <p:nvPr>
            <p:ph idx="1"/>
          </p:nvPr>
        </p:nvPicPr>
        <p:blipFill>
          <a:blip r:embed="rId2" cstate="hqprint">
            <a:extLst>
              <a:ext uri="{28A0092B-C50C-407E-A947-70E740481C1C}">
                <a14:useLocalDpi xmlns:a14="http://schemas.microsoft.com/office/drawing/2010/main" xmlns="" val="0"/>
              </a:ext>
            </a:extLst>
          </a:blip>
          <a:stretch>
            <a:fillRect/>
          </a:stretch>
        </p:blipFill>
        <p:spPr>
          <a:xfrm>
            <a:off x="256032" y="1719243"/>
            <a:ext cx="2210873" cy="2210873"/>
          </a:xfrm>
          <a:prstGeom prst="rect">
            <a:avLst/>
          </a:prstGeom>
        </p:spPr>
      </p:pic>
      <p:sp>
        <p:nvSpPr>
          <p:cNvPr id="7" name="Скругленный прямоугольник 6"/>
          <p:cNvSpPr/>
          <p:nvPr/>
        </p:nvSpPr>
        <p:spPr>
          <a:xfrm>
            <a:off x="2678960" y="1285591"/>
            <a:ext cx="9257008" cy="3078178"/>
          </a:xfrm>
          <a:prstGeom prst="roundRect">
            <a:avLst/>
          </a:prstGeom>
          <a:gradFill flip="none" rotWithShape="1">
            <a:gsLst>
              <a:gs pos="0">
                <a:schemeClr val="accent1">
                  <a:shade val="30000"/>
                  <a:satMod val="115000"/>
                </a:schemeClr>
              </a:gs>
              <a:gs pos="58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«БІРТҰТАС ТӘРБИЕ» БАҒДАРЛАМАСЫ: </a:t>
            </a:r>
            <a:endParaRPr kumimoji="0" lang="ru-RU"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ЖАҢАРТЫЛҒАН МАЗМҰНЫ</a:t>
            </a:r>
            <a:endParaRPr kumimoji="0" lang="ru-RU"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Прямоугольник 7"/>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FAFED-7685-483D-BB3D-3688CA430C76}"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8312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06028"/>
          </a:xfrm>
        </p:spPr>
        <p:txBody>
          <a:bodyPr>
            <a:normAutofit fontScale="90000"/>
          </a:bodyPr>
          <a:lstStyle/>
          <a:p>
            <a:pPr lvl="0" algn="ctr" fontAlgn="base">
              <a:lnSpc>
                <a:spcPct val="100000"/>
              </a:lnSpc>
              <a:spcAft>
                <a:spcPct val="0"/>
              </a:spcAft>
            </a:pPr>
            <a:r>
              <a:rPr lang="kk-KZ" sz="1600" b="1" dirty="0" smtClean="0">
                <a:solidFill>
                  <a:srgbClr val="0070C0"/>
                </a:solidFill>
                <a:latin typeface="Times New Roman" pitchFamily="18" charset="0"/>
                <a:ea typeface="Calibri" pitchFamily="34" charset="0"/>
                <a:cs typeface="Times New Roman" pitchFamily="18" charset="0"/>
              </a:rPr>
              <a:t>Желтоқсан - қаңтар  айларында</a:t>
            </a:r>
            <a:r>
              <a:rPr lang="kk-KZ" sz="1600" b="1" dirty="0" smtClean="0">
                <a:solidFill>
                  <a:srgbClr val="0070C0"/>
                </a:solidFill>
                <a:latin typeface="Times New Roman" pitchFamily="18" charset="0"/>
                <a:ea typeface="Calibri" pitchFamily="34" charset="0"/>
                <a:cs typeface="Times New Roman" pitchFamily="18" charset="0"/>
              </a:rPr>
              <a:t> </a:t>
            </a:r>
            <a:r>
              <a:rPr lang="kk-KZ" sz="1600" b="1" dirty="0" smtClean="0">
                <a:solidFill>
                  <a:srgbClr val="0070C0"/>
                </a:solidFill>
                <a:latin typeface="Times New Roman" pitchFamily="18" charset="0"/>
                <a:ea typeface="Calibri" pitchFamily="34" charset="0"/>
                <a:cs typeface="Times New Roman" pitchFamily="18" charset="0"/>
              </a:rPr>
              <a:t>буллингтің алдын алу бағытындағы </a:t>
            </a:r>
            <a:r>
              <a:rPr lang="ru-RU" sz="1600" b="1" dirty="0" smtClean="0">
                <a:solidFill>
                  <a:srgbClr val="0070C0"/>
                </a:solidFill>
                <a:latin typeface="Arial" pitchFamily="34" charset="0"/>
                <a:cs typeface="Arial" pitchFamily="34" charset="0"/>
              </a:rPr>
              <a:t/>
            </a:r>
            <a:br>
              <a:rPr lang="ru-RU" sz="1600" b="1" dirty="0" smtClean="0">
                <a:solidFill>
                  <a:srgbClr val="0070C0"/>
                </a:solidFill>
                <a:latin typeface="Arial" pitchFamily="34" charset="0"/>
                <a:cs typeface="Arial" pitchFamily="34" charset="0"/>
              </a:rPr>
            </a:br>
            <a:r>
              <a:rPr lang="kk-KZ" sz="1600" b="1" dirty="0" smtClean="0">
                <a:solidFill>
                  <a:srgbClr val="0070C0"/>
                </a:solidFill>
                <a:latin typeface="Times New Roman" pitchFamily="18" charset="0"/>
                <a:ea typeface="Calibri" pitchFamily="34" charset="0"/>
                <a:cs typeface="Times New Roman" pitchFamily="18" charset="0"/>
              </a:rPr>
              <a:t>педагогикалық-психологиялық қолдау іс-шаралары</a:t>
            </a:r>
            <a:r>
              <a:rPr lang="kk-KZ" sz="1600" dirty="0" smtClean="0">
                <a:solidFill>
                  <a:srgbClr val="0070C0"/>
                </a:solidFill>
                <a:latin typeface="Arial" pitchFamily="34" charset="0"/>
                <a:cs typeface="Arial" pitchFamily="34" charset="0"/>
              </a:rPr>
              <a:t/>
            </a:r>
            <a:br>
              <a:rPr lang="kk-KZ" sz="1600" dirty="0" smtClean="0">
                <a:solidFill>
                  <a:srgbClr val="0070C0"/>
                </a:solidFill>
                <a:latin typeface="Arial" pitchFamily="34" charset="0"/>
                <a:cs typeface="Arial" pitchFamily="34" charset="0"/>
              </a:rPr>
            </a:br>
            <a:endParaRPr lang="ru-RU" sz="1600" dirty="0"/>
          </a:p>
        </p:txBody>
      </p:sp>
      <p:sp>
        <p:nvSpPr>
          <p:cNvPr id="3" name="Содержимое 2"/>
          <p:cNvSpPr>
            <a:spLocks noGrp="1"/>
          </p:cNvSpPr>
          <p:nvPr>
            <p:ph idx="1"/>
          </p:nvPr>
        </p:nvSpPr>
        <p:spPr>
          <a:xfrm>
            <a:off x="838200" y="896984"/>
            <a:ext cx="10515600" cy="5495108"/>
          </a:xfrm>
        </p:spPr>
        <p:txBody>
          <a:bodyPr>
            <a:normAutofit fontScale="32500" lnSpcReduction="20000"/>
          </a:bodyPr>
          <a:lstStyle/>
          <a:p>
            <a:r>
              <a:rPr lang="kk-KZ" sz="4300" dirty="0" smtClean="0">
                <a:latin typeface="Times New Roman" pitchFamily="18" charset="0"/>
                <a:cs typeface="Times New Roman" pitchFamily="18" charset="0"/>
              </a:rPr>
              <a:t>Жоғарыдағы құрылған жоспарлар негізінде 2024-2025 оқу жылының желтоқсан айында жүргізілген іс-шаралар.</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02.12.2024 жылы Психология онкүндігіне орай мектеп парламентімен бірге жақсы көңіл күй сыйлау. Қызықты үзіліс.</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2"/>
              </a:rPr>
              <a:t>https://www.instagram.com/reel/DDFPJaKBIFV/?igsh=YjRndThwOHA2cmx0</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02.12.2024ж. Психология онкүндігінің ашылуына орай "Таңғы көңіл-күй" жаттығуы өтті.</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3"/>
              </a:rPr>
              <a:t>https://www.instagram.com/reel/DDFalp_TIvb/?igsh=b3R0a3VwbmUxbXdn</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02.12.2024ж. Психология онкүндігінде, оқушылардың қызығушылығын арттыру мақсатында 2 "А" сыныбында "Қимыл-қозғалыс" ойындары өтті.</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4"/>
              </a:rPr>
              <a:t>https://www.instagram.com/reel/DDGumKeN63V/?igsh=cm5sdGFsYWIxbzhy</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03.12.2024ж. Психология онкүндігіне орай 10 “А”,10 "Ә"  сынып оқушыларымен «Мінез сипаттамасын акцентуациялау» диагностикасы өтті.</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5"/>
              </a:rPr>
              <a:t>https://www.facebook.com/share/p/15QXPYCgA9/</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03.12.2024ж. Психология онкүндігне орай "Адам психологиясын білу-өмірдегі сәттіліктің кілті"</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6"/>
              </a:rPr>
              <a:t>https://www.instagram.com/reel/DDIJ_z2MWGz/?igsh=bHBsOHlocGhleWIz</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03.12.2024ж.Психология онкүндігне орай жақсы көңіл күй сыйла жаттығуы.</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Мектеп белсенділермен жұмыс.</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7"/>
              </a:rPr>
              <a:t>https://www.instagram.com/reel/DDILhcNsaK5/?igsh=cm1xd2h1eHkya3gx</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04.12.2024ж. Психология онкүндігне орай 11 "А" сыныбында "Сенімділік - менің серігім" атты психологиялық тренинг өтті.</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8"/>
              </a:rPr>
              <a:t>https://www.instagram.com/reel/DDKJ9HLMGwY/?igsh=MXQ3bGp2aHBjYXlsNA</a:t>
            </a:r>
            <a:r>
              <a:rPr lang="kk-KZ" sz="4300" dirty="0" smtClean="0">
                <a:latin typeface="Times New Roman" pitchFamily="18" charset="0"/>
                <a:cs typeface="Times New Roman" pitchFamily="18" charset="0"/>
              </a:rPr>
              <a:t>==</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04.12.2024ж. Буллингке қарсы Ұлдар арасында волейбол ойыны.</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9"/>
              </a:rPr>
              <a:t>https://www.instagram.com/reel/DDOZi-tvt75/?igsh=MTNlZm9hdTRlbGhiNg</a:t>
            </a:r>
            <a:r>
              <a:rPr lang="kk-KZ" sz="4300" dirty="0" smtClean="0">
                <a:latin typeface="Times New Roman" pitchFamily="18" charset="0"/>
                <a:cs typeface="Times New Roman" pitchFamily="18" charset="0"/>
              </a:rPr>
              <a:t>==</a:t>
            </a:r>
            <a:endParaRPr lang="ru-RU" sz="4300" dirty="0" smtClean="0">
              <a:latin typeface="Times New Roman" pitchFamily="18" charset="0"/>
              <a:cs typeface="Times New Roman" pitchFamily="18" charset="0"/>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426720"/>
            <a:ext cx="10515600" cy="5538651"/>
          </a:xfrm>
        </p:spPr>
        <p:txBody>
          <a:bodyPr>
            <a:normAutofit fontScale="62500" lnSpcReduction="20000"/>
          </a:bodyPr>
          <a:lstStyle/>
          <a:p>
            <a:r>
              <a:rPr lang="kk-KZ" sz="2900" dirty="0" smtClean="0">
                <a:latin typeface="Times New Roman" pitchFamily="18" charset="0"/>
                <a:cs typeface="Times New Roman" pitchFamily="18" charset="0"/>
              </a:rPr>
              <a:t>01.01.2025ж Қысқы демалысқа байланысты іс-шаралар жүргізілді. 1 сыныптар отбасылары "Жаңа жылдық мереке қарсаңында Сәндік костюм" тақырыбында фотокаллаж.</a:t>
            </a:r>
            <a:endParaRPr lang="ru-RU" sz="2900" dirty="0" smtClean="0">
              <a:latin typeface="Times New Roman" pitchFamily="18" charset="0"/>
              <a:cs typeface="Times New Roman" pitchFamily="18" charset="0"/>
            </a:endParaRPr>
          </a:p>
          <a:p>
            <a:r>
              <a:rPr lang="kk-KZ" sz="2900" u="sng" dirty="0" smtClean="0">
                <a:latin typeface="Times New Roman" pitchFamily="18" charset="0"/>
                <a:cs typeface="Times New Roman" pitchFamily="18" charset="0"/>
                <a:hlinkClick r:id="rId2"/>
              </a:rPr>
              <a:t>https://www.instagram.com/p/DEXzYuIssHW/?igsh=ajJ6OXk5b25heDRw</a:t>
            </a:r>
            <a:endParaRPr lang="ru-RU" sz="2900" dirty="0" smtClean="0">
              <a:latin typeface="Times New Roman" pitchFamily="18" charset="0"/>
              <a:cs typeface="Times New Roman" pitchFamily="18" charset="0"/>
            </a:endParaRPr>
          </a:p>
          <a:p>
            <a:r>
              <a:rPr lang="kk-KZ" sz="2900" dirty="0" smtClean="0">
                <a:latin typeface="Times New Roman" pitchFamily="18" charset="0"/>
                <a:cs typeface="Times New Roman" pitchFamily="18" charset="0"/>
              </a:rPr>
              <a:t>02.01.2025ж. 5 “Б” сыныбының оқушылары “Менің сүйікті үй жануарым” тақырыбында фоторепортаж ұсынды.</a:t>
            </a:r>
            <a:endParaRPr lang="ru-RU" sz="2900" dirty="0" smtClean="0">
              <a:latin typeface="Times New Roman" pitchFamily="18" charset="0"/>
              <a:cs typeface="Times New Roman" pitchFamily="18" charset="0"/>
            </a:endParaRPr>
          </a:p>
          <a:p>
            <a:r>
              <a:rPr lang="kk-KZ" sz="2900" u="sng" dirty="0" smtClean="0">
                <a:latin typeface="Times New Roman" pitchFamily="18" charset="0"/>
                <a:cs typeface="Times New Roman" pitchFamily="18" charset="0"/>
                <a:hlinkClick r:id="rId3"/>
              </a:rPr>
              <a:t>https://www.instagram.com/reel/DEdGSvFM4gd/?igsh=MWI1dDQwZ2FoNWhkNw</a:t>
            </a:r>
            <a:r>
              <a:rPr lang="kk-KZ" sz="2900" dirty="0" smtClean="0">
                <a:latin typeface="Times New Roman" pitchFamily="18" charset="0"/>
                <a:cs typeface="Times New Roman" pitchFamily="18" charset="0"/>
              </a:rPr>
              <a:t>==</a:t>
            </a:r>
            <a:endParaRPr lang="ru-RU" sz="2900" dirty="0" smtClean="0">
              <a:latin typeface="Times New Roman" pitchFamily="18" charset="0"/>
              <a:cs typeface="Times New Roman" pitchFamily="18" charset="0"/>
            </a:endParaRPr>
          </a:p>
          <a:p>
            <a:r>
              <a:rPr lang="kk-KZ" sz="2900" dirty="0" smtClean="0">
                <a:latin typeface="Times New Roman" pitchFamily="18" charset="0"/>
                <a:cs typeface="Times New Roman" pitchFamily="18" charset="0"/>
              </a:rPr>
              <a:t>02.01.2025ж. 3 сынып оқушылары қысқы демалыс кезінде “Жас аспаздың шебер сыныптары” тақырыбында ата-аналарына ас бөлмесінде қандай көмек көрсететіні туралы қызықты фото, видеоларын жолдады.</a:t>
            </a:r>
            <a:endParaRPr lang="ru-RU" sz="2900" dirty="0" smtClean="0">
              <a:latin typeface="Times New Roman" pitchFamily="18" charset="0"/>
              <a:cs typeface="Times New Roman" pitchFamily="18" charset="0"/>
            </a:endParaRPr>
          </a:p>
          <a:p>
            <a:r>
              <a:rPr lang="kk-KZ" sz="2900" u="sng" dirty="0" smtClean="0">
                <a:latin typeface="Times New Roman" pitchFamily="18" charset="0"/>
                <a:cs typeface="Times New Roman" pitchFamily="18" charset="0"/>
                <a:hlinkClick r:id="rId4"/>
              </a:rPr>
              <a:t>https://www.instagram.com/p/DEXzufJsKfL/?igsh=NzRxNGhzcnBzeTlt</a:t>
            </a:r>
            <a:endParaRPr lang="ru-RU" sz="2900" dirty="0" smtClean="0">
              <a:latin typeface="Times New Roman" pitchFamily="18" charset="0"/>
              <a:cs typeface="Times New Roman" pitchFamily="18" charset="0"/>
            </a:endParaRPr>
          </a:p>
          <a:p>
            <a:r>
              <a:rPr lang="kk-KZ" sz="2900" dirty="0" smtClean="0">
                <a:latin typeface="Times New Roman" pitchFamily="18" charset="0"/>
                <a:cs typeface="Times New Roman" pitchFamily="18" charset="0"/>
              </a:rPr>
              <a:t>03.01.2025ж. Қысқы демалыста 2 «А» сыныбының оқушылары «Қысқы ою-өрнек» шығармашылық суретін ұсынады.</a:t>
            </a:r>
            <a:endParaRPr lang="ru-RU" sz="2900" dirty="0" smtClean="0">
              <a:latin typeface="Times New Roman" pitchFamily="18" charset="0"/>
              <a:cs typeface="Times New Roman" pitchFamily="18" charset="0"/>
            </a:endParaRPr>
          </a:p>
          <a:p>
            <a:r>
              <a:rPr lang="kk-KZ" sz="2900" u="sng" dirty="0" smtClean="0">
                <a:latin typeface="Times New Roman" pitchFamily="18" charset="0"/>
                <a:cs typeface="Times New Roman" pitchFamily="18" charset="0"/>
                <a:hlinkClick r:id="rId5"/>
              </a:rPr>
              <a:t>https://www.instagram.com/p/DEZ3Owcs6tr/?igsh=Y29lNW5wMmluZnp5</a:t>
            </a:r>
            <a:endParaRPr lang="ru-RU" sz="2900" dirty="0" smtClean="0">
              <a:latin typeface="Times New Roman" pitchFamily="18" charset="0"/>
              <a:cs typeface="Times New Roman" pitchFamily="18" charset="0"/>
            </a:endParaRPr>
          </a:p>
          <a:p>
            <a:r>
              <a:rPr lang="kk-KZ" sz="2900" dirty="0" smtClean="0">
                <a:latin typeface="Times New Roman" pitchFamily="18" charset="0"/>
                <a:cs typeface="Times New Roman" pitchFamily="18" charset="0"/>
              </a:rPr>
              <a:t>04.01.2025ж. Қысқы демалыста 3 сынып оқушылары “Пайдалы әдеттер” челендж бейне жазба ұсынды.</a:t>
            </a:r>
            <a:endParaRPr lang="ru-RU" sz="2900" dirty="0" smtClean="0">
              <a:latin typeface="Times New Roman" pitchFamily="18" charset="0"/>
              <a:cs typeface="Times New Roman" pitchFamily="18" charset="0"/>
            </a:endParaRPr>
          </a:p>
          <a:p>
            <a:r>
              <a:rPr lang="kk-KZ" sz="2900" u="sng" dirty="0" smtClean="0">
                <a:latin typeface="Times New Roman" pitchFamily="18" charset="0"/>
                <a:cs typeface="Times New Roman" pitchFamily="18" charset="0"/>
                <a:hlinkClick r:id="rId6"/>
              </a:rPr>
              <a:t>https://www.instagram.com/reel/DEZdAEVslUk/?igsh=MWQxbGp5a2IwdnFseA</a:t>
            </a:r>
            <a:r>
              <a:rPr lang="kk-KZ" sz="2900" dirty="0" smtClean="0">
                <a:latin typeface="Times New Roman" pitchFamily="18" charset="0"/>
                <a:cs typeface="Times New Roman" pitchFamily="18" charset="0"/>
              </a:rPr>
              <a:t>==</a:t>
            </a:r>
            <a:endParaRPr lang="ru-RU" sz="2900" dirty="0" smtClean="0">
              <a:latin typeface="Times New Roman" pitchFamily="18" charset="0"/>
              <a:cs typeface="Times New Roman" pitchFamily="18" charset="0"/>
            </a:endParaRPr>
          </a:p>
          <a:p>
            <a:r>
              <a:rPr lang="kk-KZ" sz="2900" dirty="0" smtClean="0">
                <a:latin typeface="Times New Roman" pitchFamily="18" charset="0"/>
                <a:cs typeface="Times New Roman" pitchFamily="18" charset="0"/>
              </a:rPr>
              <a:t>13.01.2025ж.  9 “Б” сыныбында "Біз сыбайлас жемқорлыққа қарсымыз!" тақырыбында тәрбие сағаты өткізілді.</a:t>
            </a:r>
            <a:endParaRPr lang="ru-RU" sz="2900" dirty="0" smtClean="0">
              <a:latin typeface="Times New Roman" pitchFamily="18" charset="0"/>
              <a:cs typeface="Times New Roman" pitchFamily="18" charset="0"/>
            </a:endParaRPr>
          </a:p>
          <a:p>
            <a:r>
              <a:rPr lang="kk-KZ" sz="2900" u="sng" dirty="0" smtClean="0">
                <a:latin typeface="Times New Roman" pitchFamily="18" charset="0"/>
                <a:cs typeface="Times New Roman" pitchFamily="18" charset="0"/>
                <a:hlinkClick r:id="rId7"/>
              </a:rPr>
              <a:t>https://www.instagram.com/reel/DEyXp9loqOl/?igsh=MWVwOXRkeHNhMWh3cQ</a:t>
            </a:r>
            <a:r>
              <a:rPr lang="kk-KZ" sz="2900" u="sng" dirty="0" smtClean="0">
                <a:latin typeface="Times New Roman" pitchFamily="18" charset="0"/>
                <a:cs typeface="Times New Roman" pitchFamily="18" charset="0"/>
              </a:rPr>
              <a:t>==</a:t>
            </a:r>
            <a:endParaRPr lang="ru-RU" sz="2900" dirty="0" smtClean="0">
              <a:latin typeface="Times New Roman" pitchFamily="18" charset="0"/>
              <a:cs typeface="Times New Roman"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9823" y="118745"/>
            <a:ext cx="10515600" cy="6608626"/>
          </a:xfrm>
        </p:spPr>
        <p:txBody>
          <a:bodyPr>
            <a:normAutofit fontScale="25000" lnSpcReduction="20000"/>
          </a:bodyPr>
          <a:lstStyle/>
          <a:p>
            <a:r>
              <a:rPr lang="kk-KZ" sz="4300" dirty="0" smtClean="0">
                <a:latin typeface="Times New Roman" pitchFamily="18" charset="0"/>
                <a:cs typeface="Times New Roman" pitchFamily="18" charset="0"/>
              </a:rPr>
              <a:t>13.01.2025 жылы</a:t>
            </a:r>
            <a:br>
              <a:rPr lang="kk-KZ" sz="4300" dirty="0" smtClean="0">
                <a:latin typeface="Times New Roman" pitchFamily="18" charset="0"/>
                <a:cs typeface="Times New Roman" pitchFamily="18" charset="0"/>
              </a:rPr>
            </a:br>
            <a:r>
              <a:rPr lang="kk-KZ" sz="4300" dirty="0" smtClean="0">
                <a:latin typeface="Times New Roman" pitchFamily="18" charset="0"/>
                <a:cs typeface="Times New Roman" pitchFamily="18" charset="0"/>
              </a:rPr>
              <a:t>Шоқан Уәлиханов университетінен кәсіптік бағдар беру мақсатында мамандар келіп дәріс өткізді!  Белсенді оқушыларымызға сыйлықтарын табыстады! Түлектеріміз барлық сұрақтарына жауап ала отырып, түрлі мамандықтармен танысты!</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Жауапты кәсіптік бағдар беруші педагог: А.Болатхан</a:t>
            </a:r>
            <a:endParaRPr lang="ru-RU" sz="4300" dirty="0" smtClean="0">
              <a:latin typeface="Times New Roman" pitchFamily="18" charset="0"/>
              <a:cs typeface="Times New Roman" pitchFamily="18" charset="0"/>
            </a:endParaRPr>
          </a:p>
          <a:p>
            <a:r>
              <a:rPr lang="kk-KZ" sz="4300" u="sng" dirty="0" smtClean="0">
                <a:latin typeface="Times New Roman" pitchFamily="18" charset="0"/>
                <a:cs typeface="Times New Roman" pitchFamily="18" charset="0"/>
                <a:hlinkClick r:id="rId2"/>
              </a:rPr>
              <a:t>https://www.instagram.com/p/DExe6mHSXX4/?igsh=MXFlM2cyZHBwcWU4Yg</a:t>
            </a:r>
            <a:r>
              <a:rPr lang="kk-KZ" sz="4300" dirty="0" smtClean="0">
                <a:latin typeface="Times New Roman" pitchFamily="18" charset="0"/>
                <a:cs typeface="Times New Roman" pitchFamily="18" charset="0"/>
              </a:rPr>
              <a:t>==</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13.01.2025жылы</a:t>
            </a:r>
            <a:br>
              <a:rPr lang="kk-KZ" sz="4300" dirty="0" smtClean="0">
                <a:latin typeface="Times New Roman" pitchFamily="18" charset="0"/>
                <a:cs typeface="Times New Roman" pitchFamily="18" charset="0"/>
              </a:rPr>
            </a:br>
            <a:r>
              <a:rPr lang="kk-KZ" sz="4300" dirty="0" smtClean="0">
                <a:latin typeface="Times New Roman" pitchFamily="18" charset="0"/>
                <a:cs typeface="Times New Roman" pitchFamily="18" charset="0"/>
              </a:rPr>
              <a:t>3 “Б” сыныбында “Зорлық-зомбылықсыз балалық шақ” тақырыбында тәрбие сағаты өтті. Тәрбие сағатында оқушылар “Егер де әлемжеттіктің құрбаны болсаң не істеу керек?” деген сұраққа ойларын ортаға салып, тап болған кезде қандай қорғаныс шараларын қолдану керек екені туралы әңгімеледі. </a:t>
            </a:r>
            <a:r>
              <a:rPr lang="ru-RU" sz="4300" dirty="0" err="1" smtClean="0">
                <a:latin typeface="Times New Roman" pitchFamily="18" charset="0"/>
                <a:cs typeface="Times New Roman" pitchFamily="18" charset="0"/>
              </a:rPr>
              <a:t>Сынып</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жетекшісі</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Сабитова</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Анар</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Жанатовна</a:t>
            </a:r>
            <a:endParaRPr lang="ru-RU" sz="4300" dirty="0" smtClean="0">
              <a:latin typeface="Times New Roman" pitchFamily="18" charset="0"/>
              <a:cs typeface="Times New Roman" pitchFamily="18" charset="0"/>
            </a:endParaRPr>
          </a:p>
          <a:p>
            <a:r>
              <a:rPr lang="ru-RU" sz="4300" u="sng" dirty="0" smtClean="0">
                <a:latin typeface="Times New Roman" pitchFamily="18" charset="0"/>
                <a:cs typeface="Times New Roman" pitchFamily="18" charset="0"/>
                <a:hlinkClick r:id="rId3"/>
              </a:rPr>
              <a:t>https://www.instagram.com/p/DEyXce9oHzr/?igsh=MWJxMWtmZ2VkN2Jidg</a:t>
            </a:r>
            <a:r>
              <a:rPr lang="ru-RU" sz="4300" dirty="0" smtClean="0">
                <a:latin typeface="Times New Roman" pitchFamily="18" charset="0"/>
                <a:cs typeface="Times New Roman" pitchFamily="18" charset="0"/>
              </a:rPr>
              <a:t>==</a:t>
            </a:r>
          </a:p>
          <a:p>
            <a:r>
              <a:rPr lang="ru-RU" sz="4300" dirty="0" smtClean="0">
                <a:latin typeface="Times New Roman" pitchFamily="18" charset="0"/>
                <a:cs typeface="Times New Roman" pitchFamily="18" charset="0"/>
              </a:rPr>
              <a:t>13.01.2025 </a:t>
            </a:r>
            <a:r>
              <a:rPr lang="ru-RU" sz="4300" dirty="0" err="1" smtClean="0">
                <a:latin typeface="Times New Roman" pitchFamily="18" charset="0"/>
                <a:cs typeface="Times New Roman" pitchFamily="18" charset="0"/>
              </a:rPr>
              <a:t>күні </a:t>
            </a:r>
            <a:r>
              <a:rPr lang="ru-RU" sz="4300" dirty="0" smtClean="0">
                <a:latin typeface="Times New Roman" pitchFamily="18" charset="0"/>
                <a:cs typeface="Times New Roman" pitchFamily="18" charset="0"/>
              </a:rPr>
              <a:t>9 “Б” </a:t>
            </a:r>
            <a:r>
              <a:rPr lang="ru-RU" sz="4300" dirty="0" err="1" smtClean="0">
                <a:latin typeface="Times New Roman" pitchFamily="18" charset="0"/>
                <a:cs typeface="Times New Roman" pitchFamily="18" charset="0"/>
              </a:rPr>
              <a:t>сыныбында</a:t>
            </a:r>
            <a:r>
              <a:rPr lang="ru-RU" sz="4300" dirty="0" smtClean="0">
                <a:latin typeface="Times New Roman" pitchFamily="18" charset="0"/>
                <a:cs typeface="Times New Roman" pitchFamily="18" charset="0"/>
              </a:rPr>
              <a:t/>
            </a:r>
            <a:br>
              <a:rPr lang="ru-RU" sz="4300" dirty="0" smtClean="0">
                <a:latin typeface="Times New Roman" pitchFamily="18" charset="0"/>
                <a:cs typeface="Times New Roman" pitchFamily="18" charset="0"/>
              </a:rPr>
            </a:br>
            <a:r>
              <a:rPr lang="ru-RU" sz="4300" dirty="0" smtClean="0">
                <a:latin typeface="Times New Roman" pitchFamily="18" charset="0"/>
                <a:cs typeface="Times New Roman" pitchFamily="18" charset="0"/>
              </a:rPr>
              <a:t>"</a:t>
            </a:r>
            <a:r>
              <a:rPr lang="ru-RU" sz="4300" dirty="0" err="1" smtClean="0">
                <a:latin typeface="Times New Roman" pitchFamily="18" charset="0"/>
                <a:cs typeface="Times New Roman" pitchFamily="18" charset="0"/>
              </a:rPr>
              <a:t>Біз</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сыбайлас</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жемқорлыққа қарсымыз</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тақырыбында тәрбие сағаты өткізілді</a:t>
            </a:r>
            <a:r>
              <a:rPr lang="ru-RU" sz="4300" dirty="0" smtClean="0">
                <a:latin typeface="Times New Roman" pitchFamily="18" charset="0"/>
                <a:cs typeface="Times New Roman" pitchFamily="18" charset="0"/>
              </a:rPr>
              <a:t>.</a:t>
            </a:r>
          </a:p>
          <a:p>
            <a:r>
              <a:rPr lang="ru-RU" sz="4300" dirty="0" err="1" smtClean="0">
                <a:latin typeface="Times New Roman" pitchFamily="18" charset="0"/>
                <a:cs typeface="Times New Roman" pitchFamily="18" charset="0"/>
              </a:rPr>
              <a:t>Сынып</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жетекшісі</a:t>
            </a:r>
            <a:r>
              <a:rPr lang="ru-RU" sz="4300" dirty="0" smtClean="0">
                <a:latin typeface="Times New Roman" pitchFamily="18" charset="0"/>
                <a:cs typeface="Times New Roman" pitchFamily="18" charset="0"/>
              </a:rPr>
              <a:t>: Аскарова А.К.</a:t>
            </a:r>
          </a:p>
          <a:p>
            <a:r>
              <a:rPr lang="ru-RU" sz="4300" u="sng" dirty="0" smtClean="0">
                <a:latin typeface="Times New Roman" pitchFamily="18" charset="0"/>
                <a:cs typeface="Times New Roman" pitchFamily="18" charset="0"/>
                <a:hlinkClick r:id="rId4"/>
              </a:rPr>
              <a:t>https://www.instagram.com/reel/DEyXp9loqOl/?igsh=YmZwaXRxNmdxbHY5</a:t>
            </a:r>
            <a:endParaRPr lang="ru-RU" sz="4300" dirty="0" smtClean="0">
              <a:latin typeface="Times New Roman" pitchFamily="18" charset="0"/>
              <a:cs typeface="Times New Roman" pitchFamily="18" charset="0"/>
            </a:endParaRPr>
          </a:p>
          <a:p>
            <a:r>
              <a:rPr lang="ru-RU" sz="4300" dirty="0" smtClean="0">
                <a:latin typeface="Times New Roman" pitchFamily="18" charset="0"/>
                <a:cs typeface="Times New Roman" pitchFamily="18" charset="0"/>
              </a:rPr>
              <a:t>13.01.2025</a:t>
            </a:r>
            <a:br>
              <a:rPr lang="ru-RU" sz="4300" dirty="0" smtClean="0">
                <a:latin typeface="Times New Roman" pitchFamily="18" charset="0"/>
                <a:cs typeface="Times New Roman" pitchFamily="18" charset="0"/>
              </a:rPr>
            </a:br>
            <a:r>
              <a:rPr lang="ru-RU" sz="4300" dirty="0" smtClean="0">
                <a:latin typeface="Times New Roman" pitchFamily="18" charset="0"/>
                <a:cs typeface="Times New Roman" pitchFamily="18" charset="0"/>
              </a:rPr>
              <a:t>11"А" </a:t>
            </a:r>
            <a:r>
              <a:rPr lang="ru-RU" sz="4300" dirty="0" err="1" smtClean="0">
                <a:latin typeface="Times New Roman" pitchFamily="18" charset="0"/>
                <a:cs typeface="Times New Roman" pitchFamily="18" charset="0"/>
              </a:rPr>
              <a:t>сыныбында</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Біз-сыбайлас</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жемқорлыққа қарсымыз</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тәрбие сабағы </a:t>
            </a:r>
            <a:r>
              <a:rPr lang="ru-RU" sz="4300" dirty="0" smtClean="0">
                <a:latin typeface="Times New Roman" pitchFamily="18" charset="0"/>
                <a:cs typeface="Times New Roman" pitchFamily="18" charset="0"/>
              </a:rPr>
              <a:t>мен "</a:t>
            </a:r>
            <a:r>
              <a:rPr lang="ru-RU" sz="4300" dirty="0" err="1" smtClean="0">
                <a:latin typeface="Times New Roman" pitchFamily="18" charset="0"/>
                <a:cs typeface="Times New Roman" pitchFamily="18" charset="0"/>
              </a:rPr>
              <a:t>Секталардың ықпалына қалай түспеуге болады</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қауіпсіздік сабағы өтті</a:t>
            </a:r>
            <a:r>
              <a:rPr lang="ru-RU" sz="4300" dirty="0" smtClean="0">
                <a:latin typeface="Times New Roman" pitchFamily="18" charset="0"/>
                <a:cs typeface="Times New Roman" pitchFamily="18" charset="0"/>
              </a:rPr>
              <a:t>.</a:t>
            </a:r>
          </a:p>
          <a:p>
            <a:r>
              <a:rPr lang="ru-RU" sz="4300" dirty="0" err="1" smtClean="0">
                <a:latin typeface="Times New Roman" pitchFamily="18" charset="0"/>
                <a:cs typeface="Times New Roman" pitchFamily="18" charset="0"/>
              </a:rPr>
              <a:t>Сынып</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жетекшісі</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Кожахметова</a:t>
            </a:r>
            <a:r>
              <a:rPr lang="ru-RU" sz="4300" dirty="0" smtClean="0">
                <a:latin typeface="Times New Roman" pitchFamily="18" charset="0"/>
                <a:cs typeface="Times New Roman" pitchFamily="18" charset="0"/>
              </a:rPr>
              <a:t> Н.Т. </a:t>
            </a:r>
          </a:p>
          <a:p>
            <a:r>
              <a:rPr lang="ru-RU" sz="4300" u="sng" dirty="0" smtClean="0">
                <a:latin typeface="Times New Roman" pitchFamily="18" charset="0"/>
                <a:cs typeface="Times New Roman" pitchFamily="18" charset="0"/>
                <a:hlinkClick r:id="rId5"/>
              </a:rPr>
              <a:t>https://www.instagram.com/p/DEyY8l5I4h7/?</a:t>
            </a:r>
            <a:r>
              <a:rPr lang="ru-RU" sz="4300" u="sng" dirty="0" smtClean="0">
                <a:latin typeface="Times New Roman" pitchFamily="18" charset="0"/>
                <a:cs typeface="Times New Roman" pitchFamily="18" charset="0"/>
                <a:hlinkClick r:id="rId5"/>
              </a:rPr>
              <a:t>igsh=YzN4aWJ5aTZsb2s4</a:t>
            </a:r>
            <a:endParaRPr lang="ru-RU" sz="4300" dirty="0" smtClean="0">
              <a:latin typeface="Times New Roman" pitchFamily="18" charset="0"/>
              <a:cs typeface="Times New Roman" pitchFamily="18" charset="0"/>
            </a:endParaRPr>
          </a:p>
          <a:p>
            <a:r>
              <a:rPr lang="kk-KZ" sz="4300" dirty="0" smtClean="0">
                <a:latin typeface="Times New Roman" pitchFamily="18" charset="0"/>
                <a:cs typeface="Times New Roman" pitchFamily="18" charset="0"/>
              </a:rPr>
              <a:t>14.01.2025 күні 9-сыныптар арасында кәсіптік бағдар бойынша сауалнама алынды.</a:t>
            </a:r>
            <a:br>
              <a:rPr lang="kk-KZ" sz="4300" dirty="0" smtClean="0">
                <a:latin typeface="Times New Roman" pitchFamily="18" charset="0"/>
                <a:cs typeface="Times New Roman" pitchFamily="18" charset="0"/>
              </a:rPr>
            </a:br>
            <a:r>
              <a:rPr lang="kk-KZ" sz="4300" dirty="0" smtClean="0">
                <a:latin typeface="Times New Roman" pitchFamily="18" charset="0"/>
                <a:cs typeface="Times New Roman" pitchFamily="18" charset="0"/>
              </a:rPr>
              <a:t>Мақсаты: оқушылардың болашақта түсетін мамандықтарына деген көзқарасын,қабілеті мен бейімділігін арттыру. </a:t>
            </a:r>
            <a:r>
              <a:rPr lang="ru-RU" sz="4300" dirty="0" err="1" smtClean="0">
                <a:latin typeface="Times New Roman" pitchFamily="18" charset="0"/>
                <a:cs typeface="Times New Roman" pitchFamily="18" charset="0"/>
              </a:rPr>
              <a:t>Кәсіптік бағдар беруші</a:t>
            </a:r>
            <a:r>
              <a:rPr lang="ru-RU" sz="4300" dirty="0" smtClean="0">
                <a:latin typeface="Times New Roman" pitchFamily="18" charset="0"/>
                <a:cs typeface="Times New Roman" pitchFamily="18" charset="0"/>
              </a:rPr>
              <a:t> педагог: </a:t>
            </a:r>
            <a:r>
              <a:rPr lang="ru-RU" sz="4300" dirty="0" err="1" smtClean="0">
                <a:latin typeface="Times New Roman" pitchFamily="18" charset="0"/>
                <a:cs typeface="Times New Roman" pitchFamily="18" charset="0"/>
              </a:rPr>
              <a:t>А.Болатхан</a:t>
            </a:r>
            <a:endParaRPr lang="ru-RU" sz="4300" dirty="0" smtClean="0">
              <a:latin typeface="Times New Roman" pitchFamily="18" charset="0"/>
              <a:cs typeface="Times New Roman" pitchFamily="18" charset="0"/>
            </a:endParaRPr>
          </a:p>
          <a:p>
            <a:r>
              <a:rPr lang="ru-RU" sz="4300" u="sng" dirty="0" smtClean="0">
                <a:latin typeface="Times New Roman" pitchFamily="18" charset="0"/>
                <a:cs typeface="Times New Roman" pitchFamily="18" charset="0"/>
                <a:hlinkClick r:id="rId6"/>
              </a:rPr>
              <a:t>https://www.instagram.com/p/DE0BN9Gs6cY/?igsh=MW9jZnF5MndtbXh1dw</a:t>
            </a:r>
            <a:r>
              <a:rPr lang="ru-RU" sz="4300" dirty="0" smtClean="0">
                <a:latin typeface="Times New Roman" pitchFamily="18" charset="0"/>
                <a:cs typeface="Times New Roman" pitchFamily="18" charset="0"/>
              </a:rPr>
              <a:t>==</a:t>
            </a:r>
          </a:p>
          <a:p>
            <a:r>
              <a:rPr lang="ru-RU" sz="4300" dirty="0" err="1" smtClean="0">
                <a:latin typeface="Times New Roman" pitchFamily="18" charset="0"/>
                <a:cs typeface="Times New Roman" pitchFamily="18" charset="0"/>
              </a:rPr>
              <a:t>Қазақстан Республикасының Тәуелсіздік күніне арналған "Мәңгілік жаса</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қыран-елім-Қазақстаным" сахналанған ән облыстық қашықтық байқауына қатысқаны үшін, Степногорск</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қаласының Қ.Сәтпаев атындағы </a:t>
            </a:r>
            <a:r>
              <a:rPr lang="ru-RU" sz="4300" dirty="0" smtClean="0">
                <a:latin typeface="Times New Roman" pitchFamily="18" charset="0"/>
                <a:cs typeface="Times New Roman" pitchFamily="18" charset="0"/>
              </a:rPr>
              <a:t>№9ЖОББМ 11 "Ә" </a:t>
            </a:r>
            <a:r>
              <a:rPr lang="ru-RU" sz="4300" dirty="0" err="1" smtClean="0">
                <a:latin typeface="Times New Roman" pitchFamily="18" charset="0"/>
                <a:cs typeface="Times New Roman" pitchFamily="18" charset="0"/>
              </a:rPr>
              <a:t>сынып</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оқушысы Дүйсенбек Ерсайын</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және </a:t>
            </a:r>
            <a:r>
              <a:rPr lang="ru-RU" sz="4300" dirty="0" smtClean="0">
                <a:latin typeface="Times New Roman" pitchFamily="18" charset="0"/>
                <a:cs typeface="Times New Roman" pitchFamily="18" charset="0"/>
              </a:rPr>
              <a:t>6"Ә" </a:t>
            </a:r>
            <a:r>
              <a:rPr lang="ru-RU" sz="4300" dirty="0" err="1" smtClean="0">
                <a:latin typeface="Times New Roman" pitchFamily="18" charset="0"/>
                <a:cs typeface="Times New Roman" pitchFamily="18" charset="0"/>
              </a:rPr>
              <a:t>сынып</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оқушысы Қасқырбаева Ақжібек марапатталады</a:t>
            </a:r>
            <a:r>
              <a:rPr lang="ru-RU" sz="4300" dirty="0" smtClean="0">
                <a:latin typeface="Times New Roman" pitchFamily="18" charset="0"/>
                <a:cs typeface="Times New Roman" pitchFamily="18" charset="0"/>
              </a:rPr>
              <a:t>.</a:t>
            </a:r>
          </a:p>
          <a:p>
            <a:r>
              <a:rPr lang="ru-RU" sz="4300" dirty="0" err="1" smtClean="0">
                <a:latin typeface="Times New Roman" pitchFamily="18" charset="0"/>
                <a:cs typeface="Times New Roman" pitchFamily="18" charset="0"/>
              </a:rPr>
              <a:t>Жетекшісі</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Мухамеджарова</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Сандугаш</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Балтабековна</a:t>
            </a:r>
            <a:r>
              <a:rPr lang="ru-RU" sz="4300" dirty="0" smtClean="0">
                <a:latin typeface="Times New Roman" pitchFamily="18" charset="0"/>
                <a:cs typeface="Times New Roman" pitchFamily="18" charset="0"/>
              </a:rPr>
              <a:t>.</a:t>
            </a:r>
          </a:p>
          <a:p>
            <a:r>
              <a:rPr lang="ru-RU" sz="4300" u="sng" dirty="0" smtClean="0">
                <a:latin typeface="Times New Roman" pitchFamily="18" charset="0"/>
                <a:cs typeface="Times New Roman" pitchFamily="18" charset="0"/>
                <a:hlinkClick r:id="rId7"/>
              </a:rPr>
              <a:t>https://www.instagram.com/p/DE1hx9HsshB/?igsh=dzNpdm4zMDQwNjF3</a:t>
            </a:r>
            <a:endParaRPr lang="ru-RU" sz="4300" dirty="0" smtClean="0">
              <a:latin typeface="Times New Roman" pitchFamily="18" charset="0"/>
              <a:cs typeface="Times New Roman" pitchFamily="18" charset="0"/>
            </a:endParaRPr>
          </a:p>
          <a:p>
            <a:r>
              <a:rPr lang="ru-RU" sz="4300" dirty="0" smtClean="0">
                <a:latin typeface="Times New Roman" pitchFamily="18" charset="0"/>
                <a:cs typeface="Times New Roman" pitchFamily="18" charset="0"/>
              </a:rPr>
              <a:t>15.01.2025</a:t>
            </a:r>
            <a:br>
              <a:rPr lang="ru-RU" sz="4300" dirty="0" smtClean="0">
                <a:latin typeface="Times New Roman" pitchFamily="18" charset="0"/>
                <a:cs typeface="Times New Roman" pitchFamily="18" charset="0"/>
              </a:rPr>
            </a:br>
            <a:r>
              <a:rPr lang="ru-RU" sz="4300" dirty="0" smtClean="0">
                <a:latin typeface="Times New Roman" pitchFamily="18" charset="0"/>
                <a:cs typeface="Times New Roman" pitchFamily="18" charset="0"/>
              </a:rPr>
              <a:t>“</a:t>
            </a:r>
            <a:r>
              <a:rPr lang="ru-RU" sz="4300" dirty="0" err="1" smtClean="0">
                <a:latin typeface="Times New Roman" pitchFamily="18" charset="0"/>
                <a:cs typeface="Times New Roman" pitchFamily="18" charset="0"/>
              </a:rPr>
              <a:t>Білім</a:t>
            </a:r>
            <a:r>
              <a:rPr lang="ru-RU" sz="4300" dirty="0" smtClean="0">
                <a:latin typeface="Times New Roman" pitchFamily="18" charset="0"/>
                <a:cs typeface="Times New Roman" pitchFamily="18" charset="0"/>
              </a:rPr>
              <a:t> басы </a:t>
            </a:r>
            <a:r>
              <a:rPr lang="ru-RU" sz="4300" dirty="0" err="1" smtClean="0">
                <a:latin typeface="Times New Roman" pitchFamily="18" charset="0"/>
                <a:cs typeface="Times New Roman" pitchFamily="18" charset="0"/>
              </a:rPr>
              <a:t>бастауыштан</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қаланар</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білімменен</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әлемге жол</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салынар</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атты</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бастауыш</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сынып</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онкүндігі барысында</a:t>
            </a:r>
            <a:r>
              <a:rPr lang="ru-RU" sz="4300" dirty="0" smtClean="0">
                <a:latin typeface="Times New Roman" pitchFamily="18" charset="0"/>
                <a:cs typeface="Times New Roman" pitchFamily="18" charset="0"/>
              </a:rPr>
              <a:t> 3 </a:t>
            </a:r>
            <a:r>
              <a:rPr lang="ru-RU" sz="4300" dirty="0" err="1" smtClean="0">
                <a:latin typeface="Times New Roman" pitchFamily="18" charset="0"/>
                <a:cs typeface="Times New Roman" pitchFamily="18" charset="0"/>
              </a:rPr>
              <a:t>сыныптар</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арасында</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Қызықты өнер әлемі</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атты</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қолөнер сайысы</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өткізілді</a:t>
            </a:r>
            <a:r>
              <a:rPr lang="ru-RU" sz="4300" dirty="0" smtClean="0">
                <a:latin typeface="Times New Roman" pitchFamily="18" charset="0"/>
                <a:cs typeface="Times New Roman" pitchFamily="18" charset="0"/>
              </a:rPr>
              <a:t>.</a:t>
            </a:r>
            <a:br>
              <a:rPr lang="ru-RU" sz="4300" dirty="0" smtClean="0">
                <a:latin typeface="Times New Roman" pitchFamily="18" charset="0"/>
                <a:cs typeface="Times New Roman" pitchFamily="18" charset="0"/>
              </a:rPr>
            </a:br>
            <a:r>
              <a:rPr lang="ru-RU" sz="4300" dirty="0" err="1" smtClean="0">
                <a:latin typeface="Times New Roman" pitchFamily="18" charset="0"/>
                <a:cs typeface="Times New Roman" pitchFamily="18" charset="0"/>
              </a:rPr>
              <a:t>Сайыс</a:t>
            </a:r>
            <a:r>
              <a:rPr lang="ru-RU" sz="4300" dirty="0" smtClean="0">
                <a:latin typeface="Times New Roman" pitchFamily="18" charset="0"/>
                <a:cs typeface="Times New Roman" pitchFamily="18" charset="0"/>
              </a:rPr>
              <a:t> 5 </a:t>
            </a:r>
            <a:r>
              <a:rPr lang="ru-RU" sz="4300" dirty="0" err="1" smtClean="0">
                <a:latin typeface="Times New Roman" pitchFamily="18" charset="0"/>
                <a:cs typeface="Times New Roman" pitchFamily="18" charset="0"/>
              </a:rPr>
              <a:t>бөлімнен тұрды</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биссермен</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тоқу</a:t>
            </a:r>
            <a:r>
              <a:rPr lang="ru-RU" sz="4300" dirty="0" smtClean="0">
                <a:latin typeface="Times New Roman" pitchFamily="18" charset="0"/>
                <a:cs typeface="Times New Roman" pitchFamily="18" charset="0"/>
              </a:rPr>
              <a:t>,</a:t>
            </a:r>
            <a:r>
              <a:rPr lang="ru-RU" sz="4300" dirty="0" err="1" smtClean="0">
                <a:latin typeface="Times New Roman" pitchFamily="18" charset="0"/>
                <a:cs typeface="Times New Roman" pitchFamily="18" charset="0"/>
              </a:rPr>
              <a:t>резеңкемен тоқу</a:t>
            </a:r>
            <a:r>
              <a:rPr lang="ru-RU" sz="4300" dirty="0" smtClean="0">
                <a:latin typeface="Times New Roman" pitchFamily="18" charset="0"/>
                <a:cs typeface="Times New Roman" pitchFamily="18" charset="0"/>
              </a:rPr>
              <a:t>, аппликация, </a:t>
            </a:r>
            <a:r>
              <a:rPr lang="ru-RU" sz="4300" dirty="0" err="1" smtClean="0">
                <a:latin typeface="Times New Roman" pitchFamily="18" charset="0"/>
                <a:cs typeface="Times New Roman" pitchFamily="18" charset="0"/>
              </a:rPr>
              <a:t>ермексазбен</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жұмыс және сурет</a:t>
            </a:r>
            <a:r>
              <a:rPr lang="ru-RU" sz="4300" dirty="0" smtClean="0">
                <a:latin typeface="Times New Roman" pitchFamily="18" charset="0"/>
                <a:cs typeface="Times New Roman" pitchFamily="18" charset="0"/>
              </a:rPr>
              <a:t> салу. </a:t>
            </a:r>
            <a:r>
              <a:rPr lang="ru-RU" sz="4300" dirty="0" err="1" smtClean="0">
                <a:latin typeface="Times New Roman" pitchFamily="18" charset="0"/>
                <a:cs typeface="Times New Roman" pitchFamily="18" charset="0"/>
              </a:rPr>
              <a:t>Барлық оқушылар қызыға қатысып, </a:t>
            </a:r>
            <a:r>
              <a:rPr lang="ru-RU" sz="4300" dirty="0" smtClean="0">
                <a:latin typeface="Times New Roman" pitchFamily="18" charset="0"/>
                <a:cs typeface="Times New Roman" pitchFamily="18" charset="0"/>
              </a:rPr>
              <a:t>бар </a:t>
            </a:r>
            <a:r>
              <a:rPr lang="ru-RU" sz="4300" dirty="0" err="1" smtClean="0">
                <a:latin typeface="Times New Roman" pitchFamily="18" charset="0"/>
                <a:cs typeface="Times New Roman" pitchFamily="18" charset="0"/>
              </a:rPr>
              <a:t>шығармашылықтарын ортаға салды</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Өткізген мұғалімдер Қаиыргельді </a:t>
            </a:r>
            <a:r>
              <a:rPr lang="ru-RU" sz="4300" dirty="0" smtClean="0">
                <a:latin typeface="Times New Roman" pitchFamily="18" charset="0"/>
                <a:cs typeface="Times New Roman" pitchFamily="18" charset="0"/>
              </a:rPr>
              <a:t>Ү.Е </a:t>
            </a:r>
            <a:r>
              <a:rPr lang="ru-RU" sz="4300" dirty="0" err="1" smtClean="0">
                <a:latin typeface="Times New Roman" pitchFamily="18" charset="0"/>
                <a:cs typeface="Times New Roman" pitchFamily="18" charset="0"/>
              </a:rPr>
              <a:t>және </a:t>
            </a:r>
            <a:r>
              <a:rPr lang="ru-RU" sz="4300" dirty="0" smtClean="0">
                <a:latin typeface="Times New Roman" pitchFamily="18" charset="0"/>
                <a:cs typeface="Times New Roman" pitchFamily="18" charset="0"/>
              </a:rPr>
              <a:t>Акбар А.Қ</a:t>
            </a:r>
          </a:p>
          <a:p>
            <a:r>
              <a:rPr lang="ru-RU" sz="4300" dirty="0" err="1" smtClean="0">
                <a:latin typeface="Times New Roman" pitchFamily="18" charset="0"/>
                <a:cs typeface="Times New Roman" pitchFamily="18" charset="0"/>
              </a:rPr>
              <a:t>Бастауыш</a:t>
            </a:r>
            <a:r>
              <a:rPr lang="ru-RU" sz="4300" dirty="0" smtClean="0">
                <a:latin typeface="Times New Roman" pitchFamily="18" charset="0"/>
                <a:cs typeface="Times New Roman" pitchFamily="18" charset="0"/>
              </a:rPr>
              <a:t> ӘБ </a:t>
            </a:r>
            <a:r>
              <a:rPr lang="ru-RU" sz="4300" dirty="0" err="1" smtClean="0">
                <a:latin typeface="Times New Roman" pitchFamily="18" charset="0"/>
                <a:cs typeface="Times New Roman" pitchFamily="18" charset="0"/>
              </a:rPr>
              <a:t>жетекшісі</a:t>
            </a:r>
            <a:r>
              <a:rPr lang="ru-RU" sz="4300" dirty="0" smtClean="0">
                <a:latin typeface="Times New Roman" pitchFamily="18" charset="0"/>
                <a:cs typeface="Times New Roman" pitchFamily="18" charset="0"/>
              </a:rPr>
              <a:t>: </a:t>
            </a:r>
            <a:r>
              <a:rPr lang="ru-RU" sz="4300" dirty="0" err="1" smtClean="0">
                <a:latin typeface="Times New Roman" pitchFamily="18" charset="0"/>
                <a:cs typeface="Times New Roman" pitchFamily="18" charset="0"/>
              </a:rPr>
              <a:t>Сабитова</a:t>
            </a:r>
            <a:r>
              <a:rPr lang="ru-RU" sz="4300" dirty="0" smtClean="0">
                <a:latin typeface="Times New Roman" pitchFamily="18" charset="0"/>
                <a:cs typeface="Times New Roman" pitchFamily="18" charset="0"/>
              </a:rPr>
              <a:t> А.Ж</a:t>
            </a:r>
          </a:p>
          <a:p>
            <a:r>
              <a:rPr lang="ru-RU" sz="4300" u="sng" dirty="0" smtClean="0">
                <a:latin typeface="Times New Roman" pitchFamily="18" charset="0"/>
                <a:cs typeface="Times New Roman" pitchFamily="18" charset="0"/>
                <a:hlinkClick r:id="rId8"/>
              </a:rPr>
              <a:t>https://www.instagram.com/p/DE3otqFIuVE/?igsh=bmwzaDJpbnF0Mmgz</a:t>
            </a:r>
            <a:endParaRPr lang="ru-RU" sz="43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3177" y="113211"/>
            <a:ext cx="11538857" cy="6574972"/>
          </a:xfrm>
        </p:spPr>
        <p:txBody>
          <a:bodyPr>
            <a:noAutofit/>
          </a:bodyPr>
          <a:lstStyle/>
          <a:p>
            <a:r>
              <a:rPr lang="ru-RU" sz="1200" dirty="0" smtClean="0">
                <a:latin typeface="Times New Roman" pitchFamily="18" charset="0"/>
                <a:cs typeface="Times New Roman" pitchFamily="18" charset="0"/>
              </a:rPr>
              <a:t>16.01.2025ж.</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Бастауыш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сыныптар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онкүндігне орай</a:t>
            </a:r>
            <a:r>
              <a:rPr lang="ru-RU" sz="1200" dirty="0" smtClean="0">
                <a:latin typeface="Times New Roman" pitchFamily="18" charset="0"/>
                <a:cs typeface="Times New Roman" pitchFamily="18" charset="0"/>
              </a:rPr>
              <a:t> 2 </a:t>
            </a:r>
            <a:r>
              <a:rPr lang="ru-RU" sz="1200" dirty="0" err="1" smtClean="0">
                <a:latin typeface="Times New Roman" pitchFamily="18" charset="0"/>
                <a:cs typeface="Times New Roman" pitchFamily="18" charset="0"/>
              </a:rPr>
              <a:t>сыныптар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арасында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Толағай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отбасылық спорттық сайыс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өтті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Мақсаты: ата-ана</a:t>
            </a:r>
            <a:r>
              <a:rPr lang="ru-RU" sz="1200" dirty="0" smtClean="0">
                <a:latin typeface="Times New Roman" pitchFamily="18" charset="0"/>
                <a:cs typeface="Times New Roman" pitchFamily="18" charset="0"/>
              </a:rPr>
              <a:t>,  бала,  </a:t>
            </a:r>
            <a:r>
              <a:rPr lang="ru-RU" sz="1200" dirty="0" err="1" smtClean="0">
                <a:latin typeface="Times New Roman" pitchFamily="18" charset="0"/>
                <a:cs typeface="Times New Roman" pitchFamily="18" charset="0"/>
              </a:rPr>
              <a:t>мектеп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арасындағы ынтымақтықты арттыра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отырып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спортқа деген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қызығушылық арттыру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Спорт-денсаулық кепілі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Бастауыш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мұғалімі</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Хавсемет</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Р.   </a:t>
            </a:r>
            <a:r>
              <a:rPr lang="ru-RU" sz="1200" u="sng" dirty="0" smtClean="0">
                <a:latin typeface="Times New Roman" pitchFamily="18" charset="0"/>
                <a:cs typeface="Times New Roman" pitchFamily="18" charset="0"/>
                <a:hlinkClick r:id="rId2"/>
              </a:rPr>
              <a:t>https</a:t>
            </a:r>
            <a:r>
              <a:rPr lang="ru-RU" sz="1200" u="sng" dirty="0" smtClean="0">
                <a:latin typeface="Times New Roman" pitchFamily="18" charset="0"/>
                <a:cs typeface="Times New Roman" pitchFamily="18" charset="0"/>
                <a:hlinkClick r:id="rId2"/>
              </a:rPr>
              <a:t>://www.instagram.com/reel/DE7D-6wMfJB/?igsh=a25ua3k2OTY5Zmk</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7 "А"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Буллинг</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және кибербуллинг</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тақырыбында тәрбие сағаты өткізілді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Жусипова</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Г.Ж.  </a:t>
            </a:r>
            <a:r>
              <a:rPr lang="ru-RU" sz="1200" u="sng" dirty="0" smtClean="0">
                <a:latin typeface="Times New Roman" pitchFamily="18" charset="0"/>
                <a:cs typeface="Times New Roman" pitchFamily="18" charset="0"/>
                <a:hlinkClick r:id="rId3"/>
              </a:rPr>
              <a:t>https</a:t>
            </a:r>
            <a:r>
              <a:rPr lang="ru-RU" sz="1200" u="sng" dirty="0" smtClean="0">
                <a:latin typeface="Times New Roman" pitchFamily="18" charset="0"/>
                <a:cs typeface="Times New Roman" pitchFamily="18" charset="0"/>
                <a:hlinkClick r:id="rId3"/>
              </a:rPr>
              <a:t>://www.instagram.com/p/DFCmnyKMsVs/?igsh=Mjg2NmdybXE1Z2tx</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3 “Б”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Спорт-денсаулық кепілі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тақырыбында 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сағаты өткізілді</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сағатында қаламыздың, еліміздің мақтанышы </a:t>
            </a:r>
            <a:r>
              <a:rPr lang="ru-RU" sz="1200" dirty="0" smtClean="0">
                <a:latin typeface="Times New Roman" pitchFamily="18" charset="0"/>
                <a:cs typeface="Times New Roman" pitchFamily="18" charset="0"/>
              </a:rPr>
              <a:t>- Арина </a:t>
            </a:r>
            <a:r>
              <a:rPr lang="ru-RU" sz="1200" dirty="0" err="1" smtClean="0">
                <a:latin typeface="Times New Roman" pitchFamily="18" charset="0"/>
                <a:cs typeface="Times New Roman" pitchFamily="18" charset="0"/>
              </a:rPr>
              <a:t>Крюкованың өмірбаянымен оқушылар танысып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Еліміздің көк туын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биікке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көтерген биатлоншы</a:t>
            </a:r>
            <a:r>
              <a:rPr lang="ru-RU" sz="1200" dirty="0" smtClean="0">
                <a:latin typeface="Times New Roman" pitchFamily="18" charset="0"/>
                <a:cs typeface="Times New Roman" pitchFamily="18" charset="0"/>
              </a:rPr>
              <a:t> Арина Крюкова </a:t>
            </a:r>
            <a:r>
              <a:rPr lang="ru-RU" sz="1200" dirty="0" err="1" smtClean="0">
                <a:latin typeface="Times New Roman" pitchFamily="18" charset="0"/>
                <a:cs typeface="Times New Roman" pitchFamily="18" charset="0"/>
              </a:rPr>
              <a:t>универсиадада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қола жүлдегері атанғаны туралы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әңгімеледі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Мектеп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ережесіне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сәйкес  сабақ басталар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алдында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ұялы телефондарын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арнайы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ұяшықтарға салып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қою туралы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ескертілді</a:t>
            </a:r>
            <a:r>
              <a:rPr lang="ru-RU" sz="1200" dirty="0" smtClean="0">
                <a:latin typeface="Times New Roman" pitchFamily="18" charset="0"/>
                <a:cs typeface="Times New Roman" pitchFamily="18" charset="0"/>
              </a:rPr>
              <a:t>.</a:t>
            </a:r>
            <a:r>
              <a:rPr lang="kk-KZ"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Сабитова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Анар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Жанатовна</a:t>
            </a:r>
            <a:endParaRPr lang="ru-RU" sz="1200" dirty="0" smtClean="0">
              <a:latin typeface="Times New Roman" pitchFamily="18" charset="0"/>
              <a:cs typeface="Times New Roman" pitchFamily="18" charset="0"/>
            </a:endParaRPr>
          </a:p>
          <a:p>
            <a:r>
              <a:rPr lang="ru-RU" sz="1200" u="sng" dirty="0" smtClean="0">
                <a:latin typeface="Times New Roman" pitchFamily="18" charset="0"/>
                <a:cs typeface="Times New Roman" pitchFamily="18" charset="0"/>
                <a:hlinkClick r:id="rId4"/>
              </a:rPr>
              <a:t>https://www.instagram.com/p/DFC8J4psMTw/?igsh=MXZ0a2R3M3g2c3psbQ</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2 “А”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Зорлық-зомбылықсыз балалық шақ </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тақырыбында 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сағаты өткізілді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сағатында қаламыздың, еліміздің мақтанышы </a:t>
            </a:r>
            <a:r>
              <a:rPr lang="ru-RU" sz="1200" dirty="0" smtClean="0">
                <a:latin typeface="Times New Roman" pitchFamily="18" charset="0"/>
                <a:cs typeface="Times New Roman" pitchFamily="18" charset="0"/>
              </a:rPr>
              <a:t>- Арина </a:t>
            </a:r>
            <a:r>
              <a:rPr lang="ru-RU" sz="1200" dirty="0" err="1" smtClean="0">
                <a:latin typeface="Times New Roman" pitchFamily="18" charset="0"/>
                <a:cs typeface="Times New Roman" pitchFamily="18" charset="0"/>
              </a:rPr>
              <a:t>Крюкованың өмірбаянымен оқушылар танысып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Еліміздің көк туын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биікке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көтерген биатлоншы</a:t>
            </a:r>
            <a:r>
              <a:rPr lang="ru-RU" sz="1200" dirty="0" smtClean="0">
                <a:latin typeface="Times New Roman" pitchFamily="18" charset="0"/>
                <a:cs typeface="Times New Roman" pitchFamily="18" charset="0"/>
              </a:rPr>
              <a:t> Арина Крюкова </a:t>
            </a:r>
            <a:r>
              <a:rPr lang="ru-RU" sz="1200" dirty="0" err="1" smtClean="0">
                <a:latin typeface="Times New Roman" pitchFamily="18" charset="0"/>
                <a:cs typeface="Times New Roman" pitchFamily="18" charset="0"/>
              </a:rPr>
              <a:t>универсиадада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қола жүлдегері атанғаны туралы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әңгімеледі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Мақсаты: </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Зорлық-зомбылықсыз балалық шақ туралы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мәлімет берілді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Отбасында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мектепте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қоғамдық ортада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өзін-өзі ұстай білуге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ынтымақ-бірлікке шақыруға тәрбиелеу.</a:t>
            </a:r>
            <a:endParaRPr lang="ru-RU" sz="1200" dirty="0" smtClean="0">
              <a:latin typeface="Times New Roman" pitchFamily="18" charset="0"/>
              <a:cs typeface="Times New Roman" pitchFamily="18" charset="0"/>
            </a:endParaRP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Роза </a:t>
            </a:r>
            <a:r>
              <a:rPr lang="ru-RU" sz="1200" dirty="0" err="1" smtClean="0">
                <a:latin typeface="Times New Roman" pitchFamily="18" charset="0"/>
                <a:cs typeface="Times New Roman" pitchFamily="18" charset="0"/>
              </a:rPr>
              <a:t>Хавсемет</a:t>
            </a:r>
            <a:r>
              <a:rPr lang="ru-RU" sz="1200" dirty="0" smtClean="0">
                <a:latin typeface="Times New Roman" pitchFamily="18" charset="0"/>
                <a:cs typeface="Times New Roman" pitchFamily="18" charset="0"/>
              </a:rPr>
              <a:t>  </a:t>
            </a:r>
            <a:r>
              <a:rPr lang="ru-RU" sz="1200" u="sng" dirty="0" smtClean="0">
                <a:latin typeface="Times New Roman" pitchFamily="18" charset="0"/>
                <a:cs typeface="Times New Roman" pitchFamily="18" charset="0"/>
                <a:hlinkClick r:id="rId5"/>
              </a:rPr>
              <a:t>https</a:t>
            </a:r>
            <a:r>
              <a:rPr lang="ru-RU" sz="1200" u="sng" dirty="0" smtClean="0">
                <a:latin typeface="Times New Roman" pitchFamily="18" charset="0"/>
                <a:cs typeface="Times New Roman" pitchFamily="18" charset="0"/>
                <a:hlinkClick r:id="rId5"/>
              </a:rPr>
              <a:t>://www.instagram.com/p/DFDGO4xsLm5/?igsh=am9oOXhwNWtvaGp5</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1 “Б”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Мамандықтар әлемі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тақырыбында тәрбие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сағаты өткізілді</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МАҚСАТЫ : </a:t>
            </a:r>
            <a:r>
              <a:rPr lang="ru-RU" sz="1200" dirty="0" err="1" smtClean="0">
                <a:latin typeface="Times New Roman" pitchFamily="18" charset="0"/>
                <a:cs typeface="Times New Roman" pitchFamily="18" charset="0"/>
              </a:rPr>
              <a:t>оқушыларға болашақ мамандық және оқу бағдарын таңдауда көмектесу</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алдағы уақытта мамандық таңдауда дұрыс жолда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болуына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себепкер</a:t>
            </a:r>
            <a:r>
              <a:rPr lang="ru-RU" sz="1200" dirty="0" smtClean="0">
                <a:latin typeface="Times New Roman" pitchFamily="18" charset="0"/>
                <a:cs typeface="Times New Roman" pitchFamily="18" charset="0"/>
              </a:rPr>
              <a:t> болу</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Каиргельды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Үміт </a:t>
            </a:r>
            <a:r>
              <a:rPr lang="ru-RU" sz="1200" dirty="0" err="1" smtClean="0">
                <a:latin typeface="Times New Roman" pitchFamily="18" charset="0"/>
                <a:cs typeface="Times New Roman" pitchFamily="18" charset="0"/>
              </a:rPr>
              <a:t>Ерболатқызы  </a:t>
            </a:r>
            <a:r>
              <a:rPr lang="ru-RU" sz="1200" u="sng" dirty="0" smtClean="0">
                <a:latin typeface="Times New Roman" pitchFamily="18" charset="0"/>
                <a:cs typeface="Times New Roman" pitchFamily="18" charset="0"/>
                <a:hlinkClick r:id="rId6"/>
              </a:rPr>
              <a:t>https</a:t>
            </a:r>
            <a:r>
              <a:rPr lang="ru-RU" sz="1200" u="sng" dirty="0" smtClean="0">
                <a:latin typeface="Times New Roman" pitchFamily="18" charset="0"/>
                <a:cs typeface="Times New Roman" pitchFamily="18" charset="0"/>
                <a:hlinkClick r:id="rId6"/>
              </a:rPr>
              <a:t>://www.instagram.com/p/DFDGWZ8sxhP/?igsh=MTV3eDMxbjh4aDVodw</a:t>
            </a:r>
            <a:r>
              <a:rPr lang="ru-RU" sz="1200" dirty="0" smtClean="0">
                <a:latin typeface="Times New Roman" pitchFamily="18" charset="0"/>
                <a:cs typeface="Times New Roman" pitchFamily="18" charset="0"/>
              </a:rPr>
              <a:t>==</a:t>
            </a:r>
            <a:endParaRPr lang="ru-RU" sz="1200"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21920"/>
            <a:ext cx="10515600" cy="6736080"/>
          </a:xfrm>
        </p:spPr>
        <p:txBody>
          <a:bodyPr>
            <a:noAutofit/>
          </a:bodyPr>
          <a:lstStyle/>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6 "Б"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Буллингтен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қорған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тақырыбында тәрбие сағаты өткізілді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Шабарова</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Ұ.М  </a:t>
            </a:r>
            <a:r>
              <a:rPr lang="ru-RU" sz="1200" u="sng" dirty="0" smtClean="0">
                <a:latin typeface="Times New Roman" pitchFamily="18" charset="0"/>
                <a:cs typeface="Times New Roman" pitchFamily="18" charset="0"/>
                <a:hlinkClick r:id="rId2"/>
              </a:rPr>
              <a:t>https</a:t>
            </a:r>
            <a:r>
              <a:rPr lang="ru-RU" sz="1200" u="sng" dirty="0" smtClean="0">
                <a:latin typeface="Times New Roman" pitchFamily="18" charset="0"/>
                <a:cs typeface="Times New Roman" pitchFamily="18" charset="0"/>
                <a:hlinkClick r:id="rId2"/>
              </a:rPr>
              <a:t>://www.instagram.com/p/DFDWZzPM9_R/?igsh=MXFvenRqYjl4YWdocg</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1 “Ә” </a:t>
            </a:r>
            <a:r>
              <a:rPr lang="ru-RU" sz="1200" dirty="0" err="1" smtClean="0">
                <a:latin typeface="Times New Roman" pitchFamily="18" charset="0"/>
                <a:cs typeface="Times New Roman" pitchFamily="18" charset="0"/>
              </a:rPr>
              <a:t>сыныбы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Кітапханаға саяхат</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Мектебіміздің кітабына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барып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саяхатқа </a:t>
            </a:r>
            <a:r>
              <a:rPr lang="ru-RU" sz="1200" dirty="0" smtClean="0">
                <a:latin typeface="Times New Roman" pitchFamily="18" charset="0"/>
                <a:cs typeface="Times New Roman" pitchFamily="18" charset="0"/>
              </a:rPr>
              <a:t>барды. 1 </a:t>
            </a:r>
            <a:r>
              <a:rPr lang="ru-RU" sz="1200" dirty="0" err="1" smtClean="0">
                <a:latin typeface="Times New Roman" pitchFamily="18" charset="0"/>
                <a:cs typeface="Times New Roman" pitchFamily="18" charset="0"/>
              </a:rPr>
              <a:t>сыныптарда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Әріптерді танып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өз іркін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кітап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оқи алады</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Ашимова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Айгерим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Кенесовна</a:t>
            </a:r>
            <a:r>
              <a:rPr lang="ru-RU" sz="1200" dirty="0" smtClean="0">
                <a:latin typeface="Times New Roman" pitchFamily="18" charset="0"/>
                <a:cs typeface="Times New Roman" pitchFamily="18" charset="0"/>
              </a:rPr>
              <a:t>  </a:t>
            </a:r>
            <a:r>
              <a:rPr lang="ru-RU" sz="1200" u="sng" dirty="0" smtClean="0">
                <a:latin typeface="Times New Roman" pitchFamily="18" charset="0"/>
                <a:cs typeface="Times New Roman" pitchFamily="18" charset="0"/>
                <a:hlinkClick r:id="rId3"/>
              </a:rPr>
              <a:t>https</a:t>
            </a:r>
            <a:r>
              <a:rPr lang="ru-RU" sz="1200" u="sng" dirty="0" smtClean="0">
                <a:latin typeface="Times New Roman" pitchFamily="18" charset="0"/>
                <a:cs typeface="Times New Roman" pitchFamily="18" charset="0"/>
                <a:hlinkClick r:id="rId3"/>
              </a:rPr>
              <a:t>://www.instagram.com/reel/DFDaxBAsylz/?igsh=cm1wY2xmdTNrYzQy</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13.01.2025 </a:t>
            </a:r>
            <a:r>
              <a:rPr lang="ru-RU" sz="1200" dirty="0" err="1" smtClean="0">
                <a:latin typeface="Times New Roman" pitchFamily="18" charset="0"/>
                <a:cs typeface="Times New Roman" pitchFamily="18" charset="0"/>
              </a:rPr>
              <a:t>жылы</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Біртұтас тәрбие бағдарламасы бойынша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Білім</a:t>
            </a:r>
            <a:r>
              <a:rPr lang="ru-RU" sz="1200" dirty="0" smtClean="0">
                <a:latin typeface="Times New Roman" pitchFamily="18" charset="0"/>
                <a:cs typeface="Times New Roman" pitchFamily="18" charset="0"/>
              </a:rPr>
              <a:t> беру </a:t>
            </a:r>
            <a:r>
              <a:rPr lang="ru-RU" sz="1200" dirty="0" err="1" smtClean="0">
                <a:latin typeface="Times New Roman" pitchFamily="18" charset="0"/>
                <a:cs typeface="Times New Roman" pitchFamily="18" charset="0"/>
              </a:rPr>
              <a:t>мазмұны </a:t>
            </a:r>
            <a:r>
              <a:rPr lang="ru-RU" sz="1200" dirty="0" smtClean="0">
                <a:latin typeface="Times New Roman" pitchFamily="18" charset="0"/>
                <a:cs typeface="Times New Roman" pitchFamily="18" charset="0"/>
              </a:rPr>
              <a:t>мен </a:t>
            </a:r>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сағаттары арқылы құндылықтарды енгізу</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жетекшілер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бірлестігінің 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Нұрлан </a:t>
            </a:r>
            <a:r>
              <a:rPr lang="ru-RU" sz="1200" dirty="0" smtClean="0">
                <a:latin typeface="Times New Roman" pitchFamily="18" charset="0"/>
                <a:cs typeface="Times New Roman" pitchFamily="18" charset="0"/>
              </a:rPr>
              <a:t>Ж.Н. </a:t>
            </a:r>
            <a:r>
              <a:rPr lang="ru-RU" sz="1200" u="sng" dirty="0" smtClean="0">
                <a:latin typeface="Times New Roman" pitchFamily="18" charset="0"/>
                <a:cs typeface="Times New Roman" pitchFamily="18" charset="0"/>
                <a:hlinkClick r:id="rId4"/>
              </a:rPr>
              <a:t>https</a:t>
            </a:r>
            <a:r>
              <a:rPr lang="ru-RU" sz="1200" u="sng" dirty="0" smtClean="0">
                <a:latin typeface="Times New Roman" pitchFamily="18" charset="0"/>
                <a:cs typeface="Times New Roman" pitchFamily="18" charset="0"/>
                <a:hlinkClick r:id="rId4"/>
              </a:rPr>
              <a:t>://www.instagram.com/reel/DFDboZ6stX3/?igsh=MXZuaXJmenZ5NXg4dA</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20.01.2025 </a:t>
            </a:r>
            <a:r>
              <a:rPr lang="ru-RU" sz="1200" dirty="0" err="1" smtClean="0">
                <a:latin typeface="Times New Roman" pitchFamily="18" charset="0"/>
                <a:cs typeface="Times New Roman" pitchFamily="18" charset="0"/>
              </a:rPr>
              <a:t>күні </a:t>
            </a:r>
            <a:r>
              <a:rPr lang="ru-RU" sz="1200" dirty="0" smtClean="0">
                <a:latin typeface="Times New Roman" pitchFamily="18" charset="0"/>
                <a:cs typeface="Times New Roman" pitchFamily="18" charset="0"/>
              </a:rPr>
              <a:t>9 “Б”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Буллингтен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қорған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тақырыбында тәрбие сағаты өткізілді</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Аскарова </a:t>
            </a:r>
            <a:r>
              <a:rPr lang="ru-RU" sz="1200" dirty="0" err="1" smtClean="0">
                <a:latin typeface="Times New Roman" pitchFamily="18" charset="0"/>
                <a:cs typeface="Times New Roman" pitchFamily="18" charset="0"/>
              </a:rPr>
              <a:t>А.К.</a:t>
            </a:r>
            <a:r>
              <a:rPr lang="ru-RU" sz="1200" u="sng" dirty="0" err="1" smtClean="0">
                <a:latin typeface="Times New Roman" pitchFamily="18" charset="0"/>
                <a:cs typeface="Times New Roman" pitchFamily="18" charset="0"/>
                <a:hlinkClick r:id="rId5"/>
              </a:rPr>
              <a:t>https</a:t>
            </a:r>
            <a:r>
              <a:rPr lang="ru-RU" sz="1200" u="sng" dirty="0" smtClean="0">
                <a:latin typeface="Times New Roman" pitchFamily="18" charset="0"/>
                <a:cs typeface="Times New Roman" pitchFamily="18" charset="0"/>
                <a:hlinkClick r:id="rId5"/>
              </a:rPr>
              <a:t>://www.instagram.com/reel/DFDmh29MfGp/?igsh=MjR1bHBzbDN6OThp</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9 “А”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Мамандық әлеміне саяхат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тақырыбында тәрбие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сағаты өткізілді</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МАҚСАТЫ : </a:t>
            </a:r>
            <a:r>
              <a:rPr lang="ru-RU" sz="1200" dirty="0" err="1" smtClean="0">
                <a:latin typeface="Times New Roman" pitchFamily="18" charset="0"/>
                <a:cs typeface="Times New Roman" pitchFamily="18" charset="0"/>
              </a:rPr>
              <a:t>оқушыларға болашақ мамандық және оқу бағдарын таңдауда көмектесу</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алдағы уақытта мамандық таңдауда дұрыс жолда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болуына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себепкер</a:t>
            </a:r>
            <a:r>
              <a:rPr lang="ru-RU" sz="1200" dirty="0" smtClean="0">
                <a:latin typeface="Times New Roman" pitchFamily="18" charset="0"/>
                <a:cs typeface="Times New Roman" pitchFamily="18" charset="0"/>
              </a:rPr>
              <a:t> болу</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Нұрлан </a:t>
            </a:r>
            <a:r>
              <a:rPr lang="ru-RU" sz="1200" dirty="0" smtClean="0">
                <a:latin typeface="Times New Roman" pitchFamily="18" charset="0"/>
                <a:cs typeface="Times New Roman" pitchFamily="18" charset="0"/>
              </a:rPr>
              <a:t>Ж.Н. </a:t>
            </a:r>
            <a:r>
              <a:rPr lang="ru-RU" sz="1200" u="sng" dirty="0" smtClean="0">
                <a:latin typeface="Times New Roman" pitchFamily="18" charset="0"/>
                <a:cs typeface="Times New Roman" pitchFamily="18" charset="0"/>
                <a:hlinkClick r:id="rId6"/>
              </a:rPr>
              <a:t>https</a:t>
            </a:r>
            <a:r>
              <a:rPr lang="ru-RU" sz="1200" u="sng" dirty="0" smtClean="0">
                <a:latin typeface="Times New Roman" pitchFamily="18" charset="0"/>
                <a:cs typeface="Times New Roman" pitchFamily="18" charset="0"/>
                <a:hlinkClick r:id="rId6"/>
              </a:rPr>
              <a:t>://www.instagram.com/p/DFEfO0WI4Mf/?igsh=MWt3c3hvcTY2N3hxcg</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11"А" </a:t>
            </a:r>
            <a:r>
              <a:rPr lang="ru-RU" sz="1200" dirty="0" err="1" smtClean="0">
                <a:latin typeface="Times New Roman" pitchFamily="18" charset="0"/>
                <a:cs typeface="Times New Roman" pitchFamily="18" charset="0"/>
              </a:rPr>
              <a:t>сыныбында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Буллингтен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қорған</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тәрбие сағаты </a:t>
            </a:r>
            <a:r>
              <a:rPr lang="ru-RU" sz="1200" dirty="0" smtClean="0">
                <a:latin typeface="Times New Roman" pitchFamily="18" charset="0"/>
                <a:cs typeface="Times New Roman" pitchFamily="18" charset="0"/>
              </a:rPr>
              <a:t>мен “</a:t>
            </a:r>
            <a:r>
              <a:rPr lang="ru-RU" sz="1200" dirty="0" err="1" smtClean="0">
                <a:latin typeface="Times New Roman" pitchFamily="18" charset="0"/>
                <a:cs typeface="Times New Roman" pitchFamily="18" charset="0"/>
              </a:rPr>
              <a:t>Шынайы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достық </a:t>
            </a:r>
            <a:r>
              <a:rPr lang="ru-RU" sz="1200" dirty="0" smtClean="0">
                <a:latin typeface="Times New Roman" pitchFamily="18" charset="0"/>
                <a:cs typeface="Times New Roman" pitchFamily="18" charset="0"/>
              </a:rPr>
              <a:t>пен </a:t>
            </a:r>
            <a:r>
              <a:rPr lang="ru-RU" sz="1200" dirty="0" err="1" smtClean="0">
                <a:latin typeface="Times New Roman" pitchFamily="18" charset="0"/>
                <a:cs typeface="Times New Roman" pitchFamily="18" charset="0"/>
              </a:rPr>
              <a:t>жалған достықты </a:t>
            </a:r>
            <a:r>
              <a:rPr lang="ru-RU" sz="1200" dirty="0" smtClean="0">
                <a:latin typeface="Times New Roman" pitchFamily="18" charset="0"/>
                <a:cs typeface="Times New Roman" pitchFamily="18" charset="0"/>
              </a:rPr>
              <a:t>ажырат"</a:t>
            </a:r>
            <a:r>
              <a:rPr lang="ru-RU" sz="1200" dirty="0" err="1" smtClean="0">
                <a:latin typeface="Times New Roman" pitchFamily="18" charset="0"/>
                <a:cs typeface="Times New Roman" pitchFamily="18" charset="0"/>
              </a:rPr>
              <a:t>қауіпсіздік сабағы өтті</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жетекшісі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Кожахметова</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Н.Т. </a:t>
            </a:r>
            <a:r>
              <a:rPr lang="ru-RU" sz="1200" u="sng" dirty="0" smtClean="0">
                <a:latin typeface="Times New Roman" pitchFamily="18" charset="0"/>
                <a:cs typeface="Times New Roman" pitchFamily="18" charset="0"/>
                <a:hlinkClick r:id="rId7"/>
              </a:rPr>
              <a:t>https</a:t>
            </a:r>
            <a:r>
              <a:rPr lang="ru-RU" sz="1200" u="sng" dirty="0" smtClean="0">
                <a:latin typeface="Times New Roman" pitchFamily="18" charset="0"/>
                <a:cs typeface="Times New Roman" pitchFamily="18" charset="0"/>
                <a:hlinkClick r:id="rId7"/>
              </a:rPr>
              <a:t>://www.instagram.com/reel/DFEfVvGogWY/?igsh=dnVtNDQwcGlvcm01</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20.01.2025</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Білім</a:t>
            </a:r>
            <a:r>
              <a:rPr lang="ru-RU" sz="1200" dirty="0" smtClean="0">
                <a:latin typeface="Times New Roman" pitchFamily="18" charset="0"/>
                <a:cs typeface="Times New Roman" pitchFamily="18" charset="0"/>
              </a:rPr>
              <a:t> басы </a:t>
            </a:r>
            <a:r>
              <a:rPr lang="ru-RU" sz="1200" dirty="0" err="1" smtClean="0">
                <a:latin typeface="Times New Roman" pitchFamily="18" charset="0"/>
                <a:cs typeface="Times New Roman" pitchFamily="18" charset="0"/>
              </a:rPr>
              <a:t>бастауыштан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қаланар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білімменен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әлемге жол</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салынар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атты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бастауыш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онкүндігі барысында</a:t>
            </a:r>
            <a:r>
              <a:rPr lang="ru-RU" sz="1200" dirty="0" smtClean="0">
                <a:latin typeface="Times New Roman" pitchFamily="18" charset="0"/>
                <a:cs typeface="Times New Roman" pitchFamily="18" charset="0"/>
              </a:rPr>
              <a:t> 4 </a:t>
            </a:r>
            <a:r>
              <a:rPr lang="ru-RU" sz="1200" dirty="0" err="1" smtClean="0">
                <a:latin typeface="Times New Roman" pitchFamily="18" charset="0"/>
                <a:cs typeface="Times New Roman" pitchFamily="18" charset="0"/>
              </a:rPr>
              <a:t>сыныптар</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арасында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оқу шапшаңдығы бойынша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сайыс</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өткізілді</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Бастауыш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сыныптарда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оқушылардың оқу шапшаңдығын арттырудың маңызы өте зор</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Барлық 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оқушыларының жоғары дәрежеге жетуі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үшін шапшаң оқуға дағдыландыру қажет.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Шапшаң оқуға дағдыланғанда ғана оқушы оқу жетістіктеріне</a:t>
            </a:r>
            <a:r>
              <a:rPr lang="ru-RU" sz="1200" dirty="0" smtClean="0">
                <a:latin typeface="Times New Roman" pitchFamily="18" charset="0"/>
                <a:cs typeface="Times New Roman" pitchFamily="18" charset="0"/>
              </a:rPr>
              <a:t> жете </a:t>
            </a:r>
            <a:r>
              <a:rPr lang="ru-RU" sz="1200" dirty="0" err="1" smtClean="0">
                <a:latin typeface="Times New Roman" pitchFamily="18" charset="0"/>
                <a:cs typeface="Times New Roman" pitchFamily="18" charset="0"/>
              </a:rPr>
              <a:t>алады</a:t>
            </a:r>
            <a:r>
              <a:rPr lang="ru-RU" sz="1200" dirty="0" smtClean="0">
                <a:latin typeface="Times New Roman" pitchFamily="18" charset="0"/>
                <a:cs typeface="Times New Roman" pitchFamily="18" charset="0"/>
              </a:rPr>
              <a:t>.</a:t>
            </a:r>
          </a:p>
          <a:p>
            <a:r>
              <a:rPr lang="ru-RU" sz="1200" dirty="0" err="1" smtClean="0">
                <a:latin typeface="Times New Roman" pitchFamily="18" charset="0"/>
                <a:cs typeface="Times New Roman" pitchFamily="18" charset="0"/>
              </a:rPr>
              <a:t>Өткізген бастауыш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сынып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мұғалімі Ашимова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Айгерім</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Кеңесовна  </a:t>
            </a:r>
            <a:r>
              <a:rPr lang="ru-RU" sz="1200" u="sng" dirty="0" smtClean="0">
                <a:latin typeface="Times New Roman" pitchFamily="18" charset="0"/>
                <a:cs typeface="Times New Roman" pitchFamily="18" charset="0"/>
                <a:hlinkClick r:id="rId8"/>
              </a:rPr>
              <a:t>https</a:t>
            </a:r>
            <a:r>
              <a:rPr lang="ru-RU" sz="1200" u="sng" dirty="0" smtClean="0">
                <a:latin typeface="Times New Roman" pitchFamily="18" charset="0"/>
                <a:cs typeface="Times New Roman" pitchFamily="18" charset="0"/>
                <a:hlinkClick r:id="rId8"/>
              </a:rPr>
              <a:t>://www.instagram.com/reel/DFGABBBseuy/?igsh=MXU5emZoMzR1amlhaA</a:t>
            </a:r>
            <a:r>
              <a:rPr lang="ru-RU" sz="1200" dirty="0" smtClean="0">
                <a:latin typeface="Times New Roman" pitchFamily="18" charset="0"/>
                <a:cs typeface="Times New Roman" pitchFamily="18" charset="0"/>
              </a:rPr>
              <a:t>==</a:t>
            </a:r>
          </a:p>
          <a:p>
            <a:endParaRPr lang="ru-RU" sz="1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82880"/>
            <a:ext cx="10515600" cy="6305006"/>
          </a:xfrm>
        </p:spPr>
        <p:txBody>
          <a:bodyPr>
            <a:normAutofit fontScale="25000" lnSpcReduction="20000"/>
          </a:bodyPr>
          <a:lstStyle/>
          <a:p>
            <a:r>
              <a:rPr lang="ru-RU" sz="4800" dirty="0" smtClean="0">
                <a:latin typeface="Times New Roman" pitchFamily="18" charset="0"/>
                <a:cs typeface="Times New Roman" pitchFamily="18" charset="0"/>
              </a:rPr>
              <a:t>21.01.2025</a:t>
            </a:r>
            <a:r>
              <a:rPr lang="kk-KZ" sz="4800" dirty="0" smtClean="0">
                <a:latin typeface="Times New Roman" pitchFamily="18" charset="0"/>
                <a:cs typeface="Times New Roman" pitchFamily="18" charset="0"/>
              </a:rPr>
              <a:t>жылы</a:t>
            </a:r>
            <a:r>
              <a:rPr lang="ru-RU" sz="4800" dirty="0" smtClean="0">
                <a:latin typeface="Times New Roman" pitchFamily="18" charset="0"/>
                <a:cs typeface="Times New Roman" pitchFamily="18" charset="0"/>
              </a:rPr>
              <a:t/>
            </a:r>
            <a:br>
              <a:rPr lang="ru-RU" sz="4800" dirty="0" smtClean="0">
                <a:latin typeface="Times New Roman" pitchFamily="18" charset="0"/>
                <a:cs typeface="Times New Roman" pitchFamily="18" charset="0"/>
              </a:rPr>
            </a:br>
            <a:r>
              <a:rPr lang="ru-RU" sz="4800" dirty="0" smtClean="0">
                <a:latin typeface="Times New Roman" pitchFamily="18" charset="0"/>
                <a:cs typeface="Times New Roman" pitchFamily="18" charset="0"/>
              </a:rPr>
              <a:t>“</a:t>
            </a:r>
            <a:r>
              <a:rPr lang="ru-RU" sz="4800" dirty="0" err="1" smtClean="0">
                <a:latin typeface="Times New Roman" pitchFamily="18" charset="0"/>
                <a:cs typeface="Times New Roman" pitchFamily="18" charset="0"/>
              </a:rPr>
              <a:t>Білім</a:t>
            </a:r>
            <a:r>
              <a:rPr lang="ru-RU" sz="4800" dirty="0" smtClean="0">
                <a:latin typeface="Times New Roman" pitchFamily="18" charset="0"/>
                <a:cs typeface="Times New Roman" pitchFamily="18" charset="0"/>
              </a:rPr>
              <a:t> басы </a:t>
            </a:r>
            <a:r>
              <a:rPr lang="ru-RU" sz="4800" dirty="0" err="1" smtClean="0">
                <a:latin typeface="Times New Roman" pitchFamily="18" charset="0"/>
                <a:cs typeface="Times New Roman" pitchFamily="18" charset="0"/>
              </a:rPr>
              <a:t>бастауыштан</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қаланар</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білімменен</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әлемге жол</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салынар</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атты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бастауыш</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сынып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онкүндігі барысында</a:t>
            </a:r>
            <a:r>
              <a:rPr lang="ru-RU" sz="4800" dirty="0" smtClean="0">
                <a:latin typeface="Times New Roman" pitchFamily="18" charset="0"/>
                <a:cs typeface="Times New Roman" pitchFamily="18" charset="0"/>
              </a:rPr>
              <a:t> 4 </a:t>
            </a:r>
            <a:r>
              <a:rPr lang="ru-RU" sz="4800" dirty="0" err="1" smtClean="0">
                <a:latin typeface="Times New Roman" pitchFamily="18" charset="0"/>
                <a:cs typeface="Times New Roman" pitchFamily="18" charset="0"/>
              </a:rPr>
              <a:t>сыныптар</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арасында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Қазақ тілі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пәнінен пәндік </a:t>
            </a:r>
            <a:r>
              <a:rPr lang="ru-RU" sz="4800" dirty="0" smtClean="0">
                <a:latin typeface="Times New Roman" pitchFamily="18" charset="0"/>
                <a:cs typeface="Times New Roman" pitchFamily="18" charset="0"/>
              </a:rPr>
              <a:t>олимпиада </a:t>
            </a:r>
            <a:r>
              <a:rPr lang="ru-RU" sz="4800" dirty="0" err="1" smtClean="0">
                <a:latin typeface="Times New Roman" pitchFamily="18" charset="0"/>
                <a:cs typeface="Times New Roman" pitchFamily="18" charset="0"/>
              </a:rPr>
              <a:t>өткізілді</a:t>
            </a:r>
            <a:r>
              <a:rPr lang="ru-RU" sz="4800" dirty="0" smtClean="0">
                <a:latin typeface="Times New Roman" pitchFamily="18" charset="0"/>
                <a:cs typeface="Times New Roman" pitchFamily="18" charset="0"/>
              </a:rPr>
              <a:t>.</a:t>
            </a:r>
            <a:br>
              <a:rPr lang="ru-RU" sz="4800" dirty="0" smtClean="0">
                <a:latin typeface="Times New Roman" pitchFamily="18" charset="0"/>
                <a:cs typeface="Times New Roman" pitchFamily="18" charset="0"/>
              </a:rPr>
            </a:br>
            <a:r>
              <a:rPr lang="ru-RU" sz="4800" dirty="0" err="1" smtClean="0">
                <a:latin typeface="Times New Roman" pitchFamily="18" charset="0"/>
                <a:cs typeface="Times New Roman" pitchFamily="18" charset="0"/>
              </a:rPr>
              <a:t>Олимпиадалық байқау нәтижелері бойынша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жеңімпаздар қалалық пәндік олимпиадаға жолдама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алды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Оқу ісінің меңгерушісі: </a:t>
            </a:r>
            <a:r>
              <a:rPr lang="ru-RU" sz="4800" dirty="0" smtClean="0">
                <a:latin typeface="Times New Roman" pitchFamily="18" charset="0"/>
                <a:cs typeface="Times New Roman" pitchFamily="18" charset="0"/>
              </a:rPr>
              <a:t>Сулейменова </a:t>
            </a:r>
            <a:r>
              <a:rPr lang="ru-RU" sz="4800" dirty="0" err="1" smtClean="0">
                <a:latin typeface="Times New Roman" pitchFamily="18" charset="0"/>
                <a:cs typeface="Times New Roman" pitchFamily="18" charset="0"/>
              </a:rPr>
              <a:t>Қарлығаш </a:t>
            </a:r>
            <a:r>
              <a:rPr lang="ru-RU" sz="4800" dirty="0" err="1" smtClean="0">
                <a:latin typeface="Times New Roman" pitchFamily="18" charset="0"/>
                <a:cs typeface="Times New Roman" pitchFamily="18" charset="0"/>
              </a:rPr>
              <a:t>Дулатовна</a:t>
            </a:r>
            <a:r>
              <a:rPr lang="ru-RU" sz="4800" dirty="0" smtClean="0">
                <a:latin typeface="Times New Roman" pitchFamily="18" charset="0"/>
                <a:cs typeface="Times New Roman" pitchFamily="18" charset="0"/>
              </a:rPr>
              <a:t>   </a:t>
            </a:r>
            <a:r>
              <a:rPr lang="ru-RU" sz="4800" u="sng" dirty="0" smtClean="0">
                <a:latin typeface="Times New Roman" pitchFamily="18" charset="0"/>
                <a:cs typeface="Times New Roman" pitchFamily="18" charset="0"/>
                <a:hlinkClick r:id="rId2"/>
              </a:rPr>
              <a:t>https</a:t>
            </a:r>
            <a:r>
              <a:rPr lang="ru-RU" sz="4800" u="sng" dirty="0" smtClean="0">
                <a:latin typeface="Times New Roman" pitchFamily="18" charset="0"/>
                <a:cs typeface="Times New Roman" pitchFamily="18" charset="0"/>
                <a:hlinkClick r:id="rId2"/>
              </a:rPr>
              <a:t>://www.instagram.com/p/DFGA-c8MwDB/?igsh=MWpuZjlwdmNwMms4dA</a:t>
            </a:r>
            <a:r>
              <a:rPr lang="ru-RU" sz="4800" dirty="0" smtClean="0">
                <a:latin typeface="Times New Roman" pitchFamily="18" charset="0"/>
                <a:cs typeface="Times New Roman" pitchFamily="18" charset="0"/>
              </a:rPr>
              <a:t>==</a:t>
            </a:r>
          </a:p>
          <a:p>
            <a:r>
              <a:rPr lang="ru-RU" sz="4800" dirty="0" smtClean="0">
                <a:latin typeface="Times New Roman" pitchFamily="18" charset="0"/>
                <a:cs typeface="Times New Roman" pitchFamily="18" charset="0"/>
              </a:rPr>
              <a:t>21.01.2025</a:t>
            </a:r>
            <a:r>
              <a:rPr lang="kk-KZ" sz="4800" dirty="0" smtClean="0">
                <a:latin typeface="Times New Roman" pitchFamily="18" charset="0"/>
                <a:cs typeface="Times New Roman" pitchFamily="18" charset="0"/>
              </a:rPr>
              <a:t>жылы</a:t>
            </a:r>
            <a:r>
              <a:rPr lang="ru-RU" sz="4800" dirty="0" smtClean="0">
                <a:latin typeface="Times New Roman" pitchFamily="18" charset="0"/>
                <a:cs typeface="Times New Roman" pitchFamily="18" charset="0"/>
              </a:rPr>
              <a:t/>
            </a:r>
            <a:br>
              <a:rPr lang="ru-RU" sz="4800" dirty="0" smtClean="0">
                <a:latin typeface="Times New Roman" pitchFamily="18" charset="0"/>
                <a:cs typeface="Times New Roman" pitchFamily="18" charset="0"/>
              </a:rPr>
            </a:br>
            <a:r>
              <a:rPr lang="ru-RU" sz="4800" dirty="0" smtClean="0">
                <a:latin typeface="Times New Roman" pitchFamily="18" charset="0"/>
                <a:cs typeface="Times New Roman" pitchFamily="18" charset="0"/>
              </a:rPr>
              <a:t>“</a:t>
            </a:r>
            <a:r>
              <a:rPr lang="ru-RU" sz="4800" dirty="0" err="1" smtClean="0">
                <a:latin typeface="Times New Roman" pitchFamily="18" charset="0"/>
                <a:cs typeface="Times New Roman" pitchFamily="18" charset="0"/>
              </a:rPr>
              <a:t>Білім</a:t>
            </a:r>
            <a:r>
              <a:rPr lang="ru-RU" sz="4800" dirty="0" smtClean="0">
                <a:latin typeface="Times New Roman" pitchFamily="18" charset="0"/>
                <a:cs typeface="Times New Roman" pitchFamily="18" charset="0"/>
              </a:rPr>
              <a:t> басы </a:t>
            </a:r>
            <a:r>
              <a:rPr lang="ru-RU" sz="4800" dirty="0" err="1" smtClean="0">
                <a:latin typeface="Times New Roman" pitchFamily="18" charset="0"/>
                <a:cs typeface="Times New Roman" pitchFamily="18" charset="0"/>
              </a:rPr>
              <a:t>бастауыштан</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қаланар</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білімменен</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әлемге жол</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салынар</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атты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бастауыш</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сынып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онкүндігі барысында</a:t>
            </a:r>
            <a:r>
              <a:rPr lang="ru-RU" sz="4800" dirty="0" smtClean="0">
                <a:latin typeface="Times New Roman" pitchFamily="18" charset="0"/>
                <a:cs typeface="Times New Roman" pitchFamily="18" charset="0"/>
              </a:rPr>
              <a:t> 4 </a:t>
            </a:r>
            <a:r>
              <a:rPr lang="ru-RU" sz="4800" dirty="0" err="1" smtClean="0">
                <a:latin typeface="Times New Roman" pitchFamily="18" charset="0"/>
                <a:cs typeface="Times New Roman" pitchFamily="18" charset="0"/>
              </a:rPr>
              <a:t>сыныптар</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арасында</a:t>
            </a:r>
            <a:r>
              <a:rPr lang="ru-RU" sz="4800" dirty="0" smtClean="0">
                <a:latin typeface="Times New Roman" pitchFamily="18" charset="0"/>
                <a:cs typeface="Times New Roman" pitchFamily="18" charset="0"/>
              </a:rPr>
              <a:t> Математика мен </a:t>
            </a:r>
            <a:r>
              <a:rPr lang="ru-RU" sz="4800" dirty="0" err="1" smtClean="0">
                <a:latin typeface="Times New Roman" pitchFamily="18" charset="0"/>
                <a:cs typeface="Times New Roman" pitchFamily="18" charset="0"/>
              </a:rPr>
              <a:t>Жаратылыстану</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пәндерінен пәндік </a:t>
            </a:r>
            <a:r>
              <a:rPr lang="ru-RU" sz="4800" dirty="0" smtClean="0">
                <a:latin typeface="Times New Roman" pitchFamily="18" charset="0"/>
                <a:cs typeface="Times New Roman" pitchFamily="18" charset="0"/>
              </a:rPr>
              <a:t>олимпиада </a:t>
            </a:r>
            <a:r>
              <a:rPr lang="ru-RU" sz="4800" dirty="0" err="1" smtClean="0">
                <a:latin typeface="Times New Roman" pitchFamily="18" charset="0"/>
                <a:cs typeface="Times New Roman" pitchFamily="18" charset="0"/>
              </a:rPr>
              <a:t>өткізілді</a:t>
            </a:r>
            <a:r>
              <a:rPr lang="ru-RU" sz="4800" dirty="0" smtClean="0">
                <a:latin typeface="Times New Roman" pitchFamily="18" charset="0"/>
                <a:cs typeface="Times New Roman" pitchFamily="18" charset="0"/>
              </a:rPr>
              <a:t>.</a:t>
            </a:r>
            <a:br>
              <a:rPr lang="ru-RU" sz="4800" dirty="0" smtClean="0">
                <a:latin typeface="Times New Roman" pitchFamily="18" charset="0"/>
                <a:cs typeface="Times New Roman" pitchFamily="18" charset="0"/>
              </a:rPr>
            </a:br>
            <a:r>
              <a:rPr lang="ru-RU" sz="4800" dirty="0" err="1" smtClean="0">
                <a:latin typeface="Times New Roman" pitchFamily="18" charset="0"/>
                <a:cs typeface="Times New Roman" pitchFamily="18" charset="0"/>
              </a:rPr>
              <a:t>Олимпиадалық байқау нәтижелері бойынша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жеңімпаздар қалалық пәндік олимпиадаға жолдама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алды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Оқу ісінің меңгерушісі: </a:t>
            </a:r>
            <a:r>
              <a:rPr lang="ru-RU" sz="4800" dirty="0" smtClean="0">
                <a:latin typeface="Times New Roman" pitchFamily="18" charset="0"/>
                <a:cs typeface="Times New Roman" pitchFamily="18" charset="0"/>
              </a:rPr>
              <a:t>Сулейменова </a:t>
            </a:r>
            <a:r>
              <a:rPr lang="ru-RU" sz="4800" dirty="0" err="1" smtClean="0">
                <a:latin typeface="Times New Roman" pitchFamily="18" charset="0"/>
                <a:cs typeface="Times New Roman" pitchFamily="18" charset="0"/>
              </a:rPr>
              <a:t>Қарлығаш </a:t>
            </a:r>
            <a:r>
              <a:rPr lang="ru-RU" sz="4800" dirty="0" err="1" smtClean="0">
                <a:latin typeface="Times New Roman" pitchFamily="18" charset="0"/>
                <a:cs typeface="Times New Roman" pitchFamily="18" charset="0"/>
              </a:rPr>
              <a:t>Дулатовна</a:t>
            </a:r>
            <a:r>
              <a:rPr lang="ru-RU" sz="4800" dirty="0" smtClean="0">
                <a:latin typeface="Times New Roman" pitchFamily="18" charset="0"/>
                <a:cs typeface="Times New Roman" pitchFamily="18" charset="0"/>
              </a:rPr>
              <a:t>  </a:t>
            </a:r>
            <a:r>
              <a:rPr lang="ru-RU" sz="4800" u="sng" dirty="0" smtClean="0">
                <a:latin typeface="Times New Roman" pitchFamily="18" charset="0"/>
                <a:cs typeface="Times New Roman" pitchFamily="18" charset="0"/>
                <a:hlinkClick r:id="rId3"/>
              </a:rPr>
              <a:t>https</a:t>
            </a:r>
            <a:r>
              <a:rPr lang="ru-RU" sz="4800" u="sng" dirty="0" smtClean="0">
                <a:latin typeface="Times New Roman" pitchFamily="18" charset="0"/>
                <a:cs typeface="Times New Roman" pitchFamily="18" charset="0"/>
                <a:hlinkClick r:id="rId3"/>
              </a:rPr>
              <a:t>://www.instagram.com/p/DFGB8OIS3mt/?igsh=eHJ4cXg3NjJtMzdi</a:t>
            </a:r>
            <a:endParaRPr lang="ru-RU" sz="4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21.01.2025 ж. </a:t>
            </a:r>
            <a:r>
              <a:rPr lang="ru-RU" sz="4800" dirty="0" err="1" smtClean="0">
                <a:latin typeface="Times New Roman" pitchFamily="18" charset="0"/>
                <a:cs typeface="Times New Roman" pitchFamily="18" charset="0"/>
              </a:rPr>
              <a:t>Орталық қалалық кітапханада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Отбасы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-тәрбие мектебі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шығармашылық жобасы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аясында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Жеті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ата-шежіре</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бастауы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атты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отбасылық шежіресі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өтті.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Іс-шараға </a:t>
            </a:r>
            <a:r>
              <a:rPr lang="ru-RU" sz="4800" dirty="0" smtClean="0">
                <a:latin typeface="Times New Roman" pitchFamily="18" charset="0"/>
                <a:cs typeface="Times New Roman" pitchFamily="18" charset="0"/>
              </a:rPr>
              <a:t>Қ. </a:t>
            </a:r>
            <a:r>
              <a:rPr lang="ru-RU" sz="4800" dirty="0" err="1" smtClean="0">
                <a:latin typeface="Times New Roman" pitchFamily="18" charset="0"/>
                <a:cs typeface="Times New Roman" pitchFamily="18" charset="0"/>
              </a:rPr>
              <a:t>Сәтпаев атындағы </a:t>
            </a:r>
            <a:r>
              <a:rPr lang="ru-RU" sz="4800" dirty="0" smtClean="0">
                <a:latin typeface="Times New Roman" pitchFamily="18" charset="0"/>
                <a:cs typeface="Times New Roman" pitchFamily="18" charset="0"/>
              </a:rPr>
              <a:t>#9 ЖОББМ 10 "А" </a:t>
            </a:r>
            <a:r>
              <a:rPr lang="ru-RU" sz="4800" dirty="0" err="1" smtClean="0">
                <a:latin typeface="Times New Roman" pitchFamily="18" charset="0"/>
                <a:cs typeface="Times New Roman" pitchFamily="18" charset="0"/>
              </a:rPr>
              <a:t>сынып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оқушылары </a:t>
            </a:r>
            <a:r>
              <a:rPr lang="ru-RU" sz="4800" dirty="0" smtClean="0">
                <a:latin typeface="Times New Roman" pitchFamily="18" charset="0"/>
                <a:cs typeface="Times New Roman" pitchFamily="18" charset="0"/>
              </a:rPr>
              <a:t>мен, </a:t>
            </a:r>
            <a:r>
              <a:rPr lang="ru-RU" sz="4800" dirty="0" err="1" smtClean="0">
                <a:latin typeface="Times New Roman" pitchFamily="18" charset="0"/>
                <a:cs typeface="Times New Roman" pitchFamily="18" charset="0"/>
              </a:rPr>
              <a:t>сынып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жетекшісі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Сарбиева</a:t>
            </a:r>
            <a:r>
              <a:rPr lang="ru-RU" sz="4800" dirty="0" smtClean="0">
                <a:latin typeface="Times New Roman" pitchFamily="18" charset="0"/>
                <a:cs typeface="Times New Roman" pitchFamily="18" charset="0"/>
              </a:rPr>
              <a:t> Ж.К., </a:t>
            </a:r>
            <a:r>
              <a:rPr lang="ru-RU" sz="4800" dirty="0" err="1" smtClean="0">
                <a:latin typeface="Times New Roman" pitchFamily="18" charset="0"/>
                <a:cs typeface="Times New Roman" pitchFamily="18" charset="0"/>
              </a:rPr>
              <a:t>мектеп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кітапханашысы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Сагадиева</a:t>
            </a:r>
            <a:r>
              <a:rPr lang="ru-RU" sz="4800" dirty="0" smtClean="0">
                <a:latin typeface="Times New Roman" pitchFamily="18" charset="0"/>
                <a:cs typeface="Times New Roman" pitchFamily="18" charset="0"/>
              </a:rPr>
              <a:t> Д.К.</a:t>
            </a:r>
          </a:p>
          <a:p>
            <a:r>
              <a:rPr lang="ru-RU" sz="4800" dirty="0" err="1" smtClean="0">
                <a:latin typeface="Times New Roman" pitchFamily="18" charset="0"/>
                <a:cs typeface="Times New Roman" pitchFamily="18" charset="0"/>
              </a:rPr>
              <a:t>Кітапхана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меңгерушісі: Сагадиева</a:t>
            </a:r>
            <a:r>
              <a:rPr lang="ru-RU" sz="4800" dirty="0" smtClean="0">
                <a:latin typeface="Times New Roman" pitchFamily="18" charset="0"/>
                <a:cs typeface="Times New Roman" pitchFamily="18" charset="0"/>
              </a:rPr>
              <a:t> Д.К </a:t>
            </a:r>
            <a:r>
              <a:rPr lang="ru-RU" sz="4800" dirty="0" err="1" smtClean="0">
                <a:latin typeface="Times New Roman" pitchFamily="18" charset="0"/>
                <a:cs typeface="Times New Roman" pitchFamily="18" charset="0"/>
              </a:rPr>
              <a:t>Сынып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жетекшісі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Ашимова</a:t>
            </a:r>
            <a:r>
              <a:rPr lang="ru-RU" sz="4800" dirty="0" smtClean="0">
                <a:latin typeface="Times New Roman" pitchFamily="18" charset="0"/>
                <a:cs typeface="Times New Roman" pitchFamily="18" charset="0"/>
              </a:rPr>
              <a:t> А.К</a:t>
            </a:r>
          </a:p>
          <a:p>
            <a:r>
              <a:rPr lang="ru-RU" sz="4800" u="sng" dirty="0" smtClean="0">
                <a:latin typeface="Times New Roman" pitchFamily="18" charset="0"/>
                <a:cs typeface="Times New Roman" pitchFamily="18" charset="0"/>
                <a:hlinkClick r:id="rId4"/>
              </a:rPr>
              <a:t>https://www.instagram.com/p/DFHr6FOs_Xl/?igsh=MXd2dXJwdzZuM3Z1Zw</a:t>
            </a:r>
            <a:r>
              <a:rPr lang="ru-RU" sz="4800" dirty="0" smtClean="0">
                <a:latin typeface="Times New Roman" pitchFamily="18" charset="0"/>
                <a:cs typeface="Times New Roman" pitchFamily="18" charset="0"/>
              </a:rPr>
              <a:t>==</a:t>
            </a:r>
          </a:p>
          <a:p>
            <a:r>
              <a:rPr lang="ru-RU" sz="4800" dirty="0" smtClean="0">
                <a:latin typeface="Times New Roman" pitchFamily="18" charset="0"/>
                <a:cs typeface="Times New Roman" pitchFamily="18" charset="0"/>
              </a:rPr>
              <a:t>ҚАЗАҚСТАН РЕСПУБЛИКАСЫ ПРЕЗИДЕНТІ ЖАНЫНДАҒЫ ӘЙЕЛДЕР ІСТЕРІ ЖӘНЕ ОТБАСЫЛЫҚ-ДЕМОГРАФИЯЛЫҚ САЯСАТ ЖӨНІНДЕГІ ҰЛТТЫҚ КОМИССИЯНЫҢ МҮШЕЛЕРІНЕН АТА-АНАЛАР ҚАУЫМЫНА ҮНДЕУ </a:t>
            </a:r>
            <a:r>
              <a:rPr lang="ru-RU" sz="4800" dirty="0" err="1" smtClean="0">
                <a:latin typeface="Times New Roman" pitchFamily="18" charset="0"/>
                <a:cs typeface="Times New Roman" pitchFamily="18" charset="0"/>
              </a:rPr>
              <a:t>жарияланып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ақпараттандыру жұмыстары жүргізілді</a:t>
            </a:r>
            <a:r>
              <a:rPr lang="ru-RU" sz="4800" dirty="0" smtClean="0">
                <a:latin typeface="Times New Roman" pitchFamily="18" charset="0"/>
                <a:cs typeface="Times New Roman" pitchFamily="18" charset="0"/>
              </a:rPr>
              <a:t>.</a:t>
            </a:r>
          </a:p>
          <a:p>
            <a:r>
              <a:rPr lang="ru-RU" sz="4800" u="sng" dirty="0" smtClean="0">
                <a:latin typeface="Times New Roman" pitchFamily="18" charset="0"/>
                <a:cs typeface="Times New Roman" pitchFamily="18" charset="0"/>
                <a:hlinkClick r:id="rId5"/>
              </a:rPr>
              <a:t>https://www.instagram.com/p/DFIPX--MIKu/?igsh=NDBnbm56d3d5dDRt</a:t>
            </a:r>
            <a:endParaRPr lang="ru-RU" sz="4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20.01.2025ж.</a:t>
            </a:r>
            <a:br>
              <a:rPr lang="ru-RU" sz="4800" dirty="0" smtClean="0">
                <a:latin typeface="Times New Roman" pitchFamily="18" charset="0"/>
                <a:cs typeface="Times New Roman" pitchFamily="18" charset="0"/>
              </a:rPr>
            </a:br>
            <a:r>
              <a:rPr lang="ru-RU" sz="4800" dirty="0" err="1" smtClean="0">
                <a:latin typeface="Times New Roman" pitchFamily="18" charset="0"/>
                <a:cs typeface="Times New Roman" pitchFamily="18" charset="0"/>
              </a:rPr>
              <a:t>Мұғалімдер жиналысында</a:t>
            </a:r>
            <a:r>
              <a:rPr lang="ru-RU" sz="4800" dirty="0" smtClean="0">
                <a:latin typeface="Times New Roman" pitchFamily="18" charset="0"/>
                <a:cs typeface="Times New Roman" pitchFamily="18" charset="0"/>
              </a:rPr>
              <a:t> "Адам </a:t>
            </a:r>
            <a:r>
              <a:rPr lang="ru-RU" sz="4800" dirty="0" err="1" smtClean="0">
                <a:latin typeface="Times New Roman" pitchFamily="18" charset="0"/>
                <a:cs typeface="Times New Roman" pitchFamily="18" charset="0"/>
              </a:rPr>
              <a:t>психологиясын</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білу</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өмірдегі сәттіліктің кілті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атты</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педагог-психологтың </a:t>
            </a:r>
            <a:r>
              <a:rPr lang="ru-RU" sz="4800" dirty="0" smtClean="0">
                <a:latin typeface="Times New Roman" pitchFamily="18" charset="0"/>
                <a:cs typeface="Times New Roman" pitchFamily="18" charset="0"/>
              </a:rPr>
              <a:t>1 жарты </a:t>
            </a:r>
            <a:r>
              <a:rPr lang="ru-RU" sz="4800" dirty="0" err="1" smtClean="0">
                <a:latin typeface="Times New Roman" pitchFamily="18" charset="0"/>
                <a:cs typeface="Times New Roman" pitchFamily="18" charset="0"/>
              </a:rPr>
              <a:t>жылдық жұмысының қорытындысымен таныстырылды</a:t>
            </a:r>
            <a:r>
              <a:rPr lang="ru-RU" sz="4800" dirty="0" smtClean="0">
                <a:latin typeface="Times New Roman" pitchFamily="18" charset="0"/>
                <a:cs typeface="Times New Roman" pitchFamily="18" charset="0"/>
              </a:rPr>
              <a:t>.</a:t>
            </a:r>
          </a:p>
          <a:p>
            <a:r>
              <a:rPr lang="ru-RU" sz="4800" dirty="0" err="1" smtClean="0">
                <a:latin typeface="Times New Roman" pitchFamily="18" charset="0"/>
                <a:cs typeface="Times New Roman" pitchFamily="18" charset="0"/>
              </a:rPr>
              <a:t>Мақсаты:  оқу-тәрбие үрдісіне қатысушыларға педагогикалық-психологиялық қолдау көрсету, психологиялық саулығына  жағдай туғызу.</a:t>
            </a:r>
            <a:endParaRPr lang="ru-RU" sz="4800" dirty="0" smtClean="0">
              <a:latin typeface="Times New Roman" pitchFamily="18" charset="0"/>
              <a:cs typeface="Times New Roman" pitchFamily="18" charset="0"/>
            </a:endParaRPr>
          </a:p>
          <a:p>
            <a:r>
              <a:rPr lang="ru-RU" sz="4800" dirty="0" err="1" smtClean="0">
                <a:latin typeface="Times New Roman" pitchFamily="18" charset="0"/>
                <a:cs typeface="Times New Roman" pitchFamily="18" charset="0"/>
              </a:rPr>
              <a:t>Педагог-психологтар</a:t>
            </a:r>
            <a:r>
              <a:rPr lang="ru-RU" sz="4800" dirty="0" smtClean="0">
                <a:latin typeface="Times New Roman" pitchFamily="18" charset="0"/>
                <a:cs typeface="Times New Roman" pitchFamily="18" charset="0"/>
              </a:rPr>
              <a:t>: Р. </a:t>
            </a:r>
            <a:r>
              <a:rPr lang="ru-RU" sz="4800" dirty="0" err="1" smtClean="0">
                <a:latin typeface="Times New Roman" pitchFamily="18" charset="0"/>
                <a:cs typeface="Times New Roman" pitchFamily="18" charset="0"/>
              </a:rPr>
              <a:t>Хавсемет</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З.Ш.Мадиярова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С.А.Нигметова</a:t>
            </a:r>
            <a:endParaRPr lang="ru-RU" sz="4800" dirty="0" smtClean="0">
              <a:latin typeface="Times New Roman" pitchFamily="18" charset="0"/>
              <a:cs typeface="Times New Roman" pitchFamily="18" charset="0"/>
            </a:endParaRPr>
          </a:p>
          <a:p>
            <a:r>
              <a:rPr lang="ru-RU" sz="4800" u="sng" dirty="0" smtClean="0">
                <a:latin typeface="Times New Roman" pitchFamily="18" charset="0"/>
                <a:cs typeface="Times New Roman" pitchFamily="18" charset="0"/>
                <a:hlinkClick r:id="rId6"/>
              </a:rPr>
              <a:t>https://www.instagram.com/reel/DFKtoGys3_D/?igsh=MXNvbTRvemFybTE1aQ</a:t>
            </a:r>
            <a:r>
              <a:rPr lang="ru-RU" sz="4800" dirty="0" smtClean="0">
                <a:latin typeface="Times New Roman" pitchFamily="18" charset="0"/>
                <a:cs typeface="Times New Roman" pitchFamily="18" charset="0"/>
              </a:rPr>
              <a:t>==</a:t>
            </a:r>
          </a:p>
          <a:p>
            <a:r>
              <a:rPr lang="ru-RU" sz="4800" dirty="0" smtClean="0">
                <a:latin typeface="Times New Roman" pitchFamily="18" charset="0"/>
                <a:cs typeface="Times New Roman" pitchFamily="18" charset="0"/>
              </a:rPr>
              <a:t>23.01.2025 ж. </a:t>
            </a:r>
            <a:r>
              <a:rPr lang="ru-RU" sz="4800" dirty="0" err="1" smtClean="0">
                <a:latin typeface="Times New Roman" pitchFamily="18" charset="0"/>
                <a:cs typeface="Times New Roman" pitchFamily="18" charset="0"/>
              </a:rPr>
              <a:t>Ильяс</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Есенберлин</a:t>
            </a:r>
            <a:r>
              <a:rPr lang="ru-RU" sz="4800" dirty="0" smtClean="0">
                <a:latin typeface="Times New Roman" pitchFamily="18" charset="0"/>
                <a:cs typeface="Times New Roman" pitchFamily="18" charset="0"/>
              </a:rPr>
              <a:t> 110 </a:t>
            </a:r>
            <a:r>
              <a:rPr lang="ru-RU" sz="4800" dirty="0" err="1" smtClean="0">
                <a:latin typeface="Times New Roman" pitchFamily="18" charset="0"/>
                <a:cs typeface="Times New Roman" pitchFamily="18" charset="0"/>
              </a:rPr>
              <a:t>жыл</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толуына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орай</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Буктрейлер</a:t>
            </a:r>
            <a:r>
              <a:rPr lang="ru-RU" sz="4800" dirty="0" smtClean="0">
                <a:latin typeface="Times New Roman" pitchFamily="18" charset="0"/>
                <a:cs typeface="Times New Roman" pitchFamily="18" charset="0"/>
              </a:rPr>
              <a:t> " </a:t>
            </a:r>
            <a:r>
              <a:rPr lang="ru-RU" sz="4800" dirty="0" err="1" smtClean="0">
                <a:latin typeface="Times New Roman" pitchFamily="18" charset="0"/>
                <a:cs typeface="Times New Roman" pitchFamily="18" charset="0"/>
              </a:rPr>
              <a:t>Көшпенділер</a:t>
            </a:r>
            <a:r>
              <a:rPr lang="ru-RU" sz="4800" dirty="0" err="1"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 Кітапхана</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меңгерушісі</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Сагадиева</a:t>
            </a:r>
            <a:r>
              <a:rPr lang="ru-RU" sz="4800" dirty="0" smtClean="0">
                <a:latin typeface="Times New Roman" pitchFamily="18" charset="0"/>
                <a:cs typeface="Times New Roman" pitchFamily="18" charset="0"/>
              </a:rPr>
              <a:t> </a:t>
            </a:r>
            <a:r>
              <a:rPr lang="ru-RU" sz="4800" dirty="0" smtClean="0">
                <a:latin typeface="Times New Roman" pitchFamily="18" charset="0"/>
                <a:cs typeface="Times New Roman" pitchFamily="18" charset="0"/>
              </a:rPr>
              <a:t>Д.К </a:t>
            </a:r>
            <a:r>
              <a:rPr lang="ru-RU" sz="4800" u="sng" dirty="0" smtClean="0">
                <a:latin typeface="Times New Roman" pitchFamily="18" charset="0"/>
                <a:cs typeface="Times New Roman" pitchFamily="18" charset="0"/>
                <a:hlinkClick r:id="rId7"/>
              </a:rPr>
              <a:t>https</a:t>
            </a:r>
            <a:r>
              <a:rPr lang="ru-RU" sz="4800" u="sng" dirty="0" smtClean="0">
                <a:latin typeface="Times New Roman" pitchFamily="18" charset="0"/>
                <a:cs typeface="Times New Roman" pitchFamily="18" charset="0"/>
                <a:hlinkClick r:id="rId7"/>
              </a:rPr>
              <a:t>://www.instagram.com/reel/DFKuqK_MXIm/?igsh=MTh1bWF6OHlnYXpweQ</a:t>
            </a:r>
            <a:r>
              <a:rPr lang="ru-RU" sz="4800" dirty="0" smtClean="0">
                <a:latin typeface="Times New Roman" pitchFamily="18" charset="0"/>
                <a:cs typeface="Times New Roman" pitchFamily="18" charset="0"/>
              </a:rPr>
              <a:t>==</a:t>
            </a:r>
          </a:p>
          <a:p>
            <a:r>
              <a:rPr lang="ru-RU" sz="4800" dirty="0" smtClean="0">
                <a:latin typeface="Times New Roman" pitchFamily="18" charset="0"/>
                <a:cs typeface="Times New Roman" pitchFamily="18" charset="0"/>
              </a:rPr>
              <a:t>27.01.2025   4“Б</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сыныбы</a:t>
            </a:r>
            <a:r>
              <a:rPr lang="ru-RU" sz="4800" dirty="0" smtClean="0">
                <a:latin typeface="Times New Roman" pitchFamily="18" charset="0"/>
                <a:cs typeface="Times New Roman" pitchFamily="18" charset="0"/>
              </a:rPr>
              <a:t>. </a:t>
            </a:r>
            <a:r>
              <a:rPr lang="kk-KZ" sz="4800" dirty="0" smtClean="0">
                <a:latin typeface="Times New Roman" pitchFamily="18" charset="0"/>
                <a:cs typeface="Times New Roman" pitchFamily="18" charset="0"/>
              </a:rPr>
              <a:t>Тәрбие сағаты “Менің ертеңім…”</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МАҚСАТЫ:Балалардың болашаққа деген оң көзқарасын қалыптастыруға көмектесу.Мақсат қою және оған жетудің қадамдарын түсіндіру,армандарды жүзеге асыру жолдары туралы ой қозғау. Сынып жетекшісі:Байборанова А.Д.</a:t>
            </a:r>
            <a:endParaRPr lang="ru-RU" sz="4800" dirty="0" smtClean="0">
              <a:latin typeface="Times New Roman" pitchFamily="18" charset="0"/>
              <a:cs typeface="Times New Roman" pitchFamily="18" charset="0"/>
            </a:endParaRPr>
          </a:p>
          <a:p>
            <a:r>
              <a:rPr lang="ru-RU" sz="4800" u="sng" dirty="0" smtClean="0">
                <a:latin typeface="Times New Roman" pitchFamily="18" charset="0"/>
                <a:cs typeface="Times New Roman" pitchFamily="18" charset="0"/>
                <a:hlinkClick r:id="rId8"/>
              </a:rPr>
              <a:t>https://www.instagram.com/p/DFVZ3OUMgb5/?igsh=MW82Y2prNzBpcmx3cQ</a:t>
            </a:r>
            <a:r>
              <a:rPr lang="ru-RU" sz="4800" dirty="0" smtClean="0">
                <a:latin typeface="Times New Roman" pitchFamily="18" charset="0"/>
                <a:cs typeface="Times New Roman" pitchFamily="18" charset="0"/>
              </a:rPr>
              <a:t>==</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65462"/>
            <a:ext cx="10515600" cy="6692537"/>
          </a:xfrm>
        </p:spPr>
        <p:txBody>
          <a:bodyPr>
            <a:normAutofit fontScale="25000" lnSpcReduction="20000"/>
          </a:bodyPr>
          <a:lstStyle/>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10 "Ә"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"Дропперлер”</a:t>
            </a:r>
            <a:r>
              <a:rPr lang="ru-RU" sz="4000" dirty="0" err="1" smtClean="0">
                <a:latin typeface="Times New Roman" pitchFamily="18" charset="0"/>
                <a:cs typeface="Times New Roman" pitchFamily="18" charset="0"/>
              </a:rPr>
              <a:t>тақырыбында 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 өтті</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Сабақтың мақсаттары: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Дроппер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ұғымын түсіну, алаяқтық сызбаларға қатысу принциптерін</a:t>
            </a:r>
            <a:r>
              <a:rPr lang="ru-RU" sz="4000" dirty="0" smtClean="0">
                <a:latin typeface="Times New Roman" pitchFamily="18" charset="0"/>
                <a:cs typeface="Times New Roman" pitchFamily="18" charset="0"/>
              </a:rPr>
              <a:t> тану, </a:t>
            </a:r>
            <a:r>
              <a:rPr lang="ru-RU" sz="4000" dirty="0" err="1" smtClean="0">
                <a:latin typeface="Times New Roman" pitchFamily="18" charset="0"/>
                <a:cs typeface="Times New Roman" pitchFamily="18" charset="0"/>
              </a:rPr>
              <a:t>қатысудың салдарын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қауіптерін </a:t>
            </a:r>
            <a:r>
              <a:rPr lang="ru-RU" sz="4000" dirty="0" smtClean="0">
                <a:latin typeface="Times New Roman" pitchFamily="18" charset="0"/>
                <a:cs typeface="Times New Roman" pitchFamily="18" charset="0"/>
              </a:rPr>
              <a:t>тану. </a:t>
            </a:r>
            <a:r>
              <a:rPr lang="ru-RU" sz="4000" dirty="0" err="1" smtClean="0">
                <a:latin typeface="Times New Roman" pitchFamily="18" charset="0"/>
                <a:cs typeface="Times New Roman" pitchFamily="18" charset="0"/>
              </a:rPr>
              <a:t>Өз әрекеттері үшін жауапкершілікті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сезіну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Ныгмет</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Манар</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2"/>
              </a:rPr>
              <a:t>https</a:t>
            </a:r>
            <a:r>
              <a:rPr lang="ru-RU" sz="4000" u="sng" dirty="0" smtClean="0">
                <a:latin typeface="Times New Roman" pitchFamily="18" charset="0"/>
                <a:cs typeface="Times New Roman" pitchFamily="18" charset="0"/>
                <a:hlinkClick r:id="rId2"/>
              </a:rPr>
              <a:t>://www.instagram.com/p/DFVhOZ9MMdz/?igsh=eXIwemxhYWVwYTMz</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27.01.2025  8 </a:t>
            </a:r>
            <a:r>
              <a:rPr lang="ru-RU" sz="4000" dirty="0" smtClean="0">
                <a:latin typeface="Times New Roman" pitchFamily="18" charset="0"/>
                <a:cs typeface="Times New Roman" pitchFamily="18" charset="0"/>
              </a:rPr>
              <a:t>“Б” </a:t>
            </a:r>
            <a:r>
              <a:rPr lang="ru-RU" sz="4000" dirty="0" err="1" smtClean="0">
                <a:latin typeface="Times New Roman" pitchFamily="18" charset="0"/>
                <a:cs typeface="Times New Roman" pitchFamily="18" charset="0"/>
              </a:rPr>
              <a:t>сыныбы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сағатының тақырыбы: «Алаяқтық және онлайн</a:t>
            </a:r>
            <a:r>
              <a:rPr lang="ru-RU" sz="4000" dirty="0" smtClean="0">
                <a:latin typeface="Times New Roman" pitchFamily="18" charset="0"/>
                <a:cs typeface="Times New Roman" pitchFamily="18" charset="0"/>
              </a:rPr>
              <a:t> - шопинг»</a:t>
            </a:r>
          </a:p>
          <a:p>
            <a:r>
              <a:rPr lang="ru-RU" sz="4000" dirty="0" err="1" smtClean="0">
                <a:latin typeface="Times New Roman" pitchFamily="18" charset="0"/>
                <a:cs typeface="Times New Roman" pitchFamily="18" charset="0"/>
              </a:rPr>
              <a:t>Мақсаты: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Оқушыларды алаяқтықтың түрлері </a:t>
            </a:r>
            <a:r>
              <a:rPr lang="ru-RU" sz="4000" dirty="0" smtClean="0">
                <a:latin typeface="Times New Roman" pitchFamily="18" charset="0"/>
                <a:cs typeface="Times New Roman" pitchFamily="18" charset="0"/>
              </a:rPr>
              <a:t>мен </a:t>
            </a:r>
            <a:r>
              <a:rPr lang="ru-RU" sz="4000" dirty="0" err="1" smtClean="0">
                <a:latin typeface="Times New Roman" pitchFamily="18" charset="0"/>
                <a:cs typeface="Times New Roman" pitchFamily="18" charset="0"/>
              </a:rPr>
              <a:t>әдістері туралы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ақпараттандыру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Алаяқтардың қоғамға тигізетін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зияны</a:t>
            </a:r>
            <a:r>
              <a:rPr lang="ru-RU" sz="4000" dirty="0" smtClean="0">
                <a:latin typeface="Times New Roman" pitchFamily="18" charset="0"/>
                <a:cs typeface="Times New Roman" pitchFamily="18" charset="0"/>
              </a:rPr>
              <a:t> мен </a:t>
            </a:r>
            <a:r>
              <a:rPr lang="ru-RU" sz="4000" dirty="0" err="1" smtClean="0">
                <a:latin typeface="Times New Roman" pitchFamily="18" charset="0"/>
                <a:cs typeface="Times New Roman" pitchFamily="18" charset="0"/>
              </a:rPr>
              <a:t>олардың қылмыстық жауапкершілігін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түсіндіру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Оқушылардың алаяқтардан қорғану дағдыларын қалыптастыру.</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Қоғамдағы құқық бұзушылықтармен күресу туралы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түсінік </a:t>
            </a:r>
            <a:r>
              <a:rPr lang="ru-RU" sz="4000" dirty="0" smtClean="0">
                <a:latin typeface="Times New Roman" pitchFamily="18" charset="0"/>
                <a:cs typeface="Times New Roman" pitchFamily="18" charset="0"/>
              </a:rPr>
              <a:t>беру, </a:t>
            </a:r>
            <a:r>
              <a:rPr lang="ru-RU" sz="4000" dirty="0" err="1" smtClean="0">
                <a:latin typeface="Times New Roman" pitchFamily="18" charset="0"/>
                <a:cs typeface="Times New Roman" pitchFamily="18" charset="0"/>
              </a:rPr>
              <a:t>қаржылық сауаттылықты арттыру</a:t>
            </a:r>
            <a:r>
              <a:rPr lang="kk-KZ"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Примбетова</a:t>
            </a:r>
            <a:r>
              <a:rPr lang="ru-RU" sz="4000" dirty="0" smtClean="0">
                <a:latin typeface="Times New Roman" pitchFamily="18" charset="0"/>
                <a:cs typeface="Times New Roman" pitchFamily="18" charset="0"/>
              </a:rPr>
              <a:t> М. </a:t>
            </a:r>
            <a:r>
              <a:rPr lang="ru-RU" sz="4000" dirty="0" smtClean="0">
                <a:latin typeface="Times New Roman" pitchFamily="18" charset="0"/>
                <a:cs typeface="Times New Roman" pitchFamily="18" charset="0"/>
              </a:rPr>
              <a:t>К  </a:t>
            </a:r>
            <a:r>
              <a:rPr lang="ru-RU" sz="4000" u="sng" dirty="0" smtClean="0">
                <a:latin typeface="Times New Roman" pitchFamily="18" charset="0"/>
                <a:cs typeface="Times New Roman" pitchFamily="18" charset="0"/>
                <a:hlinkClick r:id="rId3"/>
              </a:rPr>
              <a:t>https</a:t>
            </a:r>
            <a:r>
              <a:rPr lang="ru-RU" sz="4000" u="sng" dirty="0" smtClean="0">
                <a:latin typeface="Times New Roman" pitchFamily="18" charset="0"/>
                <a:cs typeface="Times New Roman" pitchFamily="18" charset="0"/>
                <a:hlinkClick r:id="rId3"/>
              </a:rPr>
              <a:t>://www.instagram.com/p/DFV8DsJsDrE/?igsh=MWx4dW1tZG42ZmRiaA</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2-ші </a:t>
            </a:r>
            <a:r>
              <a:rPr lang="ru-RU" sz="4000" dirty="0" err="1" smtClean="0">
                <a:latin typeface="Times New Roman" pitchFamily="18" charset="0"/>
                <a:cs typeface="Times New Roman" pitchFamily="18" charset="0"/>
              </a:rPr>
              <a:t>сыныптар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арасында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Жүзден жүйрік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атты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оқушыларды жылдамдыққа оқыту сайысы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өтті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  жылдам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оқудың технологиясымен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танысып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шынықтыру жаттығуларын жасады</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Мақсаты: Оқушыларды дұрыс және жылдам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оқуға дағдыландыру.</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Оқу жылдамдығын қалыптастыру- бастауыш</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оқушысының логикалық дамуын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зейін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тұрақтылығын қалыптастырып, есте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сақтау қабілетін дамытады</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Мұғалім</a:t>
            </a:r>
            <a:r>
              <a:rPr lang="ru-RU" sz="4000" dirty="0" err="1"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Ниязова </a:t>
            </a:r>
            <a:r>
              <a:rPr lang="ru-RU" sz="4000" dirty="0" smtClean="0">
                <a:latin typeface="Times New Roman" pitchFamily="18" charset="0"/>
                <a:cs typeface="Times New Roman" pitchFamily="18" charset="0"/>
              </a:rPr>
              <a:t>А.Б. </a:t>
            </a:r>
            <a:r>
              <a:rPr lang="ru-RU" sz="4000" u="sng" dirty="0" smtClean="0">
                <a:latin typeface="Times New Roman" pitchFamily="18" charset="0"/>
                <a:cs typeface="Times New Roman" pitchFamily="18" charset="0"/>
                <a:hlinkClick r:id="rId4"/>
              </a:rPr>
              <a:t>https</a:t>
            </a:r>
            <a:r>
              <a:rPr lang="ru-RU" sz="4000" u="sng" dirty="0" smtClean="0">
                <a:latin typeface="Times New Roman" pitchFamily="18" charset="0"/>
                <a:cs typeface="Times New Roman" pitchFamily="18" charset="0"/>
                <a:hlinkClick r:id="rId4"/>
              </a:rPr>
              <a:t>://www.instagram.com/reel/DFV8RdaMiU-/?igsh=MXV5bnBwZTR3OHQ0ZQ</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9 “А”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"Арам мен </a:t>
            </a:r>
            <a:r>
              <a:rPr lang="ru-RU" sz="4000" dirty="0" err="1" smtClean="0">
                <a:latin typeface="Times New Roman" pitchFamily="18" charset="0"/>
                <a:cs typeface="Times New Roman" pitchFamily="18" charset="0"/>
              </a:rPr>
              <a:t>адал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обал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сауап</a:t>
            </a:r>
            <a:r>
              <a:rPr lang="ru-RU" sz="4000" dirty="0" smtClean="0">
                <a:latin typeface="Times New Roman" pitchFamily="18" charset="0"/>
                <a:cs typeface="Times New Roman" pitchFamily="18" charset="0"/>
              </a:rPr>
              <a:t> - </a:t>
            </a:r>
            <a:r>
              <a:rPr lang="ru-RU" sz="4000" dirty="0" err="1" smtClean="0">
                <a:latin typeface="Times New Roman" pitchFamily="18" charset="0"/>
                <a:cs typeface="Times New Roman" pitchFamily="18" charset="0"/>
              </a:rPr>
              <a:t>ұлтымыздың ұстанымы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тақырыбында тәрбие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 өткізілді</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МАҚСАТЫ:</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-Оқушыларға адалдық, әділдік, обал</a:t>
            </a:r>
            <a:r>
              <a:rPr lang="ru-RU" sz="4000" dirty="0" smtClean="0">
                <a:latin typeface="Times New Roman" pitchFamily="18" charset="0"/>
                <a:cs typeface="Times New Roman" pitchFamily="18" charset="0"/>
              </a:rPr>
              <a:t> мен </a:t>
            </a:r>
            <a:r>
              <a:rPr lang="ru-RU" sz="4000" dirty="0" err="1" smtClean="0">
                <a:latin typeface="Times New Roman" pitchFamily="18" charset="0"/>
                <a:cs typeface="Times New Roman" pitchFamily="18" charset="0"/>
              </a:rPr>
              <a:t>сауап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ұғымдарын түсіндіру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-Ұлттық құндылықтарды дәріптеу арқылы адамгершілікке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дәріптеу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-Оқушылардың жақсы мен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жаманды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ажырау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қабілеттерін дамыту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-Ұлтымыздың ұстанымына сай</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өмір сүрудің маңыздылығын </a:t>
            </a:r>
            <a:r>
              <a:rPr lang="ru-RU" sz="4000" dirty="0" err="1" smtClean="0">
                <a:latin typeface="Times New Roman" pitchFamily="18" charset="0"/>
                <a:cs typeface="Times New Roman" pitchFamily="18" charset="0"/>
              </a:rPr>
              <a:t>көрсету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Нұрлан </a:t>
            </a:r>
            <a:r>
              <a:rPr lang="ru-RU" sz="4000" dirty="0" smtClean="0">
                <a:latin typeface="Times New Roman" pitchFamily="18" charset="0"/>
                <a:cs typeface="Times New Roman" pitchFamily="18" charset="0"/>
              </a:rPr>
              <a:t>Ж.Н. </a:t>
            </a:r>
            <a:r>
              <a:rPr lang="ru-RU" sz="4000" u="sng" dirty="0" smtClean="0">
                <a:latin typeface="Times New Roman" pitchFamily="18" charset="0"/>
                <a:cs typeface="Times New Roman" pitchFamily="18" charset="0"/>
                <a:hlinkClick r:id="rId5"/>
              </a:rPr>
              <a:t>https</a:t>
            </a:r>
            <a:r>
              <a:rPr lang="ru-RU" sz="4000" u="sng" dirty="0" smtClean="0">
                <a:latin typeface="Times New Roman" pitchFamily="18" charset="0"/>
                <a:cs typeface="Times New Roman" pitchFamily="18" charset="0"/>
                <a:hlinkClick r:id="rId5"/>
              </a:rPr>
              <a:t>://www.instagram.com/p/DFV8WXFsSaa/?igsh=MWtwZjdqbG1teXJwdw</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3 </a:t>
            </a:r>
            <a:r>
              <a:rPr lang="ru-RU" sz="4000" dirty="0" err="1" smtClean="0">
                <a:latin typeface="Times New Roman" pitchFamily="18" charset="0"/>
                <a:cs typeface="Times New Roman" pitchFamily="18" charset="0"/>
              </a:rPr>
              <a:t>ші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сыныптар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арасында</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"ДАРАБОЗ" АТТЫ ИНТЕЛЛЕКТУАЛДЫ САЙЫС </a:t>
            </a:r>
            <a:r>
              <a:rPr lang="ru-RU" sz="4000" dirty="0" err="1" smtClean="0">
                <a:latin typeface="Times New Roman" pitchFamily="18" charset="0"/>
                <a:cs typeface="Times New Roman" pitchFamily="18" charset="0"/>
              </a:rPr>
              <a:t>өтті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Сайыс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өте қызықты болды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балалар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өз алған білімдерін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көрсете алды</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ОТІЖ </a:t>
            </a:r>
            <a:r>
              <a:rPr lang="ru-RU" sz="4000" dirty="0" err="1" smtClean="0">
                <a:latin typeface="Times New Roman" pitchFamily="18" charset="0"/>
                <a:cs typeface="Times New Roman" pitchFamily="18" charset="0"/>
              </a:rPr>
              <a:t>басшының орынбасары</a:t>
            </a:r>
            <a:r>
              <a:rPr lang="ru-RU" sz="4000" dirty="0" smtClean="0">
                <a:latin typeface="Times New Roman" pitchFamily="18" charset="0"/>
                <a:cs typeface="Times New Roman" pitchFamily="18" charset="0"/>
              </a:rPr>
              <a:t>: Сулейменова </a:t>
            </a:r>
            <a:r>
              <a:rPr lang="ru-RU" sz="4000" dirty="0" err="1" smtClean="0">
                <a:latin typeface="Times New Roman" pitchFamily="18" charset="0"/>
                <a:cs typeface="Times New Roman" pitchFamily="18" charset="0"/>
              </a:rPr>
              <a:t>Карлыгаш</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Дулатовна</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6"/>
              </a:rPr>
              <a:t>https</a:t>
            </a:r>
            <a:r>
              <a:rPr lang="ru-RU" sz="4000" u="sng" dirty="0" smtClean="0">
                <a:latin typeface="Times New Roman" pitchFamily="18" charset="0"/>
                <a:cs typeface="Times New Roman" pitchFamily="18" charset="0"/>
                <a:hlinkClick r:id="rId6"/>
              </a:rPr>
              <a:t>://www.instagram.com/p/DFV8eKksSzI/?igsh=Mml1Zjg2OGF6eHl1</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27.01.2025 </a:t>
            </a:r>
            <a:r>
              <a:rPr lang="ru-RU" sz="4000" dirty="0" err="1" smtClean="0">
                <a:latin typeface="Times New Roman" pitchFamily="18" charset="0"/>
                <a:cs typeface="Times New Roman" pitchFamily="18" charset="0"/>
              </a:rPr>
              <a:t>күні </a:t>
            </a:r>
            <a:r>
              <a:rPr lang="ru-RU" sz="4000" dirty="0" smtClean="0">
                <a:latin typeface="Times New Roman" pitchFamily="18" charset="0"/>
                <a:cs typeface="Times New Roman" pitchFamily="18" charset="0"/>
              </a:rPr>
              <a:t>9 “Б”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Онлайн-шопингтегі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алаяқтар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тақырыбында тәрбие сағаты өткізілді</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Мақсаты: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Онлайн-шопингтегі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алаяқтықтың негізгі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түрлерін білу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(жалған сайттар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фишинг</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жалған хабарландырулар</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«Жалған </a:t>
            </a:r>
            <a:r>
              <a:rPr lang="ru-RU" sz="4000" dirty="0" smtClean="0">
                <a:latin typeface="Times New Roman" pitchFamily="18" charset="0"/>
                <a:cs typeface="Times New Roman" pitchFamily="18" charset="0"/>
              </a:rPr>
              <a:t>сайт», «</a:t>
            </a:r>
            <a:r>
              <a:rPr lang="ru-RU" sz="4000" dirty="0" err="1" smtClean="0">
                <a:latin typeface="Times New Roman" pitchFamily="18" charset="0"/>
                <a:cs typeface="Times New Roman" pitchFamily="18" charset="0"/>
              </a:rPr>
              <a:t>Фишинг</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Әлеуметтік </a:t>
            </a:r>
            <a:r>
              <a:rPr lang="ru-RU" sz="4000" dirty="0" smtClean="0">
                <a:latin typeface="Times New Roman" pitchFamily="18" charset="0"/>
                <a:cs typeface="Times New Roman" pitchFamily="18" charset="0"/>
              </a:rPr>
              <a:t>инженерия», «</a:t>
            </a:r>
            <a:r>
              <a:rPr lang="ru-RU" sz="4000" dirty="0" err="1" smtClean="0">
                <a:latin typeface="Times New Roman" pitchFamily="18" charset="0"/>
                <a:cs typeface="Times New Roman" pitchFamily="18" charset="0"/>
              </a:rPr>
              <a:t>Қауіпсіз </a:t>
            </a:r>
            <a:r>
              <a:rPr lang="ru-RU" sz="4000" dirty="0" smtClean="0">
                <a:latin typeface="Times New Roman" pitchFamily="18" charset="0"/>
                <a:cs typeface="Times New Roman" pitchFamily="18" charset="0"/>
              </a:rPr>
              <a:t>сайт», «</a:t>
            </a:r>
            <a:r>
              <a:rPr lang="ru-RU" sz="4000" dirty="0" err="1" smtClean="0">
                <a:latin typeface="Times New Roman" pitchFamily="18" charset="0"/>
                <a:cs typeface="Times New Roman" pitchFamily="18" charset="0"/>
              </a:rPr>
              <a:t>Сенімді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құпия сөз</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Екі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факторлы</a:t>
            </a:r>
            <a:r>
              <a:rPr lang="ru-RU" sz="4000" dirty="0" smtClean="0">
                <a:latin typeface="Times New Roman" pitchFamily="18" charset="0"/>
                <a:cs typeface="Times New Roman" pitchFamily="18" charset="0"/>
              </a:rPr>
              <a:t> аутентификация (2FA)», «</a:t>
            </a:r>
            <a:r>
              <a:rPr lang="ru-RU" sz="4000" dirty="0" err="1" smtClean="0">
                <a:latin typeface="Times New Roman" pitchFamily="18" charset="0"/>
                <a:cs typeface="Times New Roman" pitchFamily="18" charset="0"/>
              </a:rPr>
              <a:t>Жеке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және қаржылық алаяқтық</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Импульсивті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сатып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алудың қауіптілігі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Қоғамдық Wi-Fi</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Жалған пікірлер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Электрондық әмияндар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терминдерінің мәнін қауіпсіз </a:t>
            </a:r>
            <a:r>
              <a:rPr lang="ru-RU" sz="4000" dirty="0" smtClean="0">
                <a:latin typeface="Times New Roman" pitchFamily="18" charset="0"/>
                <a:cs typeface="Times New Roman" pitchFamily="18" charset="0"/>
              </a:rPr>
              <a:t>интернет-шопинг </a:t>
            </a:r>
            <a:r>
              <a:rPr lang="ru-RU" sz="4000" dirty="0" err="1" smtClean="0">
                <a:latin typeface="Times New Roman" pitchFamily="18" charset="0"/>
                <a:cs typeface="Times New Roman" pitchFamily="18" charset="0"/>
              </a:rPr>
              <a:t>үшін түсіну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Алаяқтық сайттар</a:t>
            </a:r>
            <a:r>
              <a:rPr lang="ru-RU" sz="4000" dirty="0" smtClean="0">
                <a:latin typeface="Times New Roman" pitchFamily="18" charset="0"/>
                <a:cs typeface="Times New Roman" pitchFamily="18" charset="0"/>
              </a:rPr>
              <a:t> мен </a:t>
            </a:r>
            <a:r>
              <a:rPr lang="ru-RU" sz="4000" dirty="0" err="1" smtClean="0">
                <a:latin typeface="Times New Roman" pitchFamily="18" charset="0"/>
                <a:cs typeface="Times New Roman" pitchFamily="18" charset="0"/>
              </a:rPr>
              <a:t>ұсыныстардың белгілерін</a:t>
            </a:r>
            <a:r>
              <a:rPr lang="ru-RU" sz="4000" dirty="0" smtClean="0">
                <a:latin typeface="Times New Roman" pitchFamily="18" charset="0"/>
                <a:cs typeface="Times New Roman" pitchFamily="18" charset="0"/>
              </a:rPr>
              <a:t> тану;</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Қауіпсіз құпия сөздер жасау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Интернеттен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тауар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сатып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кезіндегі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қауіпсіздік ережелерін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түсіндіру.</a:t>
            </a:r>
            <a:endParaRPr lang="ru-RU" sz="4000" dirty="0" smtClean="0">
              <a:latin typeface="Times New Roman" pitchFamily="18" charset="0"/>
              <a:cs typeface="Times New Roman" pitchFamily="18" charset="0"/>
            </a:endParaRP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Аскарова </a:t>
            </a:r>
            <a:r>
              <a:rPr lang="ru-RU" sz="4000" dirty="0" smtClean="0">
                <a:latin typeface="Times New Roman" pitchFamily="18" charset="0"/>
                <a:cs typeface="Times New Roman" pitchFamily="18" charset="0"/>
              </a:rPr>
              <a:t>А.К.  </a:t>
            </a:r>
            <a:r>
              <a:rPr lang="ru-RU" sz="4000" u="sng" dirty="0" smtClean="0">
                <a:latin typeface="Times New Roman" pitchFamily="18" charset="0"/>
                <a:cs typeface="Times New Roman" pitchFamily="18" charset="0"/>
                <a:hlinkClick r:id="rId7"/>
              </a:rPr>
              <a:t>https</a:t>
            </a:r>
            <a:r>
              <a:rPr lang="ru-RU" sz="4000" u="sng" dirty="0" smtClean="0">
                <a:latin typeface="Times New Roman" pitchFamily="18" charset="0"/>
                <a:cs typeface="Times New Roman" pitchFamily="18" charset="0"/>
                <a:hlinkClick r:id="rId7"/>
              </a:rPr>
              <a:t>://www.instagram.com/reel/DFV81iIs7SN/?igsh=MWtjcXlkNG5qN3ljbw</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10 “А”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"Арам мен </a:t>
            </a:r>
            <a:r>
              <a:rPr lang="ru-RU" sz="4000" dirty="0" err="1" smtClean="0">
                <a:latin typeface="Times New Roman" pitchFamily="18" charset="0"/>
                <a:cs typeface="Times New Roman" pitchFamily="18" charset="0"/>
              </a:rPr>
              <a:t>адал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обал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сауап</a:t>
            </a:r>
            <a:r>
              <a:rPr lang="ru-RU" sz="4000" dirty="0" smtClean="0">
                <a:latin typeface="Times New Roman" pitchFamily="18" charset="0"/>
                <a:cs typeface="Times New Roman" pitchFamily="18" charset="0"/>
              </a:rPr>
              <a:t> - </a:t>
            </a:r>
            <a:r>
              <a:rPr lang="ru-RU" sz="4000" dirty="0" err="1" smtClean="0">
                <a:latin typeface="Times New Roman" pitchFamily="18" charset="0"/>
                <a:cs typeface="Times New Roman" pitchFamily="18" charset="0"/>
              </a:rPr>
              <a:t>ұлтымыздың ұстанымы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тақырыбында тәрбие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 өткізілді</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МАҚСАТЫ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-Оқушыларға адалдық, әділдік, обал</a:t>
            </a:r>
            <a:r>
              <a:rPr lang="ru-RU" sz="4000" dirty="0" smtClean="0">
                <a:latin typeface="Times New Roman" pitchFamily="18" charset="0"/>
                <a:cs typeface="Times New Roman" pitchFamily="18" charset="0"/>
              </a:rPr>
              <a:t> мен </a:t>
            </a:r>
            <a:r>
              <a:rPr lang="ru-RU" sz="4000" dirty="0" err="1" smtClean="0">
                <a:latin typeface="Times New Roman" pitchFamily="18" charset="0"/>
                <a:cs typeface="Times New Roman" pitchFamily="18" charset="0"/>
              </a:rPr>
              <a:t>сауап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ұғымдарын түсіндіру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-Ұлттық құндылықтарды дәріптеу арқылы адамгершілікке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дәріптеу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-Оқушылардың жақсы мен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жаманды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ажырау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қабілеттерін дамыту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-Ұлтымыздың ұстанымына сай</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өмір сүрудің маңыздылығын көрсету</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Сарбиева</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Ж.К.  </a:t>
            </a:r>
            <a:r>
              <a:rPr lang="ru-RU" sz="4000" u="sng" dirty="0" smtClean="0">
                <a:latin typeface="Times New Roman" pitchFamily="18" charset="0"/>
                <a:cs typeface="Times New Roman" pitchFamily="18" charset="0"/>
                <a:hlinkClick r:id="rId8"/>
              </a:rPr>
              <a:t>https</a:t>
            </a:r>
            <a:r>
              <a:rPr lang="ru-RU" sz="4000" u="sng" dirty="0" smtClean="0">
                <a:latin typeface="Times New Roman" pitchFamily="18" charset="0"/>
                <a:cs typeface="Times New Roman" pitchFamily="18" charset="0"/>
                <a:hlinkClick r:id="rId8"/>
              </a:rPr>
              <a:t>://www.instagram.com/p/DFV9FBTMFev/?igsh=aHUweWpybzYyY2tw</a:t>
            </a:r>
            <a:endParaRPr lang="ru-RU" sz="4000" dirty="0" smtClean="0">
              <a:latin typeface="Times New Roman" pitchFamily="18" charset="0"/>
              <a:cs typeface="Times New Roman" pitchFamily="18" charset="0"/>
            </a:endParaRP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4469" y="182880"/>
            <a:ext cx="11591108" cy="6514011"/>
          </a:xfrm>
        </p:spPr>
        <p:txBody>
          <a:bodyPr>
            <a:normAutofit fontScale="25000" lnSpcReduction="20000"/>
          </a:bodyPr>
          <a:lstStyle/>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5 “Ә”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Цифрлық әлемде қауіпсіз қадам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жобасы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аясында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Цифрлық </a:t>
            </a:r>
            <a:r>
              <a:rPr lang="ru-RU" sz="4000" dirty="0" smtClean="0">
                <a:latin typeface="Times New Roman" pitchFamily="18" charset="0"/>
                <a:cs typeface="Times New Roman" pitchFamily="18" charset="0"/>
              </a:rPr>
              <a:t>гигиена мен </a:t>
            </a:r>
            <a:r>
              <a:rPr lang="ru-RU" sz="4000" dirty="0" err="1" smtClean="0">
                <a:latin typeface="Times New Roman" pitchFamily="18" charset="0"/>
                <a:cs typeface="Times New Roman" pitchFamily="18" charset="0"/>
              </a:rPr>
              <a:t>қаржылық қауіпсіздік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тақырыбында тәрбие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 өткізілді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Абуова</a:t>
            </a:r>
            <a:r>
              <a:rPr lang="ru-RU" sz="4000" dirty="0" smtClean="0">
                <a:latin typeface="Times New Roman" pitchFamily="18" charset="0"/>
                <a:cs typeface="Times New Roman" pitchFamily="18" charset="0"/>
              </a:rPr>
              <a:t> Д.К</a:t>
            </a:r>
          </a:p>
          <a:p>
            <a:r>
              <a:rPr lang="ru-RU" sz="4000" u="sng" dirty="0" smtClean="0">
                <a:latin typeface="Times New Roman" pitchFamily="18" charset="0"/>
                <a:cs typeface="Times New Roman" pitchFamily="18" charset="0"/>
                <a:hlinkClick r:id="rId2"/>
              </a:rPr>
              <a:t>https://www.instagram.com/reel/DFWpLz3vHVj/?igsh=YmY2bW1laW1nd3dz</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27.01.2025  8 </a:t>
            </a:r>
            <a:r>
              <a:rPr lang="ru-RU" sz="4000" dirty="0" smtClean="0">
                <a:latin typeface="Times New Roman" pitchFamily="18" charset="0"/>
                <a:cs typeface="Times New Roman" pitchFamily="18" charset="0"/>
              </a:rPr>
              <a:t>“А” </a:t>
            </a:r>
            <a:r>
              <a:rPr lang="ru-RU" sz="4000" dirty="0" err="1" smtClean="0">
                <a:latin typeface="Times New Roman" pitchFamily="18" charset="0"/>
                <a:cs typeface="Times New Roman" pitchFamily="18" charset="0"/>
              </a:rPr>
              <a:t>сыныбы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сағатының тақырыбы: «Алаяқтық және онлайн</a:t>
            </a:r>
            <a:r>
              <a:rPr lang="ru-RU" sz="4000" dirty="0" smtClean="0">
                <a:latin typeface="Times New Roman" pitchFamily="18" charset="0"/>
                <a:cs typeface="Times New Roman" pitchFamily="18" charset="0"/>
              </a:rPr>
              <a:t> - </a:t>
            </a:r>
            <a:r>
              <a:rPr lang="ru-RU" sz="4000" dirty="0" smtClean="0">
                <a:latin typeface="Times New Roman" pitchFamily="18" charset="0"/>
                <a:cs typeface="Times New Roman" pitchFamily="18" charset="0"/>
              </a:rPr>
              <a:t>шопинг»   </a:t>
            </a:r>
            <a:r>
              <a:rPr lang="ru-RU" sz="4000" dirty="0" err="1" smtClean="0">
                <a:latin typeface="Times New Roman" pitchFamily="18" charset="0"/>
                <a:cs typeface="Times New Roman" pitchFamily="18" charset="0"/>
              </a:rPr>
              <a:t>Мақсаты</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Оқушыларды алаяқтықтың түрлері </a:t>
            </a:r>
            <a:r>
              <a:rPr lang="ru-RU" sz="4000" dirty="0" smtClean="0">
                <a:latin typeface="Times New Roman" pitchFamily="18" charset="0"/>
                <a:cs typeface="Times New Roman" pitchFamily="18" charset="0"/>
              </a:rPr>
              <a:t>мен </a:t>
            </a:r>
            <a:r>
              <a:rPr lang="ru-RU" sz="4000" dirty="0" err="1" smtClean="0">
                <a:latin typeface="Times New Roman" pitchFamily="18" charset="0"/>
                <a:cs typeface="Times New Roman" pitchFamily="18" charset="0"/>
              </a:rPr>
              <a:t>әдістері туралы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ақпараттандыру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Алаяқтардың қоғамға тигізетін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зияны</a:t>
            </a:r>
            <a:r>
              <a:rPr lang="ru-RU" sz="4000" dirty="0" smtClean="0">
                <a:latin typeface="Times New Roman" pitchFamily="18" charset="0"/>
                <a:cs typeface="Times New Roman" pitchFamily="18" charset="0"/>
              </a:rPr>
              <a:t> мен </a:t>
            </a:r>
            <a:r>
              <a:rPr lang="ru-RU" sz="4000" dirty="0" err="1" smtClean="0">
                <a:latin typeface="Times New Roman" pitchFamily="18" charset="0"/>
                <a:cs typeface="Times New Roman" pitchFamily="18" charset="0"/>
              </a:rPr>
              <a:t>олардың қылмыстық жауапкершілігін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түсіндіру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Оқушылардың алаяқтардан қорғану дағдыларын қалыптастыру.</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Қоғамдағы құқық бұзушылықтармен күресу туралы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түсінік </a:t>
            </a:r>
            <a:r>
              <a:rPr lang="ru-RU" sz="4000" dirty="0" smtClean="0">
                <a:latin typeface="Times New Roman" pitchFamily="18" charset="0"/>
                <a:cs typeface="Times New Roman" pitchFamily="18" charset="0"/>
              </a:rPr>
              <a:t>беру, </a:t>
            </a:r>
            <a:r>
              <a:rPr lang="ru-RU" sz="4000" dirty="0" err="1" smtClean="0">
                <a:latin typeface="Times New Roman" pitchFamily="18" charset="0"/>
                <a:cs typeface="Times New Roman" pitchFamily="18" charset="0"/>
              </a:rPr>
              <a:t>қаржылық сауаттылықты арттыру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Какенова</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А.А.  </a:t>
            </a:r>
            <a:r>
              <a:rPr lang="ru-RU" sz="4000" u="sng" dirty="0" smtClean="0">
                <a:latin typeface="Times New Roman" pitchFamily="18" charset="0"/>
                <a:cs typeface="Times New Roman" pitchFamily="18" charset="0"/>
                <a:hlinkClick r:id="rId3"/>
              </a:rPr>
              <a:t>https</a:t>
            </a:r>
            <a:r>
              <a:rPr lang="ru-RU" sz="4000" u="sng" dirty="0" smtClean="0">
                <a:latin typeface="Times New Roman" pitchFamily="18" charset="0"/>
                <a:cs typeface="Times New Roman" pitchFamily="18" charset="0"/>
                <a:hlinkClick r:id="rId3"/>
              </a:rPr>
              <a:t>://www.instagram.com/p/DFWwOPAoJ63/?igsh=aHEzbXloYnBnbXdm</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27.01.2025ж. "</a:t>
            </a:r>
            <a:r>
              <a:rPr lang="ru-RU" sz="4000" dirty="0" err="1" smtClean="0">
                <a:latin typeface="Times New Roman" pitchFamily="18" charset="0"/>
                <a:cs typeface="Times New Roman" pitchFamily="18" charset="0"/>
              </a:rPr>
              <a:t>Шын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жүректен кітап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сыйла</a:t>
            </a:r>
            <a:r>
              <a:rPr lang="ru-RU" sz="4000" dirty="0" smtClean="0">
                <a:latin typeface="Times New Roman" pitchFamily="18" charset="0"/>
                <a:cs typeface="Times New Roman" pitchFamily="18" charset="0"/>
              </a:rPr>
              <a:t>" акция </a:t>
            </a:r>
            <a:r>
              <a:rPr lang="ru-RU" sz="4000" dirty="0" err="1" smtClean="0">
                <a:latin typeface="Times New Roman" pitchFamily="18" charset="0"/>
                <a:cs typeface="Times New Roman" pitchFamily="18" charset="0"/>
              </a:rPr>
              <a:t>аясында</a:t>
            </a:r>
            <a:r>
              <a:rPr lang="ru-RU" sz="4000" dirty="0" smtClean="0">
                <a:latin typeface="Times New Roman" pitchFamily="18" charset="0"/>
                <a:cs typeface="Times New Roman" pitchFamily="18" charset="0"/>
              </a:rPr>
              <a:t> 9 "Ә"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оқушылары кітапханаға кітап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сыйлады</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Кітапхана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меңгерушісі: Сагадиева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Д.КСынып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Аскарова А. К</a:t>
            </a:r>
          </a:p>
          <a:p>
            <a:r>
              <a:rPr lang="ru-RU" sz="4000" u="sng" dirty="0" smtClean="0">
                <a:latin typeface="Times New Roman" pitchFamily="18" charset="0"/>
                <a:cs typeface="Times New Roman" pitchFamily="18" charset="0"/>
                <a:hlinkClick r:id="rId4"/>
              </a:rPr>
              <a:t>https://www.instagram.com/reel/DFXB97zMYsY/?igsh=MTJwbDQyaGVtZWZwaw</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28.01.25.ж</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"Нашақорлыққа 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 челлендж</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7 </a:t>
            </a:r>
            <a:r>
              <a:rPr lang="ru-RU" sz="4000" dirty="0" err="1" smtClean="0">
                <a:latin typeface="Times New Roman" pitchFamily="18" charset="0"/>
                <a:cs typeface="Times New Roman" pitchFamily="18" charset="0"/>
              </a:rPr>
              <a:t>сыныптар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Жетекшілер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Каирова</a:t>
            </a:r>
            <a:r>
              <a:rPr lang="ru-RU" sz="4000" dirty="0" smtClean="0">
                <a:latin typeface="Times New Roman" pitchFamily="18" charset="0"/>
                <a:cs typeface="Times New Roman" pitchFamily="18" charset="0"/>
              </a:rPr>
              <a:t> А </a:t>
            </a:r>
            <a:r>
              <a:rPr lang="ru-RU" sz="4000" dirty="0" err="1" smtClean="0">
                <a:latin typeface="Times New Roman" pitchFamily="18" charset="0"/>
                <a:cs typeface="Times New Roman" pitchFamily="18" charset="0"/>
              </a:rPr>
              <a:t>Балкибаев</a:t>
            </a:r>
            <a:r>
              <a:rPr lang="ru-RU" sz="4000" dirty="0" smtClean="0">
                <a:latin typeface="Times New Roman" pitchFamily="18" charset="0"/>
                <a:cs typeface="Times New Roman" pitchFamily="18" charset="0"/>
              </a:rPr>
              <a:t> Т</a:t>
            </a:r>
            <a:r>
              <a:rPr lang="kk-KZ" sz="4000" dirty="0" smtClean="0">
                <a:latin typeface="Times New Roman" pitchFamily="18" charset="0"/>
                <a:cs typeface="Times New Roman" pitchFamily="18" charset="0"/>
              </a:rPr>
              <a:t>.Б.</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5"/>
              </a:rPr>
              <a:t>https</a:t>
            </a:r>
            <a:r>
              <a:rPr lang="ru-RU" sz="4000" u="sng" dirty="0" smtClean="0">
                <a:latin typeface="Times New Roman" pitchFamily="18" charset="0"/>
                <a:cs typeface="Times New Roman" pitchFamily="18" charset="0"/>
                <a:hlinkClick r:id="rId5"/>
              </a:rPr>
              <a:t>://www.instagram.com/reel/DFXCnvRsp8_/?igsh=MTdycnl2eDFqeHlicw</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10 "Ә"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"Дропперлер”</a:t>
            </a:r>
            <a:r>
              <a:rPr lang="ru-RU" sz="4000" dirty="0" err="1" smtClean="0">
                <a:latin typeface="Times New Roman" pitchFamily="18" charset="0"/>
                <a:cs typeface="Times New Roman" pitchFamily="18" charset="0"/>
              </a:rPr>
              <a:t>тақырыбында 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 өтті</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Сабақтың мақсаттары: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Дроппер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ұғымын түсіну, алаяқтық сызбаларға қатысу принциптерін</a:t>
            </a:r>
            <a:r>
              <a:rPr lang="ru-RU" sz="4000" dirty="0" smtClean="0">
                <a:latin typeface="Times New Roman" pitchFamily="18" charset="0"/>
                <a:cs typeface="Times New Roman" pitchFamily="18" charset="0"/>
              </a:rPr>
              <a:t> тану, </a:t>
            </a:r>
            <a:r>
              <a:rPr lang="ru-RU" sz="4000" dirty="0" err="1" smtClean="0">
                <a:latin typeface="Times New Roman" pitchFamily="18" charset="0"/>
                <a:cs typeface="Times New Roman" pitchFamily="18" charset="0"/>
              </a:rPr>
              <a:t>қатысудың салдарын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қауіптерін </a:t>
            </a:r>
            <a:r>
              <a:rPr lang="ru-RU" sz="4000" dirty="0" smtClean="0">
                <a:latin typeface="Times New Roman" pitchFamily="18" charset="0"/>
                <a:cs typeface="Times New Roman" pitchFamily="18" charset="0"/>
              </a:rPr>
              <a:t>тану. </a:t>
            </a:r>
            <a:r>
              <a:rPr lang="ru-RU" sz="4000" dirty="0" err="1" smtClean="0">
                <a:latin typeface="Times New Roman" pitchFamily="18" charset="0"/>
                <a:cs typeface="Times New Roman" pitchFamily="18" charset="0"/>
              </a:rPr>
              <a:t>Өз әрекеттері үшін жауапкершілікті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сезіну</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Ныгмет</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Манар</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6"/>
              </a:rPr>
              <a:t>https</a:t>
            </a:r>
            <a:r>
              <a:rPr lang="ru-RU" sz="4000" u="sng" dirty="0" smtClean="0">
                <a:latin typeface="Times New Roman" pitchFamily="18" charset="0"/>
                <a:cs typeface="Times New Roman" pitchFamily="18" charset="0"/>
                <a:hlinkClick r:id="rId6"/>
              </a:rPr>
              <a:t>://www.instagram.com/p/DFXeaXkME3z/?igsh=MWpscHFndjM1ZG5tbA</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28.01.2025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7 “Ә”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Цифрлық әлемде қауіпсіз қадам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жобасы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аясында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Цифрлық </a:t>
            </a:r>
            <a:r>
              <a:rPr lang="ru-RU" sz="4000" dirty="0" smtClean="0">
                <a:latin typeface="Times New Roman" pitchFamily="18" charset="0"/>
                <a:cs typeface="Times New Roman" pitchFamily="18" charset="0"/>
              </a:rPr>
              <a:t>гигиена мен </a:t>
            </a:r>
            <a:r>
              <a:rPr lang="ru-RU" sz="4000" dirty="0" err="1" smtClean="0">
                <a:latin typeface="Times New Roman" pitchFamily="18" charset="0"/>
                <a:cs typeface="Times New Roman" pitchFamily="18" charset="0"/>
              </a:rPr>
              <a:t>қаржылық қауіпсіздік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тақырыбында тәрбие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 өткізілді</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Примова</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А.У. </a:t>
            </a:r>
            <a:r>
              <a:rPr lang="ru-RU" sz="4000" u="sng" dirty="0" smtClean="0">
                <a:latin typeface="Times New Roman" pitchFamily="18" charset="0"/>
                <a:cs typeface="Times New Roman" pitchFamily="18" charset="0"/>
                <a:hlinkClick r:id="rId7"/>
              </a:rPr>
              <a:t>https</a:t>
            </a:r>
            <a:r>
              <a:rPr lang="ru-RU" sz="4000" u="sng" dirty="0" smtClean="0">
                <a:latin typeface="Times New Roman" pitchFamily="18" charset="0"/>
                <a:cs typeface="Times New Roman" pitchFamily="18" charset="0"/>
                <a:hlinkClick r:id="rId7"/>
              </a:rPr>
              <a:t>://www.instagram.com/p/DFXhBVCs_qi/?igsh=MTJ0Mm4yZDNlNnMyZg</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8"/>
              </a:rPr>
              <a:t>https</a:t>
            </a:r>
            <a:r>
              <a:rPr lang="ru-RU" sz="4000" u="sng" dirty="0" smtClean="0">
                <a:latin typeface="Times New Roman" pitchFamily="18" charset="0"/>
                <a:cs typeface="Times New Roman" pitchFamily="18" charset="0"/>
                <a:hlinkClick r:id="rId8"/>
              </a:rPr>
              <a:t>://www.instagram.com/reel/DFXhg5lMO03/?igsh=MTQ3ZGt3aG45amxheQ</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5 “А” </a:t>
            </a:r>
            <a:r>
              <a:rPr lang="ru-RU" sz="4000" dirty="0" err="1" smtClean="0">
                <a:latin typeface="Times New Roman" pitchFamily="18" charset="0"/>
                <a:cs typeface="Times New Roman" pitchFamily="18" charset="0"/>
              </a:rPr>
              <a:t>сыныбында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Цифрлық әлемде қауіпсіз қадам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жобасы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аясында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Цифрлық </a:t>
            </a:r>
            <a:r>
              <a:rPr lang="ru-RU" sz="4000" dirty="0" smtClean="0">
                <a:latin typeface="Times New Roman" pitchFamily="18" charset="0"/>
                <a:cs typeface="Times New Roman" pitchFamily="18" charset="0"/>
              </a:rPr>
              <a:t>гигиена мен </a:t>
            </a:r>
            <a:r>
              <a:rPr lang="ru-RU" sz="4000" dirty="0" err="1" smtClean="0">
                <a:latin typeface="Times New Roman" pitchFamily="18" charset="0"/>
                <a:cs typeface="Times New Roman" pitchFamily="18" charset="0"/>
              </a:rPr>
              <a:t>қаржылық қауіпсіздік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тақырыбында тәрбие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сағаты өткізілді</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Мақсаты: </a:t>
            </a:r>
            <a:r>
              <a:rPr lang="ru-RU" sz="4000" dirty="0" smtClean="0">
                <a:latin typeface="Times New Roman" pitchFamily="18" charset="0"/>
                <a:cs typeface="Times New Roman" pitchFamily="18" charset="0"/>
              </a:rPr>
              <a:t>интернет пен </a:t>
            </a:r>
            <a:r>
              <a:rPr lang="ru-RU" sz="4000" dirty="0" err="1" smtClean="0">
                <a:latin typeface="Times New Roman" pitchFamily="18" charset="0"/>
                <a:cs typeface="Times New Roman" pitchFamily="18" charset="0"/>
              </a:rPr>
              <a:t>цифрлық технологияларды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қолдану кезінде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қауіпсіздікті қамтамасыз ету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және әлеуметтік желілерде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жеке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өмірді қорғау әдістерімен таныстыру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кеңес </a:t>
            </a:r>
            <a:r>
              <a:rPr lang="ru-RU" sz="4000" dirty="0" smtClean="0">
                <a:latin typeface="Times New Roman" pitchFamily="18" charset="0"/>
                <a:cs typeface="Times New Roman" pitchFamily="18" charset="0"/>
              </a:rPr>
              <a:t>беру</a:t>
            </a:r>
            <a:r>
              <a:rPr lang="kk-KZ"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Кожамжарова</a:t>
            </a:r>
            <a:r>
              <a:rPr lang="ru-RU" sz="4000" dirty="0" smtClean="0">
                <a:latin typeface="Times New Roman" pitchFamily="18" charset="0"/>
                <a:cs typeface="Times New Roman" pitchFamily="18" charset="0"/>
              </a:rPr>
              <a:t> А.Б.</a:t>
            </a:r>
          </a:p>
          <a:p>
            <a:r>
              <a:rPr lang="ru-RU" sz="4000" u="sng" dirty="0" smtClean="0">
                <a:latin typeface="Times New Roman" pitchFamily="18" charset="0"/>
                <a:cs typeface="Times New Roman" pitchFamily="18" charset="0"/>
                <a:hlinkClick r:id="rId9"/>
              </a:rPr>
              <a:t>https://www.instagram.com/p/DFXpI0JsRpC/?igsh=MWlhM2V5ODdncWdoaQ</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27.01.2025</a:t>
            </a:r>
            <a:r>
              <a:rPr lang="kk-KZ" sz="4000" dirty="0" smtClean="0">
                <a:latin typeface="Times New Roman" pitchFamily="18" charset="0"/>
                <a:cs typeface="Times New Roman" pitchFamily="18" charset="0"/>
              </a:rPr>
              <a:t>   - </a:t>
            </a:r>
            <a:r>
              <a:rPr lang="ru-RU" sz="4000" dirty="0" smtClean="0">
                <a:latin typeface="Times New Roman" pitchFamily="18" charset="0"/>
                <a:cs typeface="Times New Roman" pitchFamily="18" charset="0"/>
              </a:rPr>
              <a:t>6 </a:t>
            </a:r>
            <a:r>
              <a:rPr lang="ru-RU" sz="4000" dirty="0" err="1" smtClean="0">
                <a:latin typeface="Times New Roman" pitchFamily="18" charset="0"/>
                <a:cs typeface="Times New Roman" pitchFamily="18" charset="0"/>
              </a:rPr>
              <a:t>сыныптардан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Есірткіге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 </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a:t>
            </a:r>
            <a:endParaRPr lang="ru-RU" sz="4000" dirty="0" smtClean="0">
              <a:latin typeface="Times New Roman" pitchFamily="18" charset="0"/>
              <a:cs typeface="Times New Roman" pitchFamily="18" charset="0"/>
            </a:endParaRPr>
          </a:p>
          <a:p>
            <a:r>
              <a:rPr lang="ru-RU" sz="4000" u="sng" dirty="0" smtClean="0">
                <a:latin typeface="Times New Roman" pitchFamily="18" charset="0"/>
                <a:cs typeface="Times New Roman" pitchFamily="18" charset="0"/>
                <a:hlinkClick r:id="rId10"/>
              </a:rPr>
              <a:t>https://www.instagram.com/reel/DFZcjDXtGNR/?igsh=MTRmeWtudXJtdXFmZA</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28.01.2025 </a:t>
            </a:r>
            <a:r>
              <a:rPr lang="ru-RU" sz="4000" dirty="0" err="1" smtClean="0">
                <a:latin typeface="Times New Roman" pitchFamily="18" charset="0"/>
                <a:cs typeface="Times New Roman" pitchFamily="18" charset="0"/>
              </a:rPr>
              <a:t>жылы</a:t>
            </a:r>
            <a:r>
              <a:rPr lang="kk-KZ"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«Ұлттық рухтың шырағы»  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a:t>
            </a:r>
            <a:r>
              <a:rPr lang="ru-RU" sz="4000" dirty="0" smtClean="0">
                <a:latin typeface="Times New Roman" pitchFamily="18" charset="0"/>
                <a:cs typeface="Times New Roman" pitchFamily="18" charset="0"/>
              </a:rPr>
              <a:t>110 </a:t>
            </a:r>
            <a:r>
              <a:rPr lang="ru-RU" sz="4000" dirty="0" err="1" smtClean="0">
                <a:latin typeface="Times New Roman" pitchFamily="18" charset="0"/>
                <a:cs typeface="Times New Roman" pitchFamily="18" charset="0"/>
              </a:rPr>
              <a:t>жылдығына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орай</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мектебемізде</a:t>
            </a:r>
            <a:r>
              <a:rPr lang="ru-RU" sz="4000" dirty="0" smtClean="0">
                <a:latin typeface="Times New Roman" pitchFamily="18" charset="0"/>
                <a:cs typeface="Times New Roman" pitchFamily="18" charset="0"/>
              </a:rPr>
              <a:t> 8-11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оқушыларына </a:t>
            </a: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Көшпенділер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триллогиясын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 челленджі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өтуде</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Мақсаты: 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шығармашылық мұрасын дәріптеу, жазушының қазақ әдебиетінің дамуына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қосқан үлесін оқырмандарға таныстыру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10 «А»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оқушысы Алпысбай</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Диастың оқуға ұсынылатын шығармасы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a:t>
            </a: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Көшпенділер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трилогиясынан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Алмас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қылыш</a:t>
            </a:r>
            <a:r>
              <a:rPr lang="ru-RU" sz="4000" dirty="0" smtClean="0">
                <a:latin typeface="Times New Roman" pitchFamily="18" charset="0"/>
                <a:cs typeface="Times New Roman" pitchFamily="18" charset="0"/>
              </a:rPr>
              <a:t>» романы.</a:t>
            </a:r>
          </a:p>
          <a:p>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Сарбиева</a:t>
            </a:r>
            <a:r>
              <a:rPr lang="ru-RU" sz="4000" dirty="0" smtClean="0">
                <a:latin typeface="Times New Roman" pitchFamily="18" charset="0"/>
                <a:cs typeface="Times New Roman" pitchFamily="18" charset="0"/>
              </a:rPr>
              <a:t>  Ж.К.</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Басшының </a:t>
            </a:r>
            <a:r>
              <a:rPr lang="ru-RU" sz="4000" dirty="0" smtClean="0">
                <a:latin typeface="Times New Roman" pitchFamily="18" charset="0"/>
                <a:cs typeface="Times New Roman" pitchFamily="18" charset="0"/>
              </a:rPr>
              <a:t>ТІЖ </a:t>
            </a:r>
            <a:r>
              <a:rPr lang="ru-RU" sz="4000" dirty="0" err="1" smtClean="0">
                <a:latin typeface="Times New Roman" pitchFamily="18" charset="0"/>
                <a:cs typeface="Times New Roman" pitchFamily="18" charset="0"/>
              </a:rPr>
              <a:t>орынбасары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З.Мадиярова</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11"/>
              </a:rPr>
              <a:t>https</a:t>
            </a:r>
            <a:r>
              <a:rPr lang="ru-RU" sz="4000" u="sng" dirty="0" smtClean="0">
                <a:latin typeface="Times New Roman" pitchFamily="18" charset="0"/>
                <a:cs typeface="Times New Roman" pitchFamily="18" charset="0"/>
                <a:hlinkClick r:id="rId11"/>
              </a:rPr>
              <a:t>://www.instagram.com/reel/DFZdxAuNMDc/?igsh=bjNoMGt5aWlvY3lz</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29.01.2025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8 "А”, “Ә”, “Б" </a:t>
            </a:r>
            <a:r>
              <a:rPr lang="ru-RU" sz="4000" dirty="0" err="1" smtClean="0">
                <a:latin typeface="Times New Roman" pitchFamily="18" charset="0"/>
                <a:cs typeface="Times New Roman" pitchFamily="18" charset="0"/>
              </a:rPr>
              <a:t>сыныптары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Есірткіге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 </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ұсынады</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12"/>
              </a:rPr>
              <a:t>https</a:t>
            </a:r>
            <a:r>
              <a:rPr lang="ru-RU" sz="4000" u="sng" dirty="0" smtClean="0">
                <a:latin typeface="Times New Roman" pitchFamily="18" charset="0"/>
                <a:cs typeface="Times New Roman" pitchFamily="18" charset="0"/>
                <a:hlinkClick r:id="rId12"/>
              </a:rPr>
              <a:t>://www.instagram.com/reel/DFZkq1bMAiu/?igsh=MWozYm84djZwanp3Zg</a:t>
            </a:r>
            <a:r>
              <a:rPr lang="ru-RU" sz="4000" dirty="0" smtClean="0">
                <a:latin typeface="Times New Roman" pitchFamily="18" charset="0"/>
                <a:cs typeface="Times New Roman" pitchFamily="18" charset="0"/>
              </a:rPr>
              <a:t>==</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269966"/>
            <a:ext cx="10515600" cy="6409508"/>
          </a:xfrm>
        </p:spPr>
        <p:txBody>
          <a:bodyPr>
            <a:normAutofit fontScale="25000" lnSpcReduction="20000"/>
          </a:bodyPr>
          <a:lstStyle/>
          <a:p>
            <a:r>
              <a:rPr lang="kk-KZ" sz="4000" dirty="0" smtClean="0">
                <a:latin typeface="Times New Roman" pitchFamily="18" charset="0"/>
                <a:cs typeface="Times New Roman" pitchFamily="18" charset="0"/>
              </a:rPr>
              <a:t>28.01.2025 жылы</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«Ұлттық рухтың шырағы»  Ілияс Есенберлиннің 110 жылдығына  орай мектебемізде 8-11 сынып оқушыларының арасында «Көшпенділер»  триллогиясын оқу челленджі өтуде.</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  Мақсаты: Ілияс Есенберлиннің шығармашылық мұрасын дәріптеу, жазушының қазақ әдебиетінің дамуына қосқан үлесін оқырмандарға таныстыру.</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11 «А»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оқушысы</a:t>
            </a:r>
            <a:r>
              <a:rPr lang="ru-RU" sz="4000" dirty="0" smtClean="0">
                <a:latin typeface="Times New Roman" pitchFamily="18" charset="0"/>
                <a:cs typeface="Times New Roman" pitchFamily="18" charset="0"/>
              </a:rPr>
              <a:t>  Булатова </a:t>
            </a:r>
            <a:r>
              <a:rPr lang="ru-RU" sz="4000" dirty="0" err="1" smtClean="0">
                <a:latin typeface="Times New Roman" pitchFamily="18" charset="0"/>
                <a:cs typeface="Times New Roman" pitchFamily="18" charset="0"/>
              </a:rPr>
              <a:t>Дариға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өмірі </a:t>
            </a:r>
            <a:r>
              <a:rPr lang="ru-RU" sz="4000" dirty="0" smtClean="0">
                <a:latin typeface="Times New Roman" pitchFamily="18" charset="0"/>
                <a:cs typeface="Times New Roman" pitchFamily="18" charset="0"/>
              </a:rPr>
              <a:t>мен </a:t>
            </a:r>
            <a:r>
              <a:rPr lang="ru-RU" sz="4000" dirty="0" err="1" smtClean="0">
                <a:latin typeface="Times New Roman" pitchFamily="18" charset="0"/>
                <a:cs typeface="Times New Roman" pitchFamily="18" charset="0"/>
              </a:rPr>
              <a:t>шығармашылығы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жайлы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мәлімет берді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Балаларды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«Көшпенділер»  трилогиясын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оқуға шақырады.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Онайбаева</a:t>
            </a:r>
            <a:r>
              <a:rPr lang="ru-RU" sz="4000" dirty="0" smtClean="0">
                <a:latin typeface="Times New Roman" pitchFamily="18" charset="0"/>
                <a:cs typeface="Times New Roman" pitchFamily="18" charset="0"/>
              </a:rPr>
              <a:t>  Г.Т. </a:t>
            </a:r>
            <a:r>
              <a:rPr lang="ru-RU" sz="4000" dirty="0" err="1" smtClean="0">
                <a:latin typeface="Times New Roman" pitchFamily="18" charset="0"/>
                <a:cs typeface="Times New Roman" pitchFamily="18" charset="0"/>
              </a:rPr>
              <a:t>Басшының </a:t>
            </a:r>
            <a:r>
              <a:rPr lang="ru-RU" sz="4000" dirty="0" smtClean="0">
                <a:latin typeface="Times New Roman" pitchFamily="18" charset="0"/>
                <a:cs typeface="Times New Roman" pitchFamily="18" charset="0"/>
              </a:rPr>
              <a:t>ТІЖ </a:t>
            </a:r>
            <a:r>
              <a:rPr lang="ru-RU" sz="4000" dirty="0" err="1" smtClean="0">
                <a:latin typeface="Times New Roman" pitchFamily="18" charset="0"/>
                <a:cs typeface="Times New Roman" pitchFamily="18" charset="0"/>
              </a:rPr>
              <a:t>орынбасары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З.Мадиярова</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2"/>
              </a:rPr>
              <a:t>https</a:t>
            </a:r>
            <a:r>
              <a:rPr lang="ru-RU" sz="4000" u="sng" dirty="0" smtClean="0">
                <a:latin typeface="Times New Roman" pitchFamily="18" charset="0"/>
                <a:cs typeface="Times New Roman" pitchFamily="18" charset="0"/>
                <a:hlinkClick r:id="rId2"/>
              </a:rPr>
              <a:t>://www.instagram.com/reel/DFZtCkjsSV7/?igsh=MWhzeTFqYzkycTJ0cg</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29.01.25.ж</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Ұлттық мектеп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лигасы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ұлдар </a:t>
            </a:r>
            <a:r>
              <a:rPr lang="ru-RU" sz="4000" dirty="0" smtClean="0">
                <a:latin typeface="Times New Roman" pitchFamily="18" charset="0"/>
                <a:cs typeface="Times New Roman" pitchFamily="18" charset="0"/>
              </a:rPr>
              <a:t>9-11 </a:t>
            </a:r>
            <a:r>
              <a:rPr lang="ru-RU" sz="4000" dirty="0" err="1" smtClean="0">
                <a:latin typeface="Times New Roman" pitchFamily="18" charset="0"/>
                <a:cs typeface="Times New Roman" pitchFamily="18" charset="0"/>
              </a:rPr>
              <a:t>сыныптар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арасында</a:t>
            </a:r>
            <a:r>
              <a:rPr lang="ru-RU" sz="4000" dirty="0" smtClean="0">
                <a:latin typeface="Times New Roman" pitchFamily="18" charset="0"/>
                <a:cs typeface="Times New Roman" pitchFamily="18" charset="0"/>
              </a:rPr>
              <a:t> баскетбол </a:t>
            </a:r>
            <a:r>
              <a:rPr lang="ru-RU" sz="4000" dirty="0" err="1" smtClean="0">
                <a:latin typeface="Times New Roman" pitchFamily="18" charset="0"/>
                <a:cs typeface="Times New Roman" pitchFamily="18" charset="0"/>
              </a:rPr>
              <a:t>жарысынан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жүлделі </a:t>
            </a:r>
            <a:r>
              <a:rPr lang="ru-RU" sz="4000" dirty="0" smtClean="0">
                <a:latin typeface="Times New Roman" pitchFamily="18" charset="0"/>
                <a:cs typeface="Times New Roman" pitchFamily="18" charset="0"/>
              </a:rPr>
              <a:t>2-орын </a:t>
            </a:r>
            <a:r>
              <a:rPr lang="ru-RU" sz="4000" dirty="0" err="1" smtClean="0">
                <a:latin typeface="Times New Roman" pitchFamily="18" charset="0"/>
                <a:cs typeface="Times New Roman" pitchFamily="18" charset="0"/>
              </a:rPr>
              <a:t>иеленді</a:t>
            </a:r>
            <a:r>
              <a:rPr lang="ru-RU" sz="4000" dirty="0" smtClean="0">
                <a:latin typeface="Times New Roman" pitchFamily="18" charset="0"/>
                <a:cs typeface="Times New Roman" pitchFamily="18" charset="0"/>
              </a:rPr>
              <a:t>.</a:t>
            </a:r>
            <a:r>
              <a:rPr lang="kk-KZ"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Каирова</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А.Б.  </a:t>
            </a:r>
            <a:r>
              <a:rPr lang="ru-RU" sz="4000" u="sng" dirty="0" smtClean="0">
                <a:latin typeface="Times New Roman" pitchFamily="18" charset="0"/>
                <a:cs typeface="Times New Roman" pitchFamily="18" charset="0"/>
                <a:hlinkClick r:id="rId3"/>
              </a:rPr>
              <a:t>https</a:t>
            </a:r>
            <a:r>
              <a:rPr lang="ru-RU" sz="4000" u="sng" dirty="0" smtClean="0">
                <a:latin typeface="Times New Roman" pitchFamily="18" charset="0"/>
                <a:cs typeface="Times New Roman" pitchFamily="18" charset="0"/>
                <a:hlinkClick r:id="rId3"/>
              </a:rPr>
              <a:t>://www.instagram.com/p/DFbI5TyMsKo/?igsh=bmNwdWdxZ3YxOW1p</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28.01.2025ж "</a:t>
            </a:r>
            <a:r>
              <a:rPr lang="ru-RU" sz="4000" dirty="0" err="1" smtClean="0">
                <a:latin typeface="Times New Roman" pitchFamily="18" charset="0"/>
                <a:cs typeface="Times New Roman" pitchFamily="18" charset="0"/>
              </a:rPr>
              <a:t>Азамат</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пікірсайыс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клубынын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мушелерінін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арасында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Біздің таңдауымыз</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біздің тағдырымыз</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тақырыбында пікірсайыс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өткізді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Мұғалім: Каиркенова</a:t>
            </a:r>
            <a:r>
              <a:rPr lang="ru-RU" sz="4000" dirty="0" smtClean="0">
                <a:latin typeface="Times New Roman" pitchFamily="18" charset="0"/>
                <a:cs typeface="Times New Roman" pitchFamily="18" charset="0"/>
              </a:rPr>
              <a:t> Д.А  </a:t>
            </a:r>
            <a:r>
              <a:rPr lang="ru-RU" sz="4000" dirty="0" err="1" smtClean="0">
                <a:latin typeface="Times New Roman" pitchFamily="18" charset="0"/>
                <a:cs typeface="Times New Roman" pitchFamily="18" charset="0"/>
              </a:rPr>
              <a:t>Мақсаты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Адамгершілікке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ұлтына адал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болуға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өз таңдауына адал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болуға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сыйлауға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рухани-адамгершілік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құндылықтарға тәрбиелеуге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өз мақсаттарына </a:t>
            </a:r>
            <a:r>
              <a:rPr lang="ru-RU" sz="4000" dirty="0" smtClean="0">
                <a:latin typeface="Times New Roman" pitchFamily="18" charset="0"/>
                <a:cs typeface="Times New Roman" pitchFamily="18" charset="0"/>
              </a:rPr>
              <a:t>жетуге,</a:t>
            </a:r>
            <a:r>
              <a:rPr lang="ru-RU" sz="4000" dirty="0" err="1" smtClean="0">
                <a:latin typeface="Times New Roman" pitchFamily="18" charset="0"/>
                <a:cs typeface="Times New Roman" pitchFamily="18" charset="0"/>
              </a:rPr>
              <a:t>құқықбұзушылықтардың алдын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алуға бағытталған</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4"/>
              </a:rPr>
              <a:t>https</a:t>
            </a:r>
            <a:r>
              <a:rPr lang="ru-RU" sz="4000" u="sng" dirty="0" smtClean="0">
                <a:latin typeface="Times New Roman" pitchFamily="18" charset="0"/>
                <a:cs typeface="Times New Roman" pitchFamily="18" charset="0"/>
                <a:hlinkClick r:id="rId4"/>
              </a:rPr>
              <a:t>://www.instagram.com/reel/DFbKIO6shoK/?igsh=ZWF1aGpqanVrZmVv</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29.01.2025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6 "Б" </a:t>
            </a:r>
            <a:r>
              <a:rPr lang="ru-RU" sz="4000" dirty="0" err="1" smtClean="0">
                <a:latin typeface="Times New Roman" pitchFamily="18" charset="0"/>
                <a:cs typeface="Times New Roman" pitchFamily="18" charset="0"/>
              </a:rPr>
              <a:t>сыныптары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Нашақорлыққа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 </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ұсынады</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5"/>
              </a:rPr>
              <a:t>https</a:t>
            </a:r>
            <a:r>
              <a:rPr lang="ru-RU" sz="4000" u="sng" dirty="0" smtClean="0">
                <a:latin typeface="Times New Roman" pitchFamily="18" charset="0"/>
                <a:cs typeface="Times New Roman" pitchFamily="18" charset="0"/>
                <a:hlinkClick r:id="rId5"/>
              </a:rPr>
              <a:t>://www.instagram.com/reel/DFbKeTRMhNt/?igsh=MW0xNDZ0NDlhNmppYQ</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29.01.2025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9 "Б" </a:t>
            </a:r>
            <a:r>
              <a:rPr lang="ru-RU" sz="4000" dirty="0" err="1" smtClean="0">
                <a:latin typeface="Times New Roman" pitchFamily="18" charset="0"/>
                <a:cs typeface="Times New Roman" pitchFamily="18" charset="0"/>
              </a:rPr>
              <a:t>сыныбы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Нашақорлыққа 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ұсынады</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6"/>
              </a:rPr>
              <a:t>https</a:t>
            </a:r>
            <a:r>
              <a:rPr lang="ru-RU" sz="4000" u="sng" dirty="0" smtClean="0">
                <a:latin typeface="Times New Roman" pitchFamily="18" charset="0"/>
                <a:cs typeface="Times New Roman" pitchFamily="18" charset="0"/>
                <a:hlinkClick r:id="rId6"/>
              </a:rPr>
              <a:t>://www.instagram.com/reel/DFbKnk2MOJ4/?igsh=am1lcmVoZTY2bGc1</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30.01.2025ж</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9 "А" </a:t>
            </a:r>
            <a:r>
              <a:rPr lang="ru-RU" sz="4000" dirty="0" err="1" smtClean="0">
                <a:latin typeface="Times New Roman" pitchFamily="18" charset="0"/>
                <a:cs typeface="Times New Roman" pitchFamily="18" charset="0"/>
              </a:rPr>
              <a:t>сыныптары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Есірткіге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ұсынады</a:t>
            </a:r>
            <a:endParaRPr lang="ru-RU" sz="4000" dirty="0" smtClean="0">
              <a:latin typeface="Times New Roman" pitchFamily="18" charset="0"/>
              <a:cs typeface="Times New Roman" pitchFamily="18" charset="0"/>
            </a:endParaRP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Нұрлан </a:t>
            </a:r>
            <a:r>
              <a:rPr lang="ru-RU" sz="4000" dirty="0" smtClean="0">
                <a:latin typeface="Times New Roman" pitchFamily="18" charset="0"/>
                <a:cs typeface="Times New Roman" pitchFamily="18" charset="0"/>
              </a:rPr>
              <a:t>Ж.Н. </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7"/>
              </a:rPr>
              <a:t>https://www.instagram.com/reel/DFbKz7AsyvO/?igsh=MWR2OHlyaHo5MTVpbA</a:t>
            </a:r>
            <a:r>
              <a:rPr lang="kk-KZ"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29.01.2025 </a:t>
            </a:r>
            <a:r>
              <a:rPr lang="ru-RU" sz="4000" dirty="0" err="1" smtClean="0">
                <a:latin typeface="Times New Roman" pitchFamily="18" charset="0"/>
                <a:cs typeface="Times New Roman" pitchFamily="18" charset="0"/>
              </a:rPr>
              <a:t>жылы</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-Ұлы мақтанышы»  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a:t>
            </a:r>
            <a:r>
              <a:rPr lang="ru-RU" sz="4000" dirty="0" smtClean="0">
                <a:latin typeface="Times New Roman" pitchFamily="18" charset="0"/>
                <a:cs typeface="Times New Roman" pitchFamily="18" charset="0"/>
              </a:rPr>
              <a:t>110 </a:t>
            </a:r>
            <a:r>
              <a:rPr lang="ru-RU" sz="4000" dirty="0" err="1" smtClean="0">
                <a:latin typeface="Times New Roman" pitchFamily="18" charset="0"/>
                <a:cs typeface="Times New Roman" pitchFamily="18" charset="0"/>
              </a:rPr>
              <a:t>жылдығына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орай</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кітап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көрмесін ұсынады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Кітап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көрмесінде 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"Көшпенділер" трилогиясы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ұсынылған.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Алмас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қылыш", </a:t>
            </a: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Жанталас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"Қаһар" трилгогияны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кітапхана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оқырмаңдары </a:t>
            </a:r>
            <a:r>
              <a:rPr lang="ru-RU" sz="4000" dirty="0" smtClean="0">
                <a:latin typeface="Times New Roman" pitchFamily="18" charset="0"/>
                <a:cs typeface="Times New Roman" pitchFamily="18" charset="0"/>
              </a:rPr>
              <a:t>QR-код </a:t>
            </a:r>
            <a:r>
              <a:rPr lang="ru-RU" sz="4000" dirty="0" err="1" smtClean="0">
                <a:latin typeface="Times New Roman" pitchFamily="18" charset="0"/>
                <a:cs typeface="Times New Roman" pitchFamily="18" charset="0"/>
              </a:rPr>
              <a:t>арқылы оқуға болады</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Кітапхана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меңгерушісі: Сагадиева</a:t>
            </a:r>
            <a:r>
              <a:rPr lang="ru-RU" sz="4000" dirty="0" smtClean="0">
                <a:latin typeface="Times New Roman" pitchFamily="18" charset="0"/>
                <a:cs typeface="Times New Roman" pitchFamily="18" charset="0"/>
              </a:rPr>
              <a:t> Д. </a:t>
            </a:r>
            <a:r>
              <a:rPr lang="ru-RU" sz="4000" dirty="0" smtClean="0">
                <a:latin typeface="Times New Roman" pitchFamily="18" charset="0"/>
                <a:cs typeface="Times New Roman" pitchFamily="18" charset="0"/>
              </a:rPr>
              <a:t>К  </a:t>
            </a:r>
            <a:r>
              <a:rPr lang="ru-RU" sz="4000" u="sng" dirty="0" smtClean="0">
                <a:latin typeface="Times New Roman" pitchFamily="18" charset="0"/>
                <a:cs typeface="Times New Roman" pitchFamily="18" charset="0"/>
                <a:hlinkClick r:id="rId8"/>
              </a:rPr>
              <a:t>https</a:t>
            </a:r>
            <a:r>
              <a:rPr lang="ru-RU" sz="4000" u="sng" dirty="0" smtClean="0">
                <a:latin typeface="Times New Roman" pitchFamily="18" charset="0"/>
                <a:cs typeface="Times New Roman" pitchFamily="18" charset="0"/>
                <a:hlinkClick r:id="rId8"/>
              </a:rPr>
              <a:t>://www.instagram.com/p/DFcCUVbIba5/?igsh=MXg5bTYwNGFvODJ4cA</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28.01.2025 </a:t>
            </a:r>
            <a:r>
              <a:rPr lang="ru-RU" sz="4000" dirty="0" err="1" smtClean="0">
                <a:latin typeface="Times New Roman" pitchFamily="18" charset="0"/>
                <a:cs typeface="Times New Roman" pitchFamily="18" charset="0"/>
              </a:rPr>
              <a:t>жылы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Ақмола облысы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Степногорск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қаласы білім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бөліміне қарасты жалпы</a:t>
            </a:r>
            <a:r>
              <a:rPr lang="ru-RU" sz="4000" dirty="0" smtClean="0">
                <a:latin typeface="Times New Roman" pitchFamily="18" charset="0"/>
                <a:cs typeface="Times New Roman" pitchFamily="18" charset="0"/>
              </a:rPr>
              <a:t> орта </a:t>
            </a:r>
            <a:r>
              <a:rPr lang="ru-RU" sz="4000" dirty="0" err="1" smtClean="0">
                <a:latin typeface="Times New Roman" pitchFamily="18" charset="0"/>
                <a:cs typeface="Times New Roman" pitchFamily="18" charset="0"/>
              </a:rPr>
              <a:t>білім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беретін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мектептерінің алғашқы әскери және технологиялық дайындық педагогтары</a:t>
            </a:r>
            <a:r>
              <a:rPr lang="ru-RU" sz="4000" dirty="0" smtClean="0">
                <a:latin typeface="Times New Roman" pitchFamily="18" charset="0"/>
                <a:cs typeface="Times New Roman" pitchFamily="18" charset="0"/>
              </a:rPr>
              <a:t> мен </a:t>
            </a:r>
            <a:r>
              <a:rPr lang="ru-RU" sz="4000" dirty="0" err="1" smtClean="0">
                <a:latin typeface="Times New Roman" pitchFamily="18" charset="0"/>
                <a:cs typeface="Times New Roman" pitchFamily="18" charset="0"/>
              </a:rPr>
              <a:t>оқытушы-ұйымдастырушылары арасында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Алғашқы әскери және технологиялық дайындық пәнінің үздік </a:t>
            </a:r>
            <a:r>
              <a:rPr lang="ru-RU" sz="4000" dirty="0" smtClean="0">
                <a:latin typeface="Times New Roman" pitchFamily="18" charset="0"/>
                <a:cs typeface="Times New Roman" pitchFamily="18" charset="0"/>
              </a:rPr>
              <a:t>педагогі-2025” </a:t>
            </a:r>
            <a:r>
              <a:rPr lang="ru-RU" sz="4000" dirty="0" err="1" smtClean="0">
                <a:latin typeface="Times New Roman" pitchFamily="18" charset="0"/>
                <a:cs typeface="Times New Roman" pitchFamily="18" charset="0"/>
              </a:rPr>
              <a:t>қалалық кәсіби шеберлік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байқауы Қаныш Сәтпаев атындағы </a:t>
            </a:r>
            <a:r>
              <a:rPr lang="ru-RU" sz="4000" dirty="0" smtClean="0">
                <a:latin typeface="Times New Roman" pitchFamily="18" charset="0"/>
                <a:cs typeface="Times New Roman" pitchFamily="18" charset="0"/>
              </a:rPr>
              <a:t>№9 </a:t>
            </a:r>
            <a:r>
              <a:rPr lang="ru-RU" sz="4000" dirty="0" err="1" smtClean="0">
                <a:latin typeface="Times New Roman" pitchFamily="18" charset="0"/>
                <a:cs typeface="Times New Roman" pitchFamily="18" charset="0"/>
              </a:rPr>
              <a:t>ЖОББМ-нің қабырғасында ашылу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салтанаты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өткізілді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Іс</a:t>
            </a:r>
            <a:r>
              <a:rPr lang="ru-RU" sz="4000" dirty="0" smtClean="0">
                <a:latin typeface="Times New Roman" pitchFamily="18" charset="0"/>
                <a:cs typeface="Times New Roman" pitchFamily="18" charset="0"/>
              </a:rPr>
              <a:t> - </a:t>
            </a:r>
            <a:r>
              <a:rPr lang="ru-RU" sz="4000" dirty="0" err="1" smtClean="0">
                <a:latin typeface="Times New Roman" pitchFamily="18" charset="0"/>
                <a:cs typeface="Times New Roman" pitchFamily="18" charset="0"/>
              </a:rPr>
              <a:t>шараға </a:t>
            </a:r>
            <a:r>
              <a:rPr lang="ru-RU" sz="4000" dirty="0" smtClean="0">
                <a:latin typeface="Times New Roman" pitchFamily="18" charset="0"/>
                <a:cs typeface="Times New Roman" pitchFamily="18" charset="0"/>
              </a:rPr>
              <a:t>11-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оқушылары белсенді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қатысты.</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АӘД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Е.Алипов</a:t>
            </a:r>
            <a:r>
              <a:rPr lang="kk-KZ"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Басшының </a:t>
            </a:r>
            <a:r>
              <a:rPr lang="ru-RU" sz="4000" dirty="0" smtClean="0">
                <a:latin typeface="Times New Roman" pitchFamily="18" charset="0"/>
                <a:cs typeface="Times New Roman" pitchFamily="18" charset="0"/>
              </a:rPr>
              <a:t>ТІЖ </a:t>
            </a:r>
            <a:r>
              <a:rPr lang="ru-RU" sz="4000" dirty="0" err="1" smtClean="0">
                <a:latin typeface="Times New Roman" pitchFamily="18" charset="0"/>
                <a:cs typeface="Times New Roman" pitchFamily="18" charset="0"/>
              </a:rPr>
              <a:t>орынбасары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З.Мадиярова</a:t>
            </a:r>
            <a:endParaRPr lang="ru-RU" sz="4000" dirty="0" smtClean="0">
              <a:latin typeface="Times New Roman" pitchFamily="18" charset="0"/>
              <a:cs typeface="Times New Roman" pitchFamily="18" charset="0"/>
            </a:endParaRPr>
          </a:p>
          <a:p>
            <a:r>
              <a:rPr lang="ru-RU" sz="4000" u="sng" dirty="0" smtClean="0">
                <a:latin typeface="Times New Roman" pitchFamily="18" charset="0"/>
                <a:cs typeface="Times New Roman" pitchFamily="18" charset="0"/>
                <a:hlinkClick r:id="rId9"/>
              </a:rPr>
              <a:t>https://www.instagram.com/p/DFdICMzsWgB/?igsh=MWxnN3V1MXNsZW4wZA</a:t>
            </a:r>
            <a:r>
              <a:rPr lang="ru-RU" sz="4000" dirty="0" smtClean="0">
                <a:latin typeface="Times New Roman" pitchFamily="18" charset="0"/>
                <a:cs typeface="Times New Roman" pitchFamily="18" charset="0"/>
              </a:rPr>
              <a:t>==</a:t>
            </a:r>
          </a:p>
          <a:p>
            <a:r>
              <a:rPr lang="ru-RU" sz="4000" u="sng" dirty="0" smtClean="0">
                <a:latin typeface="Times New Roman" pitchFamily="18" charset="0"/>
                <a:cs typeface="Times New Roman" pitchFamily="18" charset="0"/>
                <a:hlinkClick r:id="rId10"/>
              </a:rPr>
              <a:t>https://www.instagram.com/p/DFdISTWs1qy/?igsh=MXRhdXRuaHh1NWtsbg</a:t>
            </a:r>
            <a:r>
              <a:rPr lang="ru-RU" sz="4000" dirty="0" smtClean="0">
                <a:latin typeface="Times New Roman" pitchFamily="18" charset="0"/>
                <a:cs typeface="Times New Roman" pitchFamily="18" charset="0"/>
              </a:rPr>
              <a:t>==</a:t>
            </a:r>
          </a:p>
          <a:p>
            <a:r>
              <a:rPr lang="ru-RU" sz="4000" u="sng" dirty="0" smtClean="0">
                <a:latin typeface="Times New Roman" pitchFamily="18" charset="0"/>
                <a:cs typeface="Times New Roman" pitchFamily="18" charset="0"/>
                <a:hlinkClick r:id="rId11"/>
              </a:rPr>
              <a:t>https://www.instagram.com/p/DFdIV-CM2aL/?igsh=cjdpc3Vmem1pbWRm</a:t>
            </a:r>
            <a:endParaRPr lang="ru-RU" sz="4000" dirty="0" smtClean="0">
              <a:latin typeface="Times New Roman" pitchFamily="18" charset="0"/>
              <a:cs typeface="Times New Roman" pitchFamily="18" charset="0"/>
            </a:endParaRPr>
          </a:p>
          <a:p>
            <a:r>
              <a:rPr lang="ru-RU" sz="4000" u="sng" dirty="0" smtClean="0">
                <a:latin typeface="Times New Roman" pitchFamily="18" charset="0"/>
                <a:cs typeface="Times New Roman" pitchFamily="18" charset="0"/>
                <a:hlinkClick r:id="rId12"/>
              </a:rPr>
              <a:t>https://www.instagram.com/reel/DFdY0vwsYBO/?igsh=cDR4MGdyeTVycXB5</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30.01.2025 </a:t>
            </a:r>
            <a:r>
              <a:rPr lang="ru-RU" sz="4000" dirty="0" err="1" smtClean="0">
                <a:latin typeface="Times New Roman" pitchFamily="18" charset="0"/>
                <a:cs typeface="Times New Roman" pitchFamily="18" charset="0"/>
              </a:rPr>
              <a:t>жылы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Ұлттық рухтың шырағы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a:t>
            </a:r>
            <a:r>
              <a:rPr lang="ru-RU" sz="4000" dirty="0" smtClean="0">
                <a:latin typeface="Times New Roman" pitchFamily="18" charset="0"/>
                <a:cs typeface="Times New Roman" pitchFamily="18" charset="0"/>
              </a:rPr>
              <a:t>110 </a:t>
            </a:r>
            <a:r>
              <a:rPr lang="ru-RU" sz="4000" dirty="0" err="1" smtClean="0">
                <a:latin typeface="Times New Roman" pitchFamily="18" charset="0"/>
                <a:cs typeface="Times New Roman" pitchFamily="18" charset="0"/>
              </a:rPr>
              <a:t>жылдығына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орай</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мектебемізде</a:t>
            </a:r>
            <a:r>
              <a:rPr lang="ru-RU" sz="4000" dirty="0" smtClean="0">
                <a:latin typeface="Times New Roman" pitchFamily="18" charset="0"/>
                <a:cs typeface="Times New Roman" pitchFamily="18" charset="0"/>
              </a:rPr>
              <a:t> 8-11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оқушыларының арасында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Көшпенділер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триллогиясын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 челленджі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өтуде</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Мақсаты: 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шығармашылық мұрасын дәріптеу, жазушының қазақ әдебиетінің дамуына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қосқан үлесін оқырмандарға таныстыру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10 «Ә»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Турахмаксум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Аянат</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Ілияс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Есенберлиннің </a:t>
            </a: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Қаһар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романын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оқуға шақырады</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Шабарова</a:t>
            </a:r>
            <a:r>
              <a:rPr lang="ru-RU" sz="4000" dirty="0" smtClean="0">
                <a:latin typeface="Times New Roman" pitchFamily="18" charset="0"/>
                <a:cs typeface="Times New Roman" pitchFamily="18" charset="0"/>
              </a:rPr>
              <a:t> Ұ.М.</a:t>
            </a:r>
            <a:r>
              <a:rPr lang="kk-KZ"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Басшының </a:t>
            </a:r>
            <a:r>
              <a:rPr lang="ru-RU" sz="4000" dirty="0" smtClean="0">
                <a:latin typeface="Times New Roman" pitchFamily="18" charset="0"/>
                <a:cs typeface="Times New Roman" pitchFamily="18" charset="0"/>
              </a:rPr>
              <a:t>ТІЖ </a:t>
            </a:r>
            <a:r>
              <a:rPr lang="ru-RU" sz="4000" dirty="0" err="1" smtClean="0">
                <a:latin typeface="Times New Roman" pitchFamily="18" charset="0"/>
                <a:cs typeface="Times New Roman" pitchFamily="18" charset="0"/>
              </a:rPr>
              <a:t>орынбасары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З.Мадиярова</a:t>
            </a:r>
            <a:endParaRPr lang="ru-RU" sz="4000" dirty="0" smtClean="0">
              <a:latin typeface="Times New Roman" pitchFamily="18" charset="0"/>
              <a:cs typeface="Times New Roman" pitchFamily="18" charset="0"/>
            </a:endParaRPr>
          </a:p>
          <a:p>
            <a:r>
              <a:rPr lang="ru-RU" sz="4000" u="sng" dirty="0" smtClean="0">
                <a:latin typeface="Times New Roman" pitchFamily="18" charset="0"/>
                <a:cs typeface="Times New Roman" pitchFamily="18" charset="0"/>
                <a:hlinkClick r:id="rId13"/>
              </a:rPr>
              <a:t>https://www.instagram.com/reel/DFdJ7jdsoy4/?igsh=dnUyb2doZHB3bzBy</a:t>
            </a:r>
            <a:endParaRPr lang="ru-RU" sz="4000" dirty="0" smtClean="0">
              <a:latin typeface="Times New Roman" pitchFamily="18" charset="0"/>
              <a:cs typeface="Times New Roman" pitchFamily="18" charset="0"/>
            </a:endParaRP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269966"/>
            <a:ext cx="10515600" cy="5906997"/>
          </a:xfrm>
        </p:spPr>
        <p:txBody>
          <a:bodyPr>
            <a:normAutofit fontScale="25000" lnSpcReduction="20000"/>
          </a:bodyPr>
          <a:lstStyle/>
          <a:p>
            <a:r>
              <a:rPr lang="ru-RU" sz="4000" dirty="0" smtClean="0">
                <a:latin typeface="Times New Roman" pitchFamily="18" charset="0"/>
                <a:cs typeface="Times New Roman" pitchFamily="18" charset="0"/>
              </a:rPr>
              <a:t>27.01.2025</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14-20 </a:t>
            </a:r>
            <a:r>
              <a:rPr lang="ru-RU" sz="4000" dirty="0" err="1" smtClean="0">
                <a:latin typeface="Times New Roman" pitchFamily="18" charset="0"/>
                <a:cs typeface="Times New Roman" pitchFamily="18" charset="0"/>
              </a:rPr>
              <a:t>қаңтар аралығында </a:t>
            </a:r>
            <a:r>
              <a:rPr lang="ru-RU" sz="4000" dirty="0" smtClean="0">
                <a:latin typeface="Times New Roman" pitchFamily="18" charset="0"/>
                <a:cs typeface="Times New Roman" pitchFamily="18" charset="0"/>
              </a:rPr>
              <a:t>11"А"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оқушыларының оқулықтары тексерілді</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Мақсаты: оқушылардың оқулықтарды құрметтей білуге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оқулықтарды ұқыпты ұстауға </a:t>
            </a:r>
            <a:r>
              <a:rPr lang="ru-RU" sz="4000" dirty="0" smtClean="0">
                <a:latin typeface="Times New Roman" pitchFamily="18" charset="0"/>
                <a:cs typeface="Times New Roman" pitchFamily="18" charset="0"/>
              </a:rPr>
              <a:t>баулу, </a:t>
            </a:r>
            <a:r>
              <a:rPr lang="ru-RU" sz="4000" dirty="0" err="1" smtClean="0">
                <a:latin typeface="Times New Roman" pitchFamily="18" charset="0"/>
                <a:cs typeface="Times New Roman" pitchFamily="18" charset="0"/>
              </a:rPr>
              <a:t>күтіп ұстауға үйрету.</a:t>
            </a:r>
            <a:endParaRPr lang="ru-RU" sz="4000" dirty="0" smtClean="0">
              <a:latin typeface="Times New Roman" pitchFamily="18" charset="0"/>
              <a:cs typeface="Times New Roman" pitchFamily="18" charset="0"/>
            </a:endParaRPr>
          </a:p>
          <a:p>
            <a:r>
              <a:rPr lang="ru-RU" sz="4000" dirty="0" err="1" smtClean="0">
                <a:latin typeface="Times New Roman" pitchFamily="18" charset="0"/>
                <a:cs typeface="Times New Roman" pitchFamily="18" charset="0"/>
              </a:rPr>
              <a:t>Тексеру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қорытындысында ұқыпты оқушылар марапатталды</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Кожахметова</a:t>
            </a:r>
            <a:r>
              <a:rPr lang="ru-RU" sz="4000" dirty="0" smtClean="0">
                <a:latin typeface="Times New Roman" pitchFamily="18" charset="0"/>
                <a:cs typeface="Times New Roman" pitchFamily="18" charset="0"/>
              </a:rPr>
              <a:t> Н.Т.</a:t>
            </a:r>
          </a:p>
          <a:p>
            <a:r>
              <a:rPr lang="ru-RU" sz="4000" u="sng" dirty="0" smtClean="0">
                <a:latin typeface="Times New Roman" pitchFamily="18" charset="0"/>
                <a:cs typeface="Times New Roman" pitchFamily="18" charset="0"/>
                <a:hlinkClick r:id="rId2"/>
              </a:rPr>
              <a:t>https://www.instagram.com/p/DFdLrOfMPkH/?igsh=MWk2eGtkd3VxanVtcQ</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30.01.2025ж</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9 "Ә" </a:t>
            </a:r>
            <a:r>
              <a:rPr lang="ru-RU" sz="4000" dirty="0" err="1" smtClean="0">
                <a:latin typeface="Times New Roman" pitchFamily="18" charset="0"/>
                <a:cs typeface="Times New Roman" pitchFamily="18" charset="0"/>
              </a:rPr>
              <a:t>сыныптары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Есірткіге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ұсынады</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Оспанова</a:t>
            </a:r>
            <a:r>
              <a:rPr lang="ru-RU" sz="4000" dirty="0" smtClean="0">
                <a:latin typeface="Times New Roman" pitchFamily="18" charset="0"/>
                <a:cs typeface="Times New Roman" pitchFamily="18" charset="0"/>
              </a:rPr>
              <a:t> Р.Б</a:t>
            </a:r>
          </a:p>
          <a:p>
            <a:r>
              <a:rPr lang="ru-RU" sz="4000" u="sng" dirty="0" smtClean="0">
                <a:latin typeface="Times New Roman" pitchFamily="18" charset="0"/>
                <a:cs typeface="Times New Roman" pitchFamily="18" charset="0"/>
                <a:hlinkClick r:id="rId3"/>
              </a:rPr>
              <a:t>https://www.instagram.com/reel/DFdZRQ9MU8A/?igsh=YTl3MGVlNmg0am1p</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31.01.2025ж</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Есірткіге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 флешмоб</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ұсынады.</a:t>
            </a:r>
            <a:endParaRPr lang="ru-RU" sz="4000" dirty="0" smtClean="0">
              <a:latin typeface="Times New Roman" pitchFamily="18" charset="0"/>
              <a:cs typeface="Times New Roman" pitchFamily="18" charset="0"/>
            </a:endParaRPr>
          </a:p>
          <a:p>
            <a:r>
              <a:rPr lang="ru-RU" sz="4000" u="sng" dirty="0" smtClean="0">
                <a:latin typeface="Times New Roman" pitchFamily="18" charset="0"/>
                <a:cs typeface="Times New Roman" pitchFamily="18" charset="0"/>
                <a:hlinkClick r:id="rId4"/>
              </a:rPr>
              <a:t>https://www.instagram.com/reel/DFev65QM-yT/?igsh=MWRrdnV0MDNyN2dzMg</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31.01.2025ж</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10 “А” </a:t>
            </a:r>
            <a:r>
              <a:rPr lang="ru-RU" sz="4000" dirty="0" err="1" smtClean="0">
                <a:latin typeface="Times New Roman" pitchFamily="18" charset="0"/>
                <a:cs typeface="Times New Roman" pitchFamily="18" charset="0"/>
              </a:rPr>
              <a:t>сыныптары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Есірткіге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жоқ</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челленджін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ұсынады</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жетекшісі:Сарбиева.Ж.К</a:t>
            </a:r>
            <a:r>
              <a:rPr lang="ru-RU" sz="4000" dirty="0" smtClean="0">
                <a:latin typeface="Times New Roman" pitchFamily="18" charset="0"/>
                <a:cs typeface="Times New Roman" pitchFamily="18" charset="0"/>
              </a:rPr>
              <a:t>.</a:t>
            </a:r>
          </a:p>
          <a:p>
            <a:r>
              <a:rPr lang="ru-RU" sz="4000" u="sng" dirty="0" smtClean="0">
                <a:latin typeface="Times New Roman" pitchFamily="18" charset="0"/>
                <a:cs typeface="Times New Roman" pitchFamily="18" charset="0"/>
                <a:hlinkClick r:id="rId5"/>
              </a:rPr>
              <a:t>https://www.instagram.com/reel/DFewCeFMRX0/?igsh=NmF0cTJmMG51YzNn</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31.01.2025 </a:t>
            </a:r>
            <a:r>
              <a:rPr lang="ru-RU" sz="4000" dirty="0" err="1" smtClean="0">
                <a:latin typeface="Times New Roman" pitchFamily="18" charset="0"/>
                <a:cs typeface="Times New Roman" pitchFamily="18" charset="0"/>
              </a:rPr>
              <a:t>жылы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Қазақстан Республикасы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Оқу-ағарту министрінің </a:t>
            </a:r>
            <a:r>
              <a:rPr lang="ru-RU" sz="4000" dirty="0" smtClean="0">
                <a:latin typeface="Times New Roman" pitchFamily="18" charset="0"/>
                <a:cs typeface="Times New Roman" pitchFamily="18" charset="0"/>
              </a:rPr>
              <a:t>2022 </a:t>
            </a:r>
            <a:r>
              <a:rPr lang="ru-RU" sz="4000" dirty="0" err="1" smtClean="0">
                <a:latin typeface="Times New Roman" pitchFamily="18" charset="0"/>
                <a:cs typeface="Times New Roman" pitchFamily="18" charset="0"/>
              </a:rPr>
              <a:t>жылғы </a:t>
            </a:r>
            <a:r>
              <a:rPr lang="ru-RU" sz="4000" dirty="0" smtClean="0">
                <a:latin typeface="Times New Roman" pitchFamily="18" charset="0"/>
                <a:cs typeface="Times New Roman" pitchFamily="18" charset="0"/>
              </a:rPr>
              <a:t>25 </a:t>
            </a:r>
            <a:r>
              <a:rPr lang="ru-RU" sz="4000" dirty="0" err="1" smtClean="0">
                <a:latin typeface="Times New Roman" pitchFamily="18" charset="0"/>
                <a:cs typeface="Times New Roman" pitchFamily="18" charset="0"/>
              </a:rPr>
              <a:t>қарашадағы </a:t>
            </a:r>
            <a:r>
              <a:rPr lang="ru-RU" sz="4000" dirty="0" smtClean="0">
                <a:latin typeface="Times New Roman" pitchFamily="18" charset="0"/>
                <a:cs typeface="Times New Roman" pitchFamily="18" charset="0"/>
              </a:rPr>
              <a:t>№ 478 </a:t>
            </a:r>
            <a:r>
              <a:rPr lang="ru-RU" sz="4000" dirty="0" err="1" smtClean="0">
                <a:latin typeface="Times New Roman" pitchFamily="18" charset="0"/>
                <a:cs typeface="Times New Roman" pitchFamily="18" charset="0"/>
              </a:rPr>
              <a:t>бұйрығы негізінде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Техникалық және кәсіптік</a:t>
            </a:r>
            <a:r>
              <a:rPr lang="ru-RU" sz="4000" dirty="0" smtClean="0">
                <a:latin typeface="Times New Roman" pitchFamily="18" charset="0"/>
                <a:cs typeface="Times New Roman" pitchFamily="18" charset="0"/>
              </a:rPr>
              <a:t>, орта </a:t>
            </a:r>
            <a:r>
              <a:rPr lang="ru-RU" sz="4000" dirty="0" err="1" smtClean="0">
                <a:latin typeface="Times New Roman" pitchFamily="18" charset="0"/>
                <a:cs typeface="Times New Roman" pitchFamily="18" charset="0"/>
              </a:rPr>
              <a:t>білімнен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кейінгі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білім</a:t>
            </a:r>
            <a:r>
              <a:rPr lang="ru-RU" sz="4000" dirty="0" smtClean="0">
                <a:latin typeface="Times New Roman" pitchFamily="18" charset="0"/>
                <a:cs typeface="Times New Roman" pitchFamily="18" charset="0"/>
              </a:rPr>
              <a:t> беру </a:t>
            </a:r>
            <a:r>
              <a:rPr lang="ru-RU" sz="4000" dirty="0" err="1" smtClean="0">
                <a:latin typeface="Times New Roman" pitchFamily="18" charset="0"/>
                <a:cs typeface="Times New Roman" pitchFamily="18" charset="0"/>
              </a:rPr>
              <a:t>ұйымдарында жалпы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білім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беретін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мектептердің </a:t>
            </a:r>
            <a:r>
              <a:rPr lang="ru-RU" sz="4000" dirty="0" smtClean="0">
                <a:latin typeface="Times New Roman" pitchFamily="18" charset="0"/>
                <a:cs typeface="Times New Roman" pitchFamily="18" charset="0"/>
              </a:rPr>
              <a:t>10-11 </a:t>
            </a:r>
            <a:r>
              <a:rPr lang="ru-RU" sz="4000" dirty="0" err="1" smtClean="0">
                <a:latin typeface="Times New Roman" pitchFamily="18" charset="0"/>
                <a:cs typeface="Times New Roman" pitchFamily="18" charset="0"/>
              </a:rPr>
              <a:t>сыныптарының білім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алушылары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үшін жұмысшы біліктілігі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бойынша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эксперименттік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білім</a:t>
            </a:r>
            <a:r>
              <a:rPr lang="ru-RU" sz="4000" dirty="0" smtClean="0">
                <a:latin typeface="Times New Roman" pitchFamily="18" charset="0"/>
                <a:cs typeface="Times New Roman" pitchFamily="18" charset="0"/>
              </a:rPr>
              <a:t> беру </a:t>
            </a:r>
            <a:r>
              <a:rPr lang="ru-RU" sz="4000" dirty="0" err="1" smtClean="0">
                <a:latin typeface="Times New Roman" pitchFamily="18" charset="0"/>
                <a:cs typeface="Times New Roman" pitchFamily="18" charset="0"/>
              </a:rPr>
              <a:t>бағдарламалары енгізілген</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Біздің мектебіміздің болашақ түлектері аталған бағдарлама бойынша</a:t>
            </a:r>
            <a:r>
              <a:rPr lang="ru-RU" sz="4000" dirty="0" smtClean="0">
                <a:latin typeface="Times New Roman" pitchFamily="18" charset="0"/>
                <a:cs typeface="Times New Roman" pitchFamily="18" charset="0"/>
              </a:rPr>
              <a:t> 2 </a:t>
            </a:r>
            <a:r>
              <a:rPr lang="ru-RU" sz="4000" dirty="0" err="1" smtClean="0">
                <a:latin typeface="Times New Roman" pitchFamily="18" charset="0"/>
                <a:cs typeface="Times New Roman" pitchFamily="18" charset="0"/>
              </a:rPr>
              <a:t>жыл</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бойы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бүгін арнаулы</a:t>
            </a:r>
            <a:r>
              <a:rPr lang="ru-RU" sz="4000" dirty="0" smtClean="0">
                <a:latin typeface="Times New Roman" pitchFamily="18" charset="0"/>
                <a:cs typeface="Times New Roman" pitchFamily="18" charset="0"/>
              </a:rPr>
              <a:t> орта </a:t>
            </a:r>
            <a:r>
              <a:rPr lang="ru-RU" sz="4000" dirty="0" err="1" smtClean="0">
                <a:latin typeface="Times New Roman" pitchFamily="18" charset="0"/>
                <a:cs typeface="Times New Roman" pitchFamily="18" charset="0"/>
              </a:rPr>
              <a:t>білім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туралы</a:t>
            </a:r>
            <a:r>
              <a:rPr lang="ru-RU" sz="4000" dirty="0" smtClean="0">
                <a:latin typeface="Times New Roman" pitchFamily="18" charset="0"/>
                <a:cs typeface="Times New Roman" pitchFamily="18" charset="0"/>
              </a:rPr>
              <a:t> ДИПЛОМ </a:t>
            </a:r>
            <a:r>
              <a:rPr lang="ru-RU" sz="4000" dirty="0" err="1" smtClean="0">
                <a:latin typeface="Times New Roman" pitchFamily="18" charset="0"/>
                <a:cs typeface="Times New Roman" pitchFamily="18" charset="0"/>
              </a:rPr>
              <a:t>алды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Олар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Қасым Мейрамбек</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Галыев</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Жарқын, Бакытбекова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Ақерке, Токмухамбетова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Сымбат</a:t>
            </a:r>
            <a:r>
              <a:rPr lang="ru-RU" sz="4000" dirty="0" smtClean="0">
                <a:latin typeface="Times New Roman" pitchFamily="18" charset="0"/>
                <a:cs typeface="Times New Roman" pitchFamily="18" charset="0"/>
              </a:rPr>
              <a:t>.</a:t>
            </a:r>
          </a:p>
          <a:p>
            <a:r>
              <a:rPr lang="ru-RU" sz="4000" u="sng" dirty="0" smtClean="0">
                <a:latin typeface="Times New Roman" pitchFamily="18" charset="0"/>
                <a:cs typeface="Times New Roman" pitchFamily="18" charset="0"/>
                <a:hlinkClick r:id="rId6"/>
              </a:rPr>
              <a:t>https://www.instagram.com/p/DFfjhIusPB_/?igsh=MWlhcnJwa214ZDRjYQ</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30.01.2025 </a:t>
            </a:r>
            <a:r>
              <a:rPr lang="ru-RU" sz="4000" dirty="0" err="1" smtClean="0">
                <a:latin typeface="Times New Roman" pitchFamily="18" charset="0"/>
                <a:cs typeface="Times New Roman" pitchFamily="18" charset="0"/>
              </a:rPr>
              <a:t>жылы</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11 </a:t>
            </a:r>
            <a:r>
              <a:rPr lang="ru-RU" sz="4000" dirty="0" err="1" smtClean="0">
                <a:latin typeface="Times New Roman" pitchFamily="18" charset="0"/>
                <a:cs typeface="Times New Roman" pitchFamily="18" charset="0"/>
              </a:rPr>
              <a:t>сынып</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оқушыларымен облыс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әкімінің қатысуымен </a:t>
            </a: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Қаржылық сауаттылық</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математикадан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онлайн</a:t>
            </a:r>
            <a:r>
              <a:rPr lang="ru-RU" sz="4000" dirty="0" smtClean="0">
                <a:latin typeface="Times New Roman" pitchFamily="18" charset="0"/>
                <a:cs typeface="Times New Roman" pitchFamily="18" charset="0"/>
              </a:rPr>
              <a:t> факультатив </a:t>
            </a:r>
            <a:r>
              <a:rPr lang="ru-RU" sz="4000" dirty="0" err="1" smtClean="0">
                <a:latin typeface="Times New Roman" pitchFamily="18" charset="0"/>
                <a:cs typeface="Times New Roman" pitchFamily="18" charset="0"/>
              </a:rPr>
              <a:t>сабағы өтті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Мектептен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сабаққа </a:t>
            </a:r>
            <a:r>
              <a:rPr lang="ru-RU" sz="4000" dirty="0" smtClean="0">
                <a:latin typeface="Times New Roman" pitchFamily="18" charset="0"/>
                <a:cs typeface="Times New Roman" pitchFamily="18" charset="0"/>
              </a:rPr>
              <a:t>41 </a:t>
            </a:r>
            <a:r>
              <a:rPr lang="ru-RU" sz="4000" dirty="0" err="1" smtClean="0">
                <a:latin typeface="Times New Roman" pitchFamily="18" charset="0"/>
                <a:cs typeface="Times New Roman" pitchFamily="18" charset="0"/>
              </a:rPr>
              <a:t>оқушы қатысты</a:t>
            </a:r>
            <a:r>
              <a:rPr lang="ru-RU" sz="4000" dirty="0" smtClean="0">
                <a:latin typeface="Times New Roman" pitchFamily="18" charset="0"/>
                <a:cs typeface="Times New Roman" pitchFamily="18" charset="0"/>
              </a:rPr>
              <a:t>.</a:t>
            </a:r>
          </a:p>
          <a:p>
            <a:r>
              <a:rPr lang="ru-RU" sz="4000" dirty="0" err="1" smtClean="0">
                <a:latin typeface="Times New Roman" pitchFamily="18" charset="0"/>
                <a:cs typeface="Times New Roman" pitchFamily="18" charset="0"/>
              </a:rPr>
              <a:t>Басшының </a:t>
            </a:r>
            <a:r>
              <a:rPr lang="ru-RU" sz="4000" dirty="0" smtClean="0">
                <a:latin typeface="Times New Roman" pitchFamily="18" charset="0"/>
                <a:cs typeface="Times New Roman" pitchFamily="18" charset="0"/>
              </a:rPr>
              <a:t>ОТІЖ </a:t>
            </a:r>
            <a:r>
              <a:rPr lang="ru-RU" sz="4000" dirty="0" err="1" smtClean="0">
                <a:latin typeface="Times New Roman" pitchFamily="18" charset="0"/>
                <a:cs typeface="Times New Roman" pitchFamily="18" charset="0"/>
              </a:rPr>
              <a:t>орынбасарлары</a:t>
            </a:r>
            <a:r>
              <a:rPr lang="ru-RU" sz="4000" dirty="0" smtClean="0">
                <a:latin typeface="Times New Roman" pitchFamily="18" charset="0"/>
                <a:cs typeface="Times New Roman" pitchFamily="18" charset="0"/>
              </a:rPr>
              <a:t>.</a:t>
            </a:r>
          </a:p>
          <a:p>
            <a:r>
              <a:rPr lang="ru-RU" sz="4000" u="sng" dirty="0" smtClean="0">
                <a:latin typeface="Times New Roman" pitchFamily="18" charset="0"/>
                <a:cs typeface="Times New Roman" pitchFamily="18" charset="0"/>
                <a:hlinkClick r:id="rId7"/>
              </a:rPr>
              <a:t>https://www.instagram.com/p/DFfsbpesSEY/?igsh=MXVreG9vbW10dWZybQ</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31.01.2025 </a:t>
            </a:r>
            <a:r>
              <a:rPr lang="ru-RU" sz="4000" dirty="0" err="1" smtClean="0">
                <a:latin typeface="Times New Roman" pitchFamily="18" charset="0"/>
                <a:cs typeface="Times New Roman" pitchFamily="18" charset="0"/>
              </a:rPr>
              <a:t>күні </a:t>
            </a: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Біртұтас тәрбие бағдарламасы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негізінде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Кәсіптік бағдар </a:t>
            </a:r>
            <a:r>
              <a:rPr lang="ru-RU" sz="4000" dirty="0" smtClean="0">
                <a:latin typeface="Times New Roman" pitchFamily="18" charset="0"/>
                <a:cs typeface="Times New Roman" pitchFamily="18" charset="0"/>
              </a:rPr>
              <a:t>беру” </a:t>
            </a:r>
            <a:r>
              <a:rPr lang="ru-RU" sz="4000" dirty="0" err="1" smtClean="0">
                <a:latin typeface="Times New Roman" pitchFamily="18" charset="0"/>
                <a:cs typeface="Times New Roman" pitchFamily="18" charset="0"/>
              </a:rPr>
              <a:t>бағытында </a:t>
            </a:r>
            <a:r>
              <a:rPr lang="ru-RU" sz="4000" dirty="0" smtClean="0">
                <a:latin typeface="Times New Roman" pitchFamily="18" charset="0"/>
                <a:cs typeface="Times New Roman" pitchFamily="18" charset="0"/>
              </a:rPr>
              <a:t>8-9 </a:t>
            </a:r>
            <a:r>
              <a:rPr lang="ru-RU" sz="4000" dirty="0" err="1" smtClean="0">
                <a:latin typeface="Times New Roman" pitchFamily="18" charset="0"/>
                <a:cs typeface="Times New Roman" pitchFamily="18" charset="0"/>
              </a:rPr>
              <a:t>сыныптар</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арасында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өткен </a:t>
            </a:r>
            <a:r>
              <a:rPr lang="ru-RU" sz="4000" dirty="0" smtClean="0">
                <a:latin typeface="Times New Roman" pitchFamily="18" charset="0"/>
                <a:cs typeface="Times New Roman" pitchFamily="18" charset="0"/>
              </a:rPr>
              <a:t>“</a:t>
            </a:r>
            <a:r>
              <a:rPr lang="ru-RU" sz="4000" dirty="0" err="1" smtClean="0">
                <a:latin typeface="Times New Roman" pitchFamily="18" charset="0"/>
                <a:cs typeface="Times New Roman" pitchFamily="18" charset="0"/>
              </a:rPr>
              <a:t>Мамандық таңдау </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ертеңді ойлау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атты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байқауы өткізілді</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Мақсаты: кәсіптер туралы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ақпараттық кеңістік құру, әртүрлі қызмет түрлеріне қызығушылықты дағдыландыру, өзінің болашақ мамандығы туралы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ойлау</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Оқушылар өз өнерлерін жоғары деңгейде көрсетіп, жүлделі орындармен</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марапатталды</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Жауапты</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Басшының тәрбие ісі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жөніндегі орынбасары</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З.Ш.Мадиярова</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err="1" smtClean="0">
                <a:latin typeface="Times New Roman" pitchFamily="18" charset="0"/>
                <a:cs typeface="Times New Roman" pitchFamily="18" charset="0"/>
              </a:rPr>
              <a:t>Кәсіптік бағдар беруші</a:t>
            </a:r>
            <a:r>
              <a:rPr lang="ru-RU" sz="4000" dirty="0" smtClean="0">
                <a:latin typeface="Times New Roman" pitchFamily="18" charset="0"/>
                <a:cs typeface="Times New Roman" pitchFamily="18" charset="0"/>
              </a:rPr>
              <a:t> педагог: </a:t>
            </a:r>
            <a:r>
              <a:rPr lang="ru-RU" sz="4000" dirty="0" err="1" smtClean="0">
                <a:latin typeface="Times New Roman" pitchFamily="18" charset="0"/>
                <a:cs typeface="Times New Roman" pitchFamily="18" charset="0"/>
              </a:rPr>
              <a:t>А.Болатхан</a:t>
            </a:r>
            <a:endParaRPr lang="ru-RU" sz="4000" dirty="0" smtClean="0">
              <a:latin typeface="Times New Roman" pitchFamily="18" charset="0"/>
              <a:cs typeface="Times New Roman" pitchFamily="18" charset="0"/>
            </a:endParaRPr>
          </a:p>
          <a:p>
            <a:r>
              <a:rPr lang="ru-RU" sz="4000" u="sng" dirty="0" smtClean="0">
                <a:latin typeface="Times New Roman" pitchFamily="18" charset="0"/>
                <a:cs typeface="Times New Roman" pitchFamily="18" charset="0"/>
                <a:hlinkClick r:id="rId8"/>
              </a:rPr>
              <a:t>https://www.instagram.com/reel/DFigYHtMZEo/?igsh=NGlmbW9mazV5YXF5</a:t>
            </a:r>
            <a:endParaRPr lang="ru-RU" sz="4000" dirty="0" smtClean="0">
              <a:latin typeface="Times New Roman" pitchFamily="18" charset="0"/>
              <a:cs typeface="Times New Roman" pitchFamily="18" charset="0"/>
            </a:endParaRPr>
          </a:p>
          <a:p>
            <a:r>
              <a:rPr lang="ru-RU" sz="4000" u="sng" dirty="0" smtClean="0">
                <a:latin typeface="Times New Roman" pitchFamily="18" charset="0"/>
                <a:cs typeface="Times New Roman" pitchFamily="18" charset="0"/>
                <a:hlinkClick r:id="rId9"/>
              </a:rPr>
              <a:t>https://www.instagram.com/p/DFso70PMKYR/?igsh=MXN3bXFyYW5oajV5bw</a:t>
            </a:r>
            <a:r>
              <a:rPr lang="ru-RU" sz="4000" dirty="0" smtClean="0">
                <a:latin typeface="Times New Roman" pitchFamily="18" charset="0"/>
                <a:cs typeface="Times New Roman" pitchFamily="18" charset="0"/>
              </a:rPr>
              <a:t>==</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ifferent colored rectangular objects&#10;&#10;Description automatically generated with medium confidence">
            <a:extLst>
              <a:ext uri="{FF2B5EF4-FFF2-40B4-BE49-F238E27FC236}">
                <a16:creationId xmlns:a16="http://schemas.microsoft.com/office/drawing/2014/main" xmlns="" id="{A0F77BC6-A8DA-008F-C1FE-91F5F9BC8665}"/>
              </a:ext>
            </a:extLst>
          </p:cNvPr>
          <p:cNvPicPr>
            <a:picLocks noChangeAspect="1"/>
          </p:cNvPicPr>
          <p:nvPr/>
        </p:nvPicPr>
        <p:blipFill>
          <a:blip r:embed="rId2"/>
          <a:stretch>
            <a:fillRect/>
          </a:stretch>
        </p:blipFill>
        <p:spPr>
          <a:xfrm>
            <a:off x="107041" y="136525"/>
            <a:ext cx="11534502" cy="6572251"/>
          </a:xfrm>
          <a:prstGeom prst="rect">
            <a:avLst/>
          </a:prstGeom>
        </p:spPr>
      </p:pic>
      <p:sp>
        <p:nvSpPr>
          <p:cNvPr id="2" name="Номер слайда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1DFAFED-7685-483D-BB3D-3688CA430C76}" type="slidenum">
              <a:rPr lang="en-US" smtClean="0"/>
              <a:pPr>
                <a:spcAft>
                  <a:spcPts val="600"/>
                </a:spcAft>
              </a:pPr>
              <a:t>2</a:t>
            </a:fld>
            <a:endParaRPr lang="en-US"/>
          </a:p>
        </p:txBody>
      </p:sp>
      <p:sp>
        <p:nvSpPr>
          <p:cNvPr id="4" name="Прямоугольник 3">
            <a:extLst>
              <a:ext uri="{FF2B5EF4-FFF2-40B4-BE49-F238E27FC236}">
                <a16:creationId xmlns:a16="http://schemas.microsoft.com/office/drawing/2014/main" xmlns="" id="{4615597F-06F5-A8C0-3D6A-3867E990C200}"/>
              </a:ext>
            </a:extLst>
          </p:cNvPr>
          <p:cNvSpPr/>
          <p:nvPr/>
        </p:nvSpPr>
        <p:spPr>
          <a:xfrm>
            <a:off x="334652" y="1040607"/>
            <a:ext cx="1787433" cy="537332"/>
          </a:xfrm>
          <a:prstGeom prst="rect">
            <a:avLst/>
          </a:prstGeom>
          <a:solidFill>
            <a:srgbClr val="FFF2E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b="1" dirty="0">
              <a:solidFill>
                <a:srgbClr val="F89727"/>
              </a:solidFill>
              <a:latin typeface="Aptos" panose="020B0004020202020204" pitchFamily="34" charset="0"/>
              <a:cs typeface="Arial" panose="020B0604020202020204" pitchFamily="34" charset="0"/>
            </a:endParaRPr>
          </a:p>
          <a:p>
            <a:pPr algn="ctr"/>
            <a:r>
              <a:rPr lang="kk-KZ" sz="1050" b="1" dirty="0">
                <a:solidFill>
                  <a:srgbClr val="F89727"/>
                </a:solidFill>
                <a:latin typeface="Aptos" panose="020B0004020202020204" pitchFamily="34" charset="0"/>
                <a:cs typeface="Arial" panose="020B0604020202020204" pitchFamily="34" charset="0"/>
              </a:rPr>
              <a:t>Қазіргі қоғамның мәселелері</a:t>
            </a:r>
          </a:p>
          <a:p>
            <a:pPr algn="ctr"/>
            <a:endParaRPr lang="x-none" sz="1050" b="1" dirty="0">
              <a:solidFill>
                <a:schemeClr val="accent4"/>
              </a:solidFill>
              <a:latin typeface="Aptos" panose="020B00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xmlns="" id="{349CB45D-D84D-D39A-96D8-6C80542D95BA}"/>
              </a:ext>
            </a:extLst>
          </p:cNvPr>
          <p:cNvSpPr/>
          <p:nvPr/>
        </p:nvSpPr>
        <p:spPr>
          <a:xfrm>
            <a:off x="838200" y="2386448"/>
            <a:ext cx="1084806"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Нашақорлық</a:t>
            </a:r>
            <a:endParaRPr lang="x-none" sz="1100" b="1" dirty="0">
              <a:latin typeface="Aptos" panose="020B00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xmlns="" id="{9E7C5E6E-3699-2E38-6E70-A9FAB24BB83D}"/>
              </a:ext>
            </a:extLst>
          </p:cNvPr>
          <p:cNvSpPr/>
          <p:nvPr/>
        </p:nvSpPr>
        <p:spPr>
          <a:xfrm>
            <a:off x="838200" y="4260791"/>
            <a:ext cx="1276141" cy="4363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Діни </a:t>
            </a:r>
          </a:p>
          <a:p>
            <a:r>
              <a:rPr lang="kk-KZ" sz="1100" b="1" dirty="0">
                <a:latin typeface="Aptos" panose="020B0004020202020204" pitchFamily="34" charset="0"/>
                <a:cs typeface="Arial" panose="020B0604020202020204" pitchFamily="34" charset="0"/>
              </a:rPr>
              <a:t>экстремизм</a:t>
            </a:r>
          </a:p>
        </p:txBody>
      </p:sp>
      <p:sp>
        <p:nvSpPr>
          <p:cNvPr id="8" name="Прямоугольник 7">
            <a:extLst>
              <a:ext uri="{FF2B5EF4-FFF2-40B4-BE49-F238E27FC236}">
                <a16:creationId xmlns:a16="http://schemas.microsoft.com/office/drawing/2014/main" xmlns="" id="{708754FA-4077-0461-DC7A-FAA0496E03AB}"/>
              </a:ext>
            </a:extLst>
          </p:cNvPr>
          <p:cNvSpPr/>
          <p:nvPr/>
        </p:nvSpPr>
        <p:spPr>
          <a:xfrm>
            <a:off x="838200" y="5441981"/>
            <a:ext cx="1084806" cy="5600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Зорлық-зомбылық</a:t>
            </a:r>
            <a:endParaRPr lang="x-none" sz="1100" b="1" dirty="0">
              <a:latin typeface="Aptos" panose="020B00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xmlns="" id="{E9F7C394-82E8-D050-4DB6-A9254F102101}"/>
              </a:ext>
            </a:extLst>
          </p:cNvPr>
          <p:cNvSpPr/>
          <p:nvPr/>
        </p:nvSpPr>
        <p:spPr>
          <a:xfrm>
            <a:off x="838200" y="6179185"/>
            <a:ext cx="1512504" cy="3524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Ысырапшылдық</a:t>
            </a:r>
            <a:r>
              <a:rPr lang="kk-KZ" sz="1100" dirty="0">
                <a:latin typeface="Aptos" panose="020B0004020202020204" pitchFamily="34" charset="0"/>
                <a:cs typeface="Arial" panose="020B0604020202020204" pitchFamily="34" charset="0"/>
              </a:rPr>
              <a:t> </a:t>
            </a:r>
            <a:endParaRPr lang="x-none" sz="1100" dirty="0">
              <a:latin typeface="Aptos" panose="020B0004020202020204" pitchFamily="34" charset="0"/>
              <a:cs typeface="Arial" panose="020B0604020202020204" pitchFamily="34" charset="0"/>
            </a:endParaRPr>
          </a:p>
        </p:txBody>
      </p:sp>
      <p:sp>
        <p:nvSpPr>
          <p:cNvPr id="11" name="Прямоугольник 10">
            <a:extLst>
              <a:ext uri="{FF2B5EF4-FFF2-40B4-BE49-F238E27FC236}">
                <a16:creationId xmlns:a16="http://schemas.microsoft.com/office/drawing/2014/main" xmlns="" id="{BE084487-7337-7F58-41DD-A03E5C491BD8}"/>
              </a:ext>
            </a:extLst>
          </p:cNvPr>
          <p:cNvSpPr/>
          <p:nvPr/>
        </p:nvSpPr>
        <p:spPr>
          <a:xfrm>
            <a:off x="107041" y="149224"/>
            <a:ext cx="5591795" cy="6940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12" name="Прямоугольник 11">
            <a:extLst>
              <a:ext uri="{FF2B5EF4-FFF2-40B4-BE49-F238E27FC236}">
                <a16:creationId xmlns:a16="http://schemas.microsoft.com/office/drawing/2014/main" xmlns="" id="{F516EAC7-CAAF-E5E4-BD83-7ED6AADD5B04}"/>
              </a:ext>
            </a:extLst>
          </p:cNvPr>
          <p:cNvSpPr/>
          <p:nvPr/>
        </p:nvSpPr>
        <p:spPr>
          <a:xfrm>
            <a:off x="385045" y="211594"/>
            <a:ext cx="5710955" cy="523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400" b="1" dirty="0" err="1">
                <a:latin typeface="Arial" panose="020B0604020202020204" pitchFamily="34" charset="0"/>
                <a:cs typeface="Arial" panose="020B0604020202020204" pitchFamily="34" charset="0"/>
              </a:rPr>
              <a:t>Тәрбие</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парадигмасын</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жаңарту</a:t>
            </a:r>
            <a:endParaRPr lang="ru-RU" sz="1400" b="1"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a:t>
            </a:r>
            <a:r>
              <a:rPr lang="ru-RU" sz="1200" dirty="0" err="1">
                <a:latin typeface="Arial" panose="020B0604020202020204" pitchFamily="34" charset="0"/>
                <a:cs typeface="Arial" panose="020B0604020202020204" pitchFamily="34" charset="0"/>
              </a:rPr>
              <a:t>Қазақстан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Республикасы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Президентінің</a:t>
            </a:r>
            <a:r>
              <a:rPr lang="ru-RU" sz="1200" dirty="0">
                <a:latin typeface="Arial" panose="020B0604020202020204" pitchFamily="34" charset="0"/>
                <a:cs typeface="Arial" panose="020B0604020202020204" pitchFamily="34" charset="0"/>
              </a:rPr>
              <a:t> </a:t>
            </a:r>
            <a:br>
              <a:rPr lang="ru-RU" sz="1200" dirty="0">
                <a:latin typeface="Arial" panose="020B0604020202020204" pitchFamily="34" charset="0"/>
                <a:cs typeface="Arial" panose="020B0604020202020204" pitchFamily="34" charset="0"/>
              </a:rPr>
            </a:br>
            <a:r>
              <a:rPr lang="ru-RU" sz="1200" dirty="0" err="1">
                <a:latin typeface="Arial" panose="020B0604020202020204" pitchFamily="34" charset="0"/>
                <a:cs typeface="Arial" panose="020B0604020202020204" pitchFamily="34" charset="0"/>
              </a:rPr>
              <a:t>Ұлттық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құрылтайда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сөйлеген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сөзіне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сәйкес</a:t>
            </a:r>
            <a:r>
              <a:rPr lang="ru-RU" sz="1400" dirty="0">
                <a:latin typeface="Arial" panose="020B0604020202020204" pitchFamily="34" charset="0"/>
                <a:cs typeface="Arial" panose="020B0604020202020204" pitchFamily="34" charset="0"/>
              </a:rPr>
              <a:t>)</a:t>
            </a:r>
            <a:endParaRPr lang="x-none" sz="1400" dirty="0">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xmlns="" id="{3E96D274-AC99-4242-E2F5-BF1F8288428B}"/>
              </a:ext>
            </a:extLst>
          </p:cNvPr>
          <p:cNvSpPr/>
          <p:nvPr/>
        </p:nvSpPr>
        <p:spPr>
          <a:xfrm>
            <a:off x="3802856" y="1816138"/>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Тәуелсіздік және</a:t>
            </a:r>
          </a:p>
          <a:p>
            <a:r>
              <a:rPr lang="kk-KZ" sz="1100" b="1" dirty="0">
                <a:latin typeface="Aptos" panose="020B0004020202020204" pitchFamily="34" charset="0"/>
                <a:cs typeface="Arial" panose="020B0604020202020204" pitchFamily="34" charset="0"/>
              </a:rPr>
              <a:t>Отаншылдық</a:t>
            </a:r>
            <a:endParaRPr lang="x-none" sz="1100" b="1" dirty="0">
              <a:latin typeface="Aptos" panose="020B00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xmlns="" id="{BCF427FE-26FF-F2F1-659A-E9B8A067812E}"/>
              </a:ext>
            </a:extLst>
          </p:cNvPr>
          <p:cNvSpPr/>
          <p:nvPr/>
        </p:nvSpPr>
        <p:spPr>
          <a:xfrm>
            <a:off x="3802856" y="2707711"/>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Бірлік және</a:t>
            </a:r>
          </a:p>
          <a:p>
            <a:r>
              <a:rPr lang="kk-KZ" sz="1100" b="1" dirty="0">
                <a:latin typeface="Aptos" panose="020B0004020202020204" pitchFamily="34" charset="0"/>
                <a:cs typeface="Arial" panose="020B0604020202020204" pitchFamily="34" charset="0"/>
              </a:rPr>
              <a:t>Ынтымақ</a:t>
            </a:r>
            <a:endParaRPr lang="x-none" sz="1100" b="1" dirty="0">
              <a:latin typeface="Aptos" panose="020B000402020202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xmlns="" id="{B8624717-4995-956C-6F83-576FFA180968}"/>
              </a:ext>
            </a:extLst>
          </p:cNvPr>
          <p:cNvSpPr/>
          <p:nvPr/>
        </p:nvSpPr>
        <p:spPr>
          <a:xfrm>
            <a:off x="3802856" y="3527921"/>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Әділдік және</a:t>
            </a:r>
          </a:p>
          <a:p>
            <a:r>
              <a:rPr lang="kk-KZ" sz="1100" b="1" dirty="0">
                <a:latin typeface="Aptos" panose="020B0004020202020204" pitchFamily="34" charset="0"/>
                <a:cs typeface="Arial" panose="020B0604020202020204" pitchFamily="34" charset="0"/>
              </a:rPr>
              <a:t>Жауапкершілік</a:t>
            </a:r>
            <a:endParaRPr lang="x-none" sz="1100" b="1" dirty="0">
              <a:latin typeface="Aptos" panose="020B00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xmlns="" id="{5A55CB10-CC0C-B186-6DD0-12E2F16AA671}"/>
              </a:ext>
            </a:extLst>
          </p:cNvPr>
          <p:cNvSpPr/>
          <p:nvPr/>
        </p:nvSpPr>
        <p:spPr>
          <a:xfrm>
            <a:off x="3802856" y="4348131"/>
            <a:ext cx="1415688"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Заң және Тәртіп</a:t>
            </a:r>
            <a:endParaRPr lang="x-none" sz="1100" b="1" dirty="0">
              <a:latin typeface="Aptos" panose="020B00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xmlns="" id="{4B334398-B9C4-428D-79B5-6AE55C82805A}"/>
              </a:ext>
            </a:extLst>
          </p:cNvPr>
          <p:cNvSpPr/>
          <p:nvPr/>
        </p:nvSpPr>
        <p:spPr>
          <a:xfrm>
            <a:off x="3802856" y="5168341"/>
            <a:ext cx="1600994"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Еңбекқорлық және</a:t>
            </a:r>
          </a:p>
          <a:p>
            <a:r>
              <a:rPr lang="kk-KZ" sz="1100" b="1" dirty="0">
                <a:latin typeface="Aptos" panose="020B0004020202020204" pitchFamily="34" charset="0"/>
                <a:cs typeface="Arial" panose="020B0604020202020204" pitchFamily="34" charset="0"/>
              </a:rPr>
              <a:t>Кәсіби біліктілік</a:t>
            </a:r>
            <a:endParaRPr lang="x-none" sz="1100" b="1" dirty="0">
              <a:latin typeface="Aptos" panose="020B00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xmlns="" id="{6DFAD993-7A72-38E6-CB18-C0B1724A8023}"/>
              </a:ext>
            </a:extLst>
          </p:cNvPr>
          <p:cNvSpPr/>
          <p:nvPr/>
        </p:nvSpPr>
        <p:spPr>
          <a:xfrm>
            <a:off x="3802856" y="6059914"/>
            <a:ext cx="1600994" cy="387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Жасампаздық және</a:t>
            </a:r>
          </a:p>
          <a:p>
            <a:r>
              <a:rPr lang="kk-KZ" sz="1100" b="1" dirty="0">
                <a:latin typeface="Aptos" panose="020B0004020202020204" pitchFamily="34" charset="0"/>
                <a:cs typeface="Arial" panose="020B0604020202020204" pitchFamily="34" charset="0"/>
              </a:rPr>
              <a:t>Жаңашылдық</a:t>
            </a:r>
            <a:endParaRPr lang="x-none" sz="1100" b="1" dirty="0">
              <a:latin typeface="Aptos" panose="020B00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xmlns="" id="{7A151DD6-36D5-38D8-546B-F3E989486FB0}"/>
              </a:ext>
            </a:extLst>
          </p:cNvPr>
          <p:cNvSpPr/>
          <p:nvPr/>
        </p:nvSpPr>
        <p:spPr>
          <a:xfrm>
            <a:off x="3519373" y="1088370"/>
            <a:ext cx="1787433" cy="387927"/>
          </a:xfrm>
          <a:prstGeom prst="rect">
            <a:avLst/>
          </a:prstGeom>
          <a:solidFill>
            <a:srgbClr val="E4EFF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009DCF"/>
                </a:solidFill>
                <a:latin typeface="Aptos" panose="020B0004020202020204" pitchFamily="34" charset="0"/>
                <a:cs typeface="Arial" panose="020B0604020202020204" pitchFamily="34" charset="0"/>
              </a:rPr>
              <a:t>Құндылықтар</a:t>
            </a:r>
            <a:endParaRPr lang="x-none" sz="1050" b="1" dirty="0">
              <a:solidFill>
                <a:srgbClr val="009DCF"/>
              </a:solidFill>
              <a:latin typeface="Aptos" panose="020B00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xmlns="" id="{9600CC8A-C9FF-DB1A-108C-C2A918AE6367}"/>
              </a:ext>
            </a:extLst>
          </p:cNvPr>
          <p:cNvSpPr/>
          <p:nvPr/>
        </p:nvSpPr>
        <p:spPr>
          <a:xfrm>
            <a:off x="6384925" y="1082431"/>
            <a:ext cx="1498508" cy="387927"/>
          </a:xfrm>
          <a:prstGeom prst="rect">
            <a:avLst/>
          </a:prstGeom>
          <a:solidFill>
            <a:srgbClr val="E4EFF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009DCF"/>
                </a:solidFill>
                <a:latin typeface="Aptos" panose="020B0004020202020204" pitchFamily="34" charset="0"/>
                <a:cs typeface="Arial" panose="020B0604020202020204" pitchFamily="34" charset="0"/>
              </a:rPr>
              <a:t>Әрекет</a:t>
            </a:r>
            <a:endParaRPr lang="x-none" sz="1050" b="1" dirty="0">
              <a:solidFill>
                <a:srgbClr val="009DCF"/>
              </a:solidFill>
              <a:latin typeface="Aptos" panose="020B00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xmlns="" id="{C7264B08-7A41-EE4E-3E19-E72CAF50A73C}"/>
              </a:ext>
            </a:extLst>
          </p:cNvPr>
          <p:cNvSpPr/>
          <p:nvPr/>
        </p:nvSpPr>
        <p:spPr>
          <a:xfrm>
            <a:off x="8108949" y="1069732"/>
            <a:ext cx="1031783" cy="387927"/>
          </a:xfrm>
          <a:prstGeom prst="rect">
            <a:avLst/>
          </a:prstGeom>
          <a:solidFill>
            <a:srgbClr val="E4EFF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009DCF"/>
                </a:solidFill>
                <a:latin typeface="Aptos" panose="020B0004020202020204" pitchFamily="34" charset="0"/>
                <a:cs typeface="Arial" panose="020B0604020202020204" pitchFamily="34" charset="0"/>
              </a:rPr>
              <a:t>Іс-шара</a:t>
            </a:r>
            <a:endParaRPr lang="x-none" sz="1050" b="1" dirty="0">
              <a:solidFill>
                <a:srgbClr val="009DCF"/>
              </a:solidFill>
              <a:latin typeface="Aptos" panose="020B00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xmlns="" id="{D70F1568-4001-95A3-8064-AB91D74DC03B}"/>
              </a:ext>
            </a:extLst>
          </p:cNvPr>
          <p:cNvSpPr/>
          <p:nvPr/>
        </p:nvSpPr>
        <p:spPr>
          <a:xfrm>
            <a:off x="9420224" y="1040607"/>
            <a:ext cx="1031783" cy="38792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rgbClr val="9C7931"/>
                </a:solidFill>
                <a:latin typeface="Aptos" panose="020B0004020202020204" pitchFamily="34" charset="0"/>
                <a:cs typeface="Arial" panose="020B0604020202020204" pitchFamily="34" charset="0"/>
              </a:rPr>
              <a:t>Құзыреттілік</a:t>
            </a:r>
            <a:endParaRPr lang="x-none" sz="1050" b="1" dirty="0">
              <a:solidFill>
                <a:srgbClr val="9C7931"/>
              </a:solidFill>
              <a:latin typeface="Aptos" panose="020B00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xmlns="" id="{E0662D2D-59A3-6D87-D18B-D552E950BCF8}"/>
              </a:ext>
            </a:extLst>
          </p:cNvPr>
          <p:cNvSpPr/>
          <p:nvPr/>
        </p:nvSpPr>
        <p:spPr>
          <a:xfrm>
            <a:off x="10796588" y="1035430"/>
            <a:ext cx="680759" cy="387927"/>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Нәтиже</a:t>
            </a:r>
            <a:endParaRPr lang="x-none" sz="1050" b="1" dirty="0">
              <a:solidFill>
                <a:schemeClr val="bg1"/>
              </a:solidFill>
              <a:latin typeface="Aptos" panose="020B0004020202020204" pitchFamily="34" charset="0"/>
              <a:cs typeface="Arial" panose="020B0604020202020204" pitchFamily="34" charset="0"/>
            </a:endParaRPr>
          </a:p>
        </p:txBody>
      </p:sp>
      <p:sp>
        <p:nvSpPr>
          <p:cNvPr id="24" name="Прямоугольник 23">
            <a:extLst>
              <a:ext uri="{FF2B5EF4-FFF2-40B4-BE49-F238E27FC236}">
                <a16:creationId xmlns:a16="http://schemas.microsoft.com/office/drawing/2014/main" xmlns="" id="{54497944-07B0-06C7-82E6-2B3F917C5CA3}"/>
              </a:ext>
            </a:extLst>
          </p:cNvPr>
          <p:cNvSpPr/>
          <p:nvPr/>
        </p:nvSpPr>
        <p:spPr>
          <a:xfrm>
            <a:off x="2426644" y="1035431"/>
            <a:ext cx="635322" cy="420764"/>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Шешу</a:t>
            </a:r>
          </a:p>
          <a:p>
            <a:pPr algn="ctr"/>
            <a:r>
              <a:rPr lang="kk-KZ" sz="1050" b="1" dirty="0">
                <a:solidFill>
                  <a:schemeClr val="bg1"/>
                </a:solidFill>
                <a:latin typeface="Aptos" panose="020B0004020202020204" pitchFamily="34" charset="0"/>
                <a:cs typeface="Arial" panose="020B0604020202020204" pitchFamily="34" charset="0"/>
              </a:rPr>
              <a:t>жол-дары</a:t>
            </a:r>
            <a:endParaRPr lang="x-none" sz="1050" b="1" dirty="0">
              <a:solidFill>
                <a:schemeClr val="bg1"/>
              </a:solidFill>
              <a:latin typeface="Aptos" panose="020B0004020202020204" pitchFamily="34" charset="0"/>
              <a:cs typeface="Arial" panose="020B0604020202020204" pitchFamily="34" charset="0"/>
            </a:endParaRPr>
          </a:p>
        </p:txBody>
      </p:sp>
      <p:sp>
        <p:nvSpPr>
          <p:cNvPr id="25" name="Прямоугольник 24">
            <a:extLst>
              <a:ext uri="{FF2B5EF4-FFF2-40B4-BE49-F238E27FC236}">
                <a16:creationId xmlns:a16="http://schemas.microsoft.com/office/drawing/2014/main" xmlns="" id="{08E9FE71-F5E0-7AE7-495E-F5FC98EB42ED}"/>
              </a:ext>
            </a:extLst>
          </p:cNvPr>
          <p:cNvSpPr/>
          <p:nvPr/>
        </p:nvSpPr>
        <p:spPr>
          <a:xfrm rot="5400000">
            <a:off x="619746" y="3667079"/>
            <a:ext cx="4249118" cy="420764"/>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Тәрбиенің құндылыққа бағдарланған және</a:t>
            </a:r>
          </a:p>
          <a:p>
            <a:pPr algn="ctr"/>
            <a:r>
              <a:rPr lang="kk-KZ" sz="1050" b="1" dirty="0">
                <a:solidFill>
                  <a:schemeClr val="bg1"/>
                </a:solidFill>
                <a:latin typeface="Aptos" panose="020B0004020202020204" pitchFamily="34" charset="0"/>
                <a:cs typeface="Arial" panose="020B0604020202020204" pitchFamily="34" charset="0"/>
              </a:rPr>
              <a:t>құзыреттілік тәсілдерін қолдану</a:t>
            </a:r>
            <a:endParaRPr lang="x-none" sz="1050" b="1" dirty="0">
              <a:solidFill>
                <a:schemeClr val="bg1"/>
              </a:solidFill>
              <a:latin typeface="Aptos" panose="020B0004020202020204" pitchFamily="34" charset="0"/>
              <a:cs typeface="Arial" panose="020B0604020202020204" pitchFamily="34" charset="0"/>
            </a:endParaRPr>
          </a:p>
        </p:txBody>
      </p:sp>
      <p:sp>
        <p:nvSpPr>
          <p:cNvPr id="26" name="Прямоугольник 25">
            <a:extLst>
              <a:ext uri="{FF2B5EF4-FFF2-40B4-BE49-F238E27FC236}">
                <a16:creationId xmlns:a16="http://schemas.microsoft.com/office/drawing/2014/main" xmlns="" id="{5D752231-2E96-AF42-BB0C-2FB329129DAF}"/>
              </a:ext>
            </a:extLst>
          </p:cNvPr>
          <p:cNvSpPr/>
          <p:nvPr/>
        </p:nvSpPr>
        <p:spPr>
          <a:xfrm>
            <a:off x="6384925" y="1640412"/>
            <a:ext cx="1498507" cy="15517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ptos" panose="020B0004020202020204" pitchFamily="34" charset="0"/>
                <a:cs typeface="Arial" panose="020B0604020202020204" pitchFamily="34" charset="0"/>
              </a:rPr>
              <a:t>Танымдық</a:t>
            </a:r>
          </a:p>
          <a:p>
            <a:r>
              <a:rPr lang="kk-KZ" sz="1100" b="1" dirty="0">
                <a:latin typeface="Aptos" panose="020B0004020202020204" pitchFamily="34" charset="0"/>
                <a:cs typeface="Arial" panose="020B0604020202020204" pitchFamily="34" charset="0"/>
              </a:rPr>
              <a:t>компонент</a:t>
            </a:r>
          </a:p>
          <a:p>
            <a:r>
              <a:rPr lang="kk-KZ" sz="1100" dirty="0">
                <a:latin typeface="Aptos" panose="020B0004020202020204" pitchFamily="34" charset="0"/>
                <a:cs typeface="Arial" panose="020B0604020202020204" pitchFamily="34" charset="0"/>
              </a:rPr>
              <a:t>Баланың әл-ауқатын</a:t>
            </a:r>
          </a:p>
          <a:p>
            <a:r>
              <a:rPr lang="kk-KZ" sz="1100" dirty="0">
                <a:latin typeface="Aptos" panose="020B0004020202020204" pitchFamily="34" charset="0"/>
                <a:cs typeface="Arial" panose="020B0604020202020204" pitchFamily="34" charset="0"/>
              </a:rPr>
              <a:t>анықтайтын</a:t>
            </a:r>
          </a:p>
          <a:p>
            <a:r>
              <a:rPr lang="kk-KZ" sz="1100" dirty="0">
                <a:latin typeface="Aptos" panose="020B0004020202020204" pitchFamily="34" charset="0"/>
                <a:cs typeface="Arial" panose="020B0604020202020204" pitchFamily="34" charset="0"/>
              </a:rPr>
              <a:t>құндылықтардың</a:t>
            </a:r>
          </a:p>
          <a:p>
            <a:r>
              <a:rPr lang="kk-KZ" sz="1100" dirty="0">
                <a:latin typeface="Aptos" panose="020B0004020202020204" pitchFamily="34" charset="0"/>
                <a:cs typeface="Arial" panose="020B0604020202020204" pitchFamily="34" charset="0"/>
              </a:rPr>
              <a:t>маңыздылығын білу,</a:t>
            </a:r>
          </a:p>
          <a:p>
            <a:r>
              <a:rPr lang="kk-KZ" sz="1100" dirty="0">
                <a:latin typeface="Aptos" panose="020B0004020202020204" pitchFamily="34" charset="0"/>
                <a:cs typeface="Arial" panose="020B0604020202020204" pitchFamily="34" charset="0"/>
              </a:rPr>
              <a:t>түсіну, сезіну</a:t>
            </a:r>
            <a:endParaRPr lang="x-none" sz="1100" dirty="0">
              <a:latin typeface="Aptos" panose="020B0004020202020204" pitchFamily="34" charset="0"/>
              <a:cs typeface="Arial" panose="020B0604020202020204" pitchFamily="34" charset="0"/>
            </a:endParaRPr>
          </a:p>
        </p:txBody>
      </p:sp>
      <p:sp>
        <p:nvSpPr>
          <p:cNvPr id="27" name="Прямоугольник 26">
            <a:extLst>
              <a:ext uri="{FF2B5EF4-FFF2-40B4-BE49-F238E27FC236}">
                <a16:creationId xmlns:a16="http://schemas.microsoft.com/office/drawing/2014/main" xmlns="" id="{5EC733F3-62C2-6484-41DF-7988AAADABAE}"/>
              </a:ext>
            </a:extLst>
          </p:cNvPr>
          <p:cNvSpPr/>
          <p:nvPr/>
        </p:nvSpPr>
        <p:spPr>
          <a:xfrm>
            <a:off x="6384925" y="3227252"/>
            <a:ext cx="1498507" cy="1733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kk-KZ" sz="1100" b="1" i="0" u="none" strike="noStrike" baseline="0" dirty="0">
                <a:latin typeface="Aptos" panose="020B0004020202020204" pitchFamily="34" charset="0"/>
              </a:rPr>
              <a:t>Практикалық</a:t>
            </a:r>
          </a:p>
          <a:p>
            <a:pPr algn="l"/>
            <a:r>
              <a:rPr lang="kk-KZ" sz="1100" b="1" i="0" u="none" strike="noStrike" baseline="0" dirty="0">
                <a:latin typeface="Aptos" panose="020B0004020202020204" pitchFamily="34" charset="0"/>
              </a:rPr>
              <a:t>компонент</a:t>
            </a:r>
          </a:p>
          <a:p>
            <a:pPr algn="l"/>
            <a:r>
              <a:rPr lang="kk-KZ" sz="1100" b="0" i="0" u="none" strike="noStrike" baseline="0" dirty="0">
                <a:latin typeface="Aptos" panose="020B0004020202020204" pitchFamily="34" charset="0"/>
              </a:rPr>
              <a:t>Өмірлік жағдайларда</a:t>
            </a:r>
          </a:p>
          <a:p>
            <a:pPr algn="l"/>
            <a:r>
              <a:rPr lang="kk-KZ" sz="1100" b="0" i="0" u="none" strike="noStrike" baseline="0" dirty="0">
                <a:latin typeface="Aptos" panose="020B0004020202020204" pitchFamily="34" charset="0"/>
              </a:rPr>
              <a:t>құндылықтар</a:t>
            </a:r>
          </a:p>
          <a:p>
            <a:pPr algn="l"/>
            <a:r>
              <a:rPr lang="kk-KZ" sz="1100" b="0" i="0" u="none" strike="noStrike" baseline="0" dirty="0">
                <a:latin typeface="Aptos" panose="020B0004020202020204" pitchFamily="34" charset="0"/>
              </a:rPr>
              <a:t>қолдануды</a:t>
            </a:r>
          </a:p>
          <a:p>
            <a:pPr algn="l"/>
            <a:r>
              <a:rPr lang="kk-KZ" sz="1100" b="0" i="0" u="none" strike="noStrike" baseline="0" dirty="0">
                <a:latin typeface="Aptos" panose="020B0004020202020204" pitchFamily="34" charset="0"/>
              </a:rPr>
              <a:t>сипаттайтын</a:t>
            </a:r>
          </a:p>
          <a:p>
            <a:pPr algn="l"/>
            <a:r>
              <a:rPr lang="kk-KZ" sz="1100" b="0" i="0" u="none" strike="noStrike" baseline="0" dirty="0">
                <a:latin typeface="Aptos" panose="020B0004020202020204" pitchFamily="34" charset="0"/>
              </a:rPr>
              <a:t>дағдылар мен нақты</a:t>
            </a:r>
          </a:p>
          <a:p>
            <a:pPr algn="l"/>
            <a:r>
              <a:rPr lang="kk-KZ" sz="1100" b="0" i="0" u="none" strike="noStrike" baseline="0" dirty="0">
                <a:latin typeface="Aptos" panose="020B0004020202020204" pitchFamily="34" charset="0"/>
              </a:rPr>
              <a:t>әрекеттер</a:t>
            </a:r>
            <a:endParaRPr lang="x-none" sz="800" dirty="0">
              <a:latin typeface="Aptos" panose="020B0004020202020204" pitchFamily="34" charset="0"/>
              <a:cs typeface="Arial" panose="020B0604020202020204" pitchFamily="34" charset="0"/>
            </a:endParaRPr>
          </a:p>
        </p:txBody>
      </p:sp>
      <p:sp>
        <p:nvSpPr>
          <p:cNvPr id="28" name="Прямоугольник 27">
            <a:extLst>
              <a:ext uri="{FF2B5EF4-FFF2-40B4-BE49-F238E27FC236}">
                <a16:creationId xmlns:a16="http://schemas.microsoft.com/office/drawing/2014/main" xmlns="" id="{80EA854E-2B89-DB43-8F84-46A6FA2E22C7}"/>
              </a:ext>
            </a:extLst>
          </p:cNvPr>
          <p:cNvSpPr/>
          <p:nvPr/>
        </p:nvSpPr>
        <p:spPr>
          <a:xfrm>
            <a:off x="6348346" y="4736057"/>
            <a:ext cx="1498507" cy="1733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kk-KZ" sz="1100" b="1" i="0" u="none" strike="noStrike" baseline="0" dirty="0" err="1">
                <a:latin typeface="Aptos" panose="020B0004020202020204" pitchFamily="34" charset="0"/>
              </a:rPr>
              <a:t>Эмоционалды</a:t>
            </a:r>
            <a:endParaRPr lang="kk-KZ" sz="1100" b="1" i="0" u="none" strike="noStrike" baseline="0" dirty="0">
              <a:latin typeface="Aptos" panose="020B0004020202020204" pitchFamily="34" charset="0"/>
            </a:endParaRPr>
          </a:p>
          <a:p>
            <a:pPr algn="l"/>
            <a:r>
              <a:rPr lang="kk-KZ" sz="1100" b="1" i="0" u="none" strike="noStrike" baseline="0" dirty="0">
                <a:latin typeface="Aptos" panose="020B0004020202020204" pitchFamily="34" charset="0"/>
              </a:rPr>
              <a:t>компонент</a:t>
            </a:r>
          </a:p>
          <a:p>
            <a:pPr algn="l"/>
            <a:r>
              <a:rPr lang="kk-KZ" sz="1100" b="0" i="0" u="none" strike="noStrike" baseline="0" dirty="0">
                <a:latin typeface="Aptos" panose="020B0004020202020204" pitchFamily="34" charset="0"/>
              </a:rPr>
              <a:t>Баланың</a:t>
            </a:r>
          </a:p>
          <a:p>
            <a:pPr algn="l"/>
            <a:r>
              <a:rPr lang="kk-KZ" sz="1100" b="0" i="0" u="none" strike="noStrike" baseline="0" dirty="0">
                <a:latin typeface="Aptos" panose="020B0004020202020204" pitchFamily="34" charset="0"/>
              </a:rPr>
              <a:t>құндылықтарын,</a:t>
            </a:r>
          </a:p>
          <a:p>
            <a:pPr algn="l"/>
            <a:r>
              <a:rPr lang="kk-KZ" sz="1100" b="0" i="0" u="none" strike="noStrike" baseline="0" dirty="0">
                <a:latin typeface="Aptos" panose="020B0004020202020204" pitchFamily="34" charset="0"/>
              </a:rPr>
              <a:t>бағдарын және</a:t>
            </a:r>
          </a:p>
          <a:p>
            <a:pPr algn="l"/>
            <a:r>
              <a:rPr lang="kk-KZ" sz="1100" b="0" i="0" u="none" strike="noStrike" baseline="0" dirty="0">
                <a:latin typeface="Aptos" panose="020B0004020202020204" pitchFamily="34" charset="0"/>
              </a:rPr>
              <a:t>мінез-құлқын</a:t>
            </a:r>
          </a:p>
          <a:p>
            <a:pPr algn="l"/>
            <a:r>
              <a:rPr lang="kk-KZ" sz="1100" b="0" i="0" u="none" strike="noStrike" baseline="0" dirty="0">
                <a:latin typeface="Aptos" panose="020B0004020202020204" pitchFamily="34" charset="0"/>
              </a:rPr>
              <a:t>анықтайтын</a:t>
            </a:r>
          </a:p>
          <a:p>
            <a:pPr algn="l"/>
            <a:r>
              <a:rPr lang="kk-KZ" sz="1100" b="0" i="0" u="none" strike="noStrike" baseline="0" dirty="0" err="1">
                <a:latin typeface="Aptos" panose="020B0004020202020204" pitchFamily="34" charset="0"/>
              </a:rPr>
              <a:t>эмоционалдық</a:t>
            </a:r>
            <a:endParaRPr lang="kk-KZ" sz="1100" b="0" i="0" u="none" strike="noStrike" baseline="0" dirty="0">
              <a:latin typeface="Aptos" panose="020B0004020202020204" pitchFamily="34" charset="0"/>
            </a:endParaRPr>
          </a:p>
          <a:p>
            <a:pPr algn="l"/>
            <a:r>
              <a:rPr lang="kk-KZ" sz="1100" b="0" i="0" u="none" strike="noStrike" baseline="0" dirty="0">
                <a:latin typeface="Aptos" panose="020B0004020202020204" pitchFamily="34" charset="0"/>
              </a:rPr>
              <a:t>тәжірибе</a:t>
            </a:r>
            <a:endParaRPr lang="x-none" sz="400" dirty="0">
              <a:latin typeface="Aptos" panose="020B00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xmlns="" id="{8F109C43-F1E2-1969-B6A7-6D2A1D5414B2}"/>
              </a:ext>
            </a:extLst>
          </p:cNvPr>
          <p:cNvSpPr/>
          <p:nvPr/>
        </p:nvSpPr>
        <p:spPr>
          <a:xfrm rot="5400000">
            <a:off x="8094166" y="2140351"/>
            <a:ext cx="1109229" cy="334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b="1" dirty="0">
                <a:latin typeface="Aptos" panose="020B0004020202020204" pitchFamily="34" charset="0"/>
                <a:cs typeface="Arial" panose="020B0604020202020204" pitchFamily="34" charset="0"/>
              </a:rPr>
              <a:t>МЖМББС</a:t>
            </a:r>
            <a:endParaRPr lang="x-none" sz="1200" dirty="0">
              <a:latin typeface="Aptos" panose="020B00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xmlns="" id="{2EDD0095-8F1F-AB8D-8169-AAA268B0279B}"/>
              </a:ext>
            </a:extLst>
          </p:cNvPr>
          <p:cNvSpPr/>
          <p:nvPr/>
        </p:nvSpPr>
        <p:spPr>
          <a:xfrm rot="5400000">
            <a:off x="8094165" y="3472189"/>
            <a:ext cx="1109229" cy="8353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b="1" dirty="0">
                <a:latin typeface="Aptos" panose="020B0004020202020204" pitchFamily="34" charset="0"/>
                <a:cs typeface="Arial" panose="020B0604020202020204" pitchFamily="34" charset="0"/>
              </a:rPr>
              <a:t>Сынып сағаты</a:t>
            </a:r>
          </a:p>
          <a:p>
            <a:r>
              <a:rPr lang="kk-KZ" sz="1200" b="1" dirty="0">
                <a:latin typeface="Aptos" panose="020B0004020202020204" pitchFamily="34" charset="0"/>
                <a:cs typeface="Arial" panose="020B0604020202020204" pitchFamily="34" charset="0"/>
              </a:rPr>
              <a:t>Әлеуметтік</a:t>
            </a:r>
          </a:p>
          <a:p>
            <a:r>
              <a:rPr lang="kk-KZ" sz="1200" b="1" dirty="0">
                <a:latin typeface="Aptos" panose="020B0004020202020204" pitchFamily="34" charset="0"/>
                <a:cs typeface="Arial" panose="020B0604020202020204" pitchFamily="34" charset="0"/>
              </a:rPr>
              <a:t>жобалар</a:t>
            </a:r>
            <a:endParaRPr lang="x-none" sz="1200" dirty="0">
              <a:latin typeface="Aptos" panose="020B00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xmlns="" id="{AFC42313-1A14-9A4C-915A-52DB3B833580}"/>
              </a:ext>
            </a:extLst>
          </p:cNvPr>
          <p:cNvSpPr/>
          <p:nvPr/>
        </p:nvSpPr>
        <p:spPr>
          <a:xfrm rot="5400000">
            <a:off x="7868856" y="5622704"/>
            <a:ext cx="1483487" cy="334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b="1" dirty="0">
                <a:latin typeface="Aptos" panose="020B0004020202020204" pitchFamily="34" charset="0"/>
                <a:cs typeface="Arial" panose="020B0604020202020204" pitchFamily="34" charset="0"/>
              </a:rPr>
              <a:t>Алдын-алу</a:t>
            </a:r>
          </a:p>
          <a:p>
            <a:r>
              <a:rPr lang="kk-KZ" sz="1200" b="1" dirty="0">
                <a:latin typeface="Aptos" panose="020B0004020202020204" pitchFamily="34" charset="0"/>
                <a:cs typeface="Arial" panose="020B0604020202020204" pitchFamily="34" charset="0"/>
              </a:rPr>
              <a:t>шаралары</a:t>
            </a:r>
            <a:endParaRPr lang="x-none" sz="1200" dirty="0">
              <a:latin typeface="Aptos" panose="020B0004020202020204" pitchFamily="34" charset="0"/>
              <a:cs typeface="Arial" panose="020B0604020202020204" pitchFamily="34" charset="0"/>
            </a:endParaRPr>
          </a:p>
        </p:txBody>
      </p:sp>
      <p:sp>
        <p:nvSpPr>
          <p:cNvPr id="32" name="Прямоугольник 31">
            <a:extLst>
              <a:ext uri="{FF2B5EF4-FFF2-40B4-BE49-F238E27FC236}">
                <a16:creationId xmlns:a16="http://schemas.microsoft.com/office/drawing/2014/main" xmlns="" id="{7DACDC70-3ADE-BB2F-A099-FD6DE6036359}"/>
              </a:ext>
            </a:extLst>
          </p:cNvPr>
          <p:cNvSpPr/>
          <p:nvPr/>
        </p:nvSpPr>
        <p:spPr>
          <a:xfrm rot="5400000">
            <a:off x="9012408" y="3844244"/>
            <a:ext cx="4249118" cy="420764"/>
          </a:xfrm>
          <a:prstGeom prst="rect">
            <a:avLst/>
          </a:prstGeom>
          <a:solidFill>
            <a:srgbClr val="009DC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050" b="1" dirty="0">
                <a:solidFill>
                  <a:schemeClr val="bg1"/>
                </a:solidFill>
                <a:latin typeface="Aptos" panose="020B0004020202020204" pitchFamily="34" charset="0"/>
                <a:cs typeface="Arial" panose="020B0604020202020204" pitchFamily="34" charset="0"/>
              </a:rPr>
              <a:t>Парасаттылық, адалдық және инновация</a:t>
            </a:r>
          </a:p>
          <a:p>
            <a:pPr algn="ctr"/>
            <a:r>
              <a:rPr lang="kk-KZ" sz="1050" b="1" dirty="0">
                <a:solidFill>
                  <a:schemeClr val="bg1"/>
                </a:solidFill>
                <a:latin typeface="Aptos" panose="020B0004020202020204" pitchFamily="34" charset="0"/>
                <a:cs typeface="Arial" panose="020B0604020202020204" pitchFamily="34" charset="0"/>
              </a:rPr>
              <a:t>мәдениетін қалыптастыру</a:t>
            </a:r>
            <a:endParaRPr lang="x-none" sz="1050" b="1" dirty="0">
              <a:solidFill>
                <a:schemeClr val="bg1"/>
              </a:solidFill>
              <a:latin typeface="Aptos" panose="020B0004020202020204" pitchFamily="34" charset="0"/>
              <a:cs typeface="Arial" panose="020B0604020202020204" pitchFamily="34" charset="0"/>
            </a:endParaRPr>
          </a:p>
        </p:txBody>
      </p:sp>
      <p:sp>
        <p:nvSpPr>
          <p:cNvPr id="33" name="Прямоугольник 32">
            <a:extLst>
              <a:ext uri="{FF2B5EF4-FFF2-40B4-BE49-F238E27FC236}">
                <a16:creationId xmlns:a16="http://schemas.microsoft.com/office/drawing/2014/main" xmlns="" id="{616FE4FD-6ABE-A101-458A-7E9C3708E155}"/>
              </a:ext>
            </a:extLst>
          </p:cNvPr>
          <p:cNvSpPr/>
          <p:nvPr/>
        </p:nvSpPr>
        <p:spPr>
          <a:xfrm>
            <a:off x="9380900" y="1749475"/>
            <a:ext cx="1031783"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Ұлттық</a:t>
            </a:r>
          </a:p>
          <a:p>
            <a:r>
              <a:rPr lang="kk-KZ" sz="1100" b="1" dirty="0">
                <a:solidFill>
                  <a:schemeClr val="bg1"/>
                </a:solidFill>
                <a:latin typeface="Aptos" panose="020B0004020202020204" pitchFamily="34" charset="0"/>
                <a:cs typeface="Arial" panose="020B0604020202020204" pitchFamily="34" charset="0"/>
              </a:rPr>
              <a:t>мүдделерді</a:t>
            </a:r>
          </a:p>
          <a:p>
            <a:r>
              <a:rPr lang="kk-KZ" sz="1100" b="1" dirty="0">
                <a:solidFill>
                  <a:schemeClr val="bg1"/>
                </a:solidFill>
                <a:latin typeface="Aptos" panose="020B0004020202020204" pitchFamily="34" charset="0"/>
                <a:cs typeface="Arial" panose="020B0604020202020204" pitchFamily="34" charset="0"/>
              </a:rPr>
              <a:t>насихаттау</a:t>
            </a:r>
            <a:endParaRPr lang="x-none" sz="1100" b="1" dirty="0">
              <a:solidFill>
                <a:schemeClr val="bg1"/>
              </a:solidFill>
              <a:latin typeface="Aptos" panose="020B0004020202020204" pitchFamily="34" charset="0"/>
              <a:cs typeface="Arial" panose="020B0604020202020204" pitchFamily="34" charset="0"/>
            </a:endParaRPr>
          </a:p>
        </p:txBody>
      </p:sp>
      <p:sp>
        <p:nvSpPr>
          <p:cNvPr id="34" name="Прямоугольник 33">
            <a:extLst>
              <a:ext uri="{FF2B5EF4-FFF2-40B4-BE49-F238E27FC236}">
                <a16:creationId xmlns:a16="http://schemas.microsoft.com/office/drawing/2014/main" xmlns="" id="{0393E1C4-5B79-8C62-9E4E-E1BAA538C09E}"/>
              </a:ext>
            </a:extLst>
          </p:cNvPr>
          <p:cNvSpPr/>
          <p:nvPr/>
        </p:nvSpPr>
        <p:spPr>
          <a:xfrm>
            <a:off x="9414128" y="2614427"/>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Тиімді</a:t>
            </a:r>
          </a:p>
          <a:p>
            <a:r>
              <a:rPr lang="kk-KZ" sz="1100" b="1" dirty="0">
                <a:solidFill>
                  <a:schemeClr val="bg1"/>
                </a:solidFill>
                <a:latin typeface="Aptos" panose="020B0004020202020204" pitchFamily="34" charset="0"/>
                <a:cs typeface="Arial" panose="020B0604020202020204" pitchFamily="34" charset="0"/>
              </a:rPr>
              <a:t>коммуникация</a:t>
            </a:r>
            <a:endParaRPr lang="x-none" sz="1100" b="1" dirty="0">
              <a:solidFill>
                <a:schemeClr val="bg1"/>
              </a:solidFill>
              <a:latin typeface="Aptos" panose="020B00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xmlns="" id="{9DC09C38-87B7-F5F5-39A7-E09EB3FF85DF}"/>
              </a:ext>
            </a:extLst>
          </p:cNvPr>
          <p:cNvSpPr/>
          <p:nvPr/>
        </p:nvSpPr>
        <p:spPr>
          <a:xfrm>
            <a:off x="9414128" y="3373477"/>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Қоғамға қызмет</a:t>
            </a:r>
            <a:endParaRPr lang="x-none" sz="1100" b="1" dirty="0">
              <a:solidFill>
                <a:schemeClr val="bg1"/>
              </a:solidFill>
              <a:latin typeface="Aptos" panose="020B0004020202020204" pitchFamily="34" charset="0"/>
              <a:cs typeface="Arial" panose="020B0604020202020204" pitchFamily="34" charset="0"/>
            </a:endParaRPr>
          </a:p>
        </p:txBody>
      </p:sp>
      <p:sp>
        <p:nvSpPr>
          <p:cNvPr id="36" name="Прямоугольник 35">
            <a:extLst>
              <a:ext uri="{FF2B5EF4-FFF2-40B4-BE49-F238E27FC236}">
                <a16:creationId xmlns:a16="http://schemas.microsoft.com/office/drawing/2014/main" xmlns="" id="{E96F80B9-72B7-481A-1304-EEF099DCE1C3}"/>
              </a:ext>
            </a:extLst>
          </p:cNvPr>
          <p:cNvSpPr/>
          <p:nvPr/>
        </p:nvSpPr>
        <p:spPr>
          <a:xfrm>
            <a:off x="9398126" y="4281390"/>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Азаматтық</a:t>
            </a:r>
          </a:p>
          <a:p>
            <a:r>
              <a:rPr lang="kk-KZ" sz="1100" b="1" dirty="0">
                <a:solidFill>
                  <a:schemeClr val="bg1"/>
                </a:solidFill>
                <a:latin typeface="Aptos" panose="020B0004020202020204" pitchFamily="34" charset="0"/>
                <a:cs typeface="Arial" panose="020B0604020202020204" pitchFamily="34" charset="0"/>
              </a:rPr>
              <a:t>парыз</a:t>
            </a:r>
            <a:endParaRPr lang="x-none" sz="1100" b="1" dirty="0">
              <a:solidFill>
                <a:schemeClr val="bg1"/>
              </a:solidFill>
              <a:latin typeface="Aptos" panose="020B0004020202020204" pitchFamily="34" charset="0"/>
              <a:cs typeface="Arial" panose="020B0604020202020204" pitchFamily="34" charset="0"/>
            </a:endParaRPr>
          </a:p>
        </p:txBody>
      </p:sp>
      <p:sp>
        <p:nvSpPr>
          <p:cNvPr id="37" name="Прямоугольник 36">
            <a:extLst>
              <a:ext uri="{FF2B5EF4-FFF2-40B4-BE49-F238E27FC236}">
                <a16:creationId xmlns:a16="http://schemas.microsoft.com/office/drawing/2014/main" xmlns="" id="{88113A85-7E0A-38A1-397A-3455D2DE713A}"/>
              </a:ext>
            </a:extLst>
          </p:cNvPr>
          <p:cNvSpPr/>
          <p:nvPr/>
        </p:nvSpPr>
        <p:spPr>
          <a:xfrm>
            <a:off x="9374346" y="4968948"/>
            <a:ext cx="1207929"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Инновациялық</a:t>
            </a:r>
          </a:p>
          <a:p>
            <a:r>
              <a:rPr lang="kk-KZ" sz="1100" b="1" dirty="0">
                <a:solidFill>
                  <a:schemeClr val="bg1"/>
                </a:solidFill>
                <a:latin typeface="Aptos" panose="020B0004020202020204" pitchFamily="34" charset="0"/>
                <a:cs typeface="Arial" panose="020B0604020202020204" pitchFamily="34" charset="0"/>
              </a:rPr>
              <a:t>ойлау</a:t>
            </a:r>
            <a:endParaRPr lang="x-none" sz="1100" b="1" dirty="0">
              <a:solidFill>
                <a:schemeClr val="bg1"/>
              </a:solidFill>
              <a:latin typeface="Aptos" panose="020B0004020202020204" pitchFamily="34" charset="0"/>
              <a:cs typeface="Arial" panose="020B0604020202020204" pitchFamily="34" charset="0"/>
            </a:endParaRPr>
          </a:p>
        </p:txBody>
      </p:sp>
      <p:sp>
        <p:nvSpPr>
          <p:cNvPr id="38" name="Прямоугольник 37">
            <a:extLst>
              <a:ext uri="{FF2B5EF4-FFF2-40B4-BE49-F238E27FC236}">
                <a16:creationId xmlns:a16="http://schemas.microsoft.com/office/drawing/2014/main" xmlns="" id="{EE93EFC6-C0ED-2AF2-F39E-83D2144CE4B9}"/>
              </a:ext>
            </a:extLst>
          </p:cNvPr>
          <p:cNvSpPr/>
          <p:nvPr/>
        </p:nvSpPr>
        <p:spPr>
          <a:xfrm>
            <a:off x="9352041" y="5894930"/>
            <a:ext cx="1168147" cy="574494"/>
          </a:xfrm>
          <a:prstGeom prst="rect">
            <a:avLst/>
          </a:prstGeom>
          <a:solidFill>
            <a:srgbClr val="9F7D3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solidFill>
                  <a:schemeClr val="bg1"/>
                </a:solidFill>
                <a:latin typeface="Aptos" panose="020B0004020202020204" pitchFamily="34" charset="0"/>
                <a:cs typeface="Arial" panose="020B0604020202020204" pitchFamily="34" charset="0"/>
              </a:rPr>
              <a:t>Жасампаздық</a:t>
            </a:r>
            <a:endParaRPr lang="x-none" sz="1100" b="1" dirty="0">
              <a:solidFill>
                <a:schemeClr val="bg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xmlns="" val="358125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68531" y="156755"/>
            <a:ext cx="10515600" cy="6331130"/>
          </a:xfrm>
        </p:spPr>
        <p:txBody>
          <a:bodyPr>
            <a:noAutofit/>
          </a:bodyPr>
          <a:lstStyle/>
          <a:p>
            <a:r>
              <a:rPr lang="kk-KZ" sz="1400" dirty="0" smtClean="0">
                <a:latin typeface="Times New Roman" pitchFamily="18" charset="0"/>
                <a:cs typeface="Times New Roman" pitchFamily="18" charset="0"/>
              </a:rPr>
              <a:t>04.02.2025</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«Дұрыс </a:t>
            </a:r>
            <a:r>
              <a:rPr lang="kk-KZ" sz="1400" dirty="0" smtClean="0">
                <a:latin typeface="Times New Roman" pitchFamily="18" charset="0"/>
                <a:cs typeface="Times New Roman" pitchFamily="18" charset="0"/>
              </a:rPr>
              <a:t>тамақтану» </a:t>
            </a:r>
            <a:r>
              <a:rPr lang="kk-KZ" sz="1400" dirty="0" smtClean="0">
                <a:latin typeface="Times New Roman" pitchFamily="18" charset="0"/>
                <a:cs typeface="Times New Roman" pitchFamily="18" charset="0"/>
              </a:rPr>
              <a:t>сауалнама</a:t>
            </a:r>
            <a:r>
              <a:rPr lang="ru-RU" sz="1400" dirty="0" smtClean="0">
                <a:latin typeface="Times New Roman" pitchFamily="18" charset="0"/>
                <a:cs typeface="Times New Roman" pitchFamily="18" charset="0"/>
              </a:rPr>
              <a:t>  </a:t>
            </a:r>
            <a:r>
              <a:rPr lang="kk-KZ" sz="1400" u="sng" dirty="0" smtClean="0">
                <a:latin typeface="Times New Roman" pitchFamily="18" charset="0"/>
                <a:cs typeface="Times New Roman" pitchFamily="18" charset="0"/>
                <a:hlinkClick r:id="rId2"/>
              </a:rPr>
              <a:t>https</a:t>
            </a:r>
            <a:r>
              <a:rPr lang="kk-KZ" sz="1400" u="sng" dirty="0" smtClean="0">
                <a:latin typeface="Times New Roman" pitchFamily="18" charset="0"/>
                <a:cs typeface="Times New Roman" pitchFamily="18" charset="0"/>
                <a:hlinkClick r:id="rId2"/>
              </a:rPr>
              <a:t>://www.instagram.com/p/DFr6BP2s95S/?igsh=MWk5djBleGowZ2JxMw==</a:t>
            </a:r>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05.02.2025</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Асхананың </a:t>
            </a:r>
            <a:r>
              <a:rPr lang="kk-KZ" sz="1400" dirty="0" smtClean="0">
                <a:latin typeface="Times New Roman" pitchFamily="18" charset="0"/>
                <a:cs typeface="Times New Roman" pitchFamily="18" charset="0"/>
              </a:rPr>
              <a:t>бір күндік </a:t>
            </a:r>
            <a:r>
              <a:rPr lang="kk-KZ" sz="1400" dirty="0" smtClean="0">
                <a:latin typeface="Times New Roman" pitchFamily="18" charset="0"/>
                <a:cs typeface="Times New Roman" pitchFamily="18" charset="0"/>
              </a:rPr>
              <a:t>жұмысы.</a:t>
            </a:r>
            <a:r>
              <a:rPr lang="ru-RU" sz="1400" dirty="0" smtClean="0">
                <a:latin typeface="Times New Roman" pitchFamily="18" charset="0"/>
                <a:cs typeface="Times New Roman" pitchFamily="18" charset="0"/>
              </a:rPr>
              <a:t>  </a:t>
            </a:r>
            <a:r>
              <a:rPr lang="kk-KZ" sz="1400" u="sng" dirty="0" smtClean="0">
                <a:latin typeface="Times New Roman" pitchFamily="18" charset="0"/>
                <a:cs typeface="Times New Roman" pitchFamily="18" charset="0"/>
                <a:hlinkClick r:id="rId3"/>
              </a:rPr>
              <a:t>https</a:t>
            </a:r>
            <a:r>
              <a:rPr lang="kk-KZ" sz="1400" u="sng" dirty="0" smtClean="0">
                <a:latin typeface="Times New Roman" pitchFamily="18" charset="0"/>
                <a:cs typeface="Times New Roman" pitchFamily="18" charset="0"/>
                <a:hlinkClick r:id="rId3"/>
              </a:rPr>
              <a:t>://www.instagram.com/reel/DFr6LPwMcmi/?igsh=bGxrbmVhNnVnOXJq</a:t>
            </a:r>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06.02.2025</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«Қазақ </a:t>
            </a:r>
            <a:r>
              <a:rPr lang="kk-KZ" sz="1400" dirty="0" smtClean="0">
                <a:latin typeface="Times New Roman" pitchFamily="18" charset="0"/>
                <a:cs typeface="Times New Roman" pitchFamily="18" charset="0"/>
              </a:rPr>
              <a:t>қызы қандай ?» </a:t>
            </a:r>
            <a:r>
              <a:rPr lang="kk-KZ" sz="1400" i="1" dirty="0" smtClean="0">
                <a:latin typeface="Times New Roman" pitchFamily="18" charset="0"/>
                <a:cs typeface="Times New Roman" pitchFamily="18" charset="0"/>
              </a:rPr>
              <a:t>қыздар </a:t>
            </a:r>
            <a:r>
              <a:rPr lang="kk-KZ" sz="1400" i="1" dirty="0" smtClean="0">
                <a:latin typeface="Times New Roman" pitchFamily="18" charset="0"/>
                <a:cs typeface="Times New Roman" pitchFamily="18" charset="0"/>
              </a:rPr>
              <a:t>жиналысы.</a:t>
            </a:r>
            <a:r>
              <a:rPr lang="ru-RU" sz="1400" i="1" dirty="0" smtClean="0">
                <a:latin typeface="Times New Roman" pitchFamily="18" charset="0"/>
                <a:cs typeface="Times New Roman" pitchFamily="18" charset="0"/>
              </a:rPr>
              <a:t> </a:t>
            </a:r>
            <a:r>
              <a:rPr lang="kk-KZ" sz="1400" u="sng" dirty="0" smtClean="0">
                <a:latin typeface="Times New Roman" pitchFamily="18" charset="0"/>
                <a:cs typeface="Times New Roman" pitchFamily="18" charset="0"/>
                <a:hlinkClick r:id="rId4"/>
              </a:rPr>
              <a:t>https</a:t>
            </a:r>
            <a:r>
              <a:rPr lang="kk-KZ" sz="1400" u="sng" dirty="0" smtClean="0">
                <a:latin typeface="Times New Roman" pitchFamily="18" charset="0"/>
                <a:cs typeface="Times New Roman" pitchFamily="18" charset="0"/>
                <a:hlinkClick r:id="rId4"/>
              </a:rPr>
              <a:t>://www.instagram.com/reel/DFr79YYsVW8/?igsh=MThta2xoajc5N3ZlcQ==</a:t>
            </a:r>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07.02.2025</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«Өміріңіз </a:t>
            </a:r>
            <a:r>
              <a:rPr lang="kk-KZ" sz="1400" dirty="0" smtClean="0">
                <a:latin typeface="Times New Roman" pitchFamily="18" charset="0"/>
                <a:cs typeface="Times New Roman" pitchFamily="18" charset="0"/>
              </a:rPr>
              <a:t>шоколадтай тәтті болсын»  </a:t>
            </a:r>
            <a:r>
              <a:rPr lang="kk-KZ" sz="1400" i="1" dirty="0" smtClean="0">
                <a:latin typeface="Times New Roman" pitchFamily="18" charset="0"/>
                <a:cs typeface="Times New Roman" pitchFamily="18" charset="0"/>
              </a:rPr>
              <a:t>мұғалімдерге арналған мотвациялық сөздер.</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Оқушылар мұғалімдерге тәттілер таратты.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07.02.2025 жылы  </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«Үздік мектеп парламенті» Республикалық байқауының қалалық кезеңіне қатысып 3 орынға ие болды.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Аға тәлімгер Нигметова С.А алғыс хатпен мараппаталды.</a:t>
            </a:r>
            <a:endParaRPr lang="ru-RU" sz="1400" dirty="0" smtClean="0">
              <a:latin typeface="Times New Roman" pitchFamily="18" charset="0"/>
              <a:cs typeface="Times New Roman" pitchFamily="18" charset="0"/>
            </a:endParaRPr>
          </a:p>
          <a:p>
            <a:r>
              <a:rPr lang="kk-KZ" sz="1400" u="sng" dirty="0" smtClean="0">
                <a:latin typeface="Times New Roman" pitchFamily="18" charset="0"/>
                <a:cs typeface="Times New Roman" pitchFamily="18" charset="0"/>
                <a:hlinkClick r:id="rId5"/>
              </a:rPr>
              <a:t>https://www.instagram.com/p/DF8LuJCNpCw/?igsh=dXE3Z3NhOG8xcmdk</a:t>
            </a:r>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10.02.2025</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«Кім </a:t>
            </a:r>
            <a:r>
              <a:rPr lang="kk-KZ" sz="1400" dirty="0" smtClean="0">
                <a:latin typeface="Times New Roman" pitchFamily="18" charset="0"/>
                <a:cs typeface="Times New Roman" pitchFamily="18" charset="0"/>
              </a:rPr>
              <a:t>жылдам» </a:t>
            </a:r>
            <a:r>
              <a:rPr lang="kk-KZ" sz="1400" dirty="0" smtClean="0">
                <a:latin typeface="Times New Roman" pitchFamily="18" charset="0"/>
                <a:cs typeface="Times New Roman" pitchFamily="18" charset="0"/>
              </a:rPr>
              <a:t>ойыны.</a:t>
            </a:r>
            <a:r>
              <a:rPr lang="ru-RU" sz="1400" dirty="0" smtClean="0">
                <a:latin typeface="Times New Roman" pitchFamily="18" charset="0"/>
                <a:cs typeface="Times New Roman" pitchFamily="18" charset="0"/>
              </a:rPr>
              <a:t> </a:t>
            </a:r>
            <a:r>
              <a:rPr lang="kk-KZ" sz="1400" i="1" dirty="0" smtClean="0">
                <a:latin typeface="Times New Roman" pitchFamily="18" charset="0"/>
                <a:cs typeface="Times New Roman" pitchFamily="18" charset="0"/>
              </a:rPr>
              <a:t>Оқушылар </a:t>
            </a:r>
            <a:r>
              <a:rPr lang="kk-KZ" sz="1400" i="1" dirty="0" smtClean="0">
                <a:latin typeface="Times New Roman" pitchFamily="18" charset="0"/>
                <a:cs typeface="Times New Roman" pitchFamily="18" charset="0"/>
              </a:rPr>
              <a:t>түрлі тапсырмалар </a:t>
            </a:r>
            <a:r>
              <a:rPr lang="kk-KZ" sz="1400" i="1" dirty="0" smtClean="0">
                <a:latin typeface="Times New Roman" pitchFamily="18" charset="0"/>
                <a:cs typeface="Times New Roman" pitchFamily="18" charset="0"/>
              </a:rPr>
              <a:t>орындайды.</a:t>
            </a:r>
            <a:r>
              <a:rPr lang="kk-KZ" sz="1400" u="sng" dirty="0" smtClean="0">
                <a:latin typeface="Times New Roman" pitchFamily="18" charset="0"/>
                <a:cs typeface="Times New Roman" pitchFamily="18" charset="0"/>
                <a:hlinkClick r:id="rId6"/>
              </a:rPr>
              <a:t>https</a:t>
            </a:r>
            <a:r>
              <a:rPr lang="kk-KZ" sz="1400" u="sng" dirty="0" smtClean="0">
                <a:latin typeface="Times New Roman" pitchFamily="18" charset="0"/>
                <a:cs typeface="Times New Roman" pitchFamily="18" charset="0"/>
                <a:hlinkClick r:id="rId6"/>
              </a:rPr>
              <a:t>://www.instagram.com/reel/DGSRni8KieZ/?igsh=aTNmM2gxMzRtMng5</a:t>
            </a:r>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11.02.2025</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«Көңілді </a:t>
            </a:r>
            <a:r>
              <a:rPr lang="kk-KZ" sz="1400" dirty="0" smtClean="0">
                <a:latin typeface="Times New Roman" pitchFamily="18" charset="0"/>
                <a:cs typeface="Times New Roman" pitchFamily="18" charset="0"/>
              </a:rPr>
              <a:t>үзіліс »</a:t>
            </a:r>
            <a:endParaRPr lang="ru-RU" sz="1400" dirty="0" smtClean="0">
              <a:latin typeface="Times New Roman" pitchFamily="18" charset="0"/>
              <a:cs typeface="Times New Roman" pitchFamily="18" charset="0"/>
            </a:endParaRPr>
          </a:p>
          <a:p>
            <a:r>
              <a:rPr lang="kk-KZ" sz="1400" i="1" dirty="0" smtClean="0">
                <a:latin typeface="Times New Roman" pitchFamily="18" charset="0"/>
                <a:cs typeface="Times New Roman" pitchFamily="18" charset="0"/>
              </a:rPr>
              <a:t>(Оқушыларды үзіліс уақытын тиімді </a:t>
            </a:r>
            <a:r>
              <a:rPr lang="kk-KZ" sz="1400" i="1" dirty="0" smtClean="0">
                <a:latin typeface="Times New Roman" pitchFamily="18" charset="0"/>
                <a:cs typeface="Times New Roman" pitchFamily="18" charset="0"/>
              </a:rPr>
              <a:t>падалану)</a:t>
            </a:r>
            <a:r>
              <a:rPr lang="ru-RU" sz="1400" i="1" dirty="0" smtClean="0">
                <a:latin typeface="Times New Roman" pitchFamily="18" charset="0"/>
                <a:cs typeface="Times New Roman" pitchFamily="18" charset="0"/>
              </a:rPr>
              <a:t>  </a:t>
            </a:r>
            <a:r>
              <a:rPr lang="kk-KZ" sz="1400" u="sng" dirty="0" smtClean="0">
                <a:latin typeface="Times New Roman" pitchFamily="18" charset="0"/>
                <a:cs typeface="Times New Roman" pitchFamily="18" charset="0"/>
                <a:hlinkClick r:id="rId7"/>
              </a:rPr>
              <a:t>https</a:t>
            </a:r>
            <a:r>
              <a:rPr lang="kk-KZ" sz="1400" u="sng" dirty="0" smtClean="0">
                <a:latin typeface="Times New Roman" pitchFamily="18" charset="0"/>
                <a:cs typeface="Times New Roman" pitchFamily="18" charset="0"/>
                <a:hlinkClick r:id="rId7"/>
              </a:rPr>
              <a:t>://www.instagram.com/reel/DF-zpOZsFHY/?igsh=MXFhNjh5bHUxam95bw==</a:t>
            </a:r>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12.02.2025</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Әлеуметтік </a:t>
            </a:r>
            <a:r>
              <a:rPr lang="kk-KZ" sz="1400" dirty="0" smtClean="0">
                <a:latin typeface="Times New Roman" pitchFamily="18" charset="0"/>
                <a:cs typeface="Times New Roman" pitchFamily="18" charset="0"/>
              </a:rPr>
              <a:t>жағдайымен танысу. </a:t>
            </a:r>
            <a:r>
              <a:rPr lang="kk-KZ" sz="1400" i="1" dirty="0" smtClean="0">
                <a:latin typeface="Times New Roman" pitchFamily="18" charset="0"/>
                <a:cs typeface="Times New Roman" pitchFamily="18" charset="0"/>
              </a:rPr>
              <a:t>( Көпбалалы отбасы, қиын оқушылар т.б)</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Ажикеновтер. Турахмахсум үйлеріне барып тұрмыстық жағдайымен танысты.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21.02.2025 </a:t>
            </a:r>
            <a:r>
              <a:rPr lang="kk-KZ" sz="1400" dirty="0" smtClean="0">
                <a:latin typeface="Times New Roman" pitchFamily="18" charset="0"/>
                <a:cs typeface="Times New Roman" pitchFamily="18" charset="0"/>
              </a:rPr>
              <a:t>жылы</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Даналық мектеп аясында «Әкелер клубы» әкелермен жиналыс өтілді. Жауаптылар: Хавсемет Р, Нигметова С.А, Мадиярова З.Ш, Арапов С.О, Балкибаев Т.Б,  Еркінбек </a:t>
            </a:r>
            <a:r>
              <a:rPr lang="kk-KZ" sz="1400" dirty="0" smtClean="0">
                <a:latin typeface="Times New Roman" pitchFamily="18" charset="0"/>
                <a:cs typeface="Times New Roman" pitchFamily="18" charset="0"/>
              </a:rPr>
              <a:t>Ш.</a:t>
            </a:r>
            <a:r>
              <a:rPr lang="ru-RU" sz="1400" dirty="0" smtClean="0">
                <a:latin typeface="Times New Roman" pitchFamily="18" charset="0"/>
                <a:cs typeface="Times New Roman" pitchFamily="18" charset="0"/>
              </a:rPr>
              <a:t>  </a:t>
            </a:r>
            <a:r>
              <a:rPr lang="kk-KZ" sz="1400" u="sng" dirty="0" smtClean="0">
                <a:latin typeface="Times New Roman" pitchFamily="18" charset="0"/>
                <a:cs typeface="Times New Roman" pitchFamily="18" charset="0"/>
                <a:hlinkClick r:id="rId8"/>
              </a:rPr>
              <a:t>https</a:t>
            </a:r>
            <a:r>
              <a:rPr lang="kk-KZ" sz="1400" u="sng" dirty="0" smtClean="0">
                <a:latin typeface="Times New Roman" pitchFamily="18" charset="0"/>
                <a:cs typeface="Times New Roman" pitchFamily="18" charset="0"/>
                <a:hlinkClick r:id="rId8"/>
              </a:rPr>
              <a:t>://www.instagram.com/reel/DGdrOCNqC9L/?igsh=Y2wxdHNscmJzOGUz</a:t>
            </a:r>
            <a:endParaRPr lang="ru-RU" sz="1400" dirty="0" smtClean="0">
              <a:latin typeface="Times New Roman" pitchFamily="18" charset="0"/>
              <a:cs typeface="Times New Roman" pitchFamily="18" charset="0"/>
            </a:endParaRPr>
          </a:p>
          <a:p>
            <a:pPr>
              <a:buNone/>
            </a:pPr>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296091"/>
            <a:ext cx="10515600" cy="5880872"/>
          </a:xfrm>
        </p:spPr>
        <p:txBody>
          <a:bodyPr>
            <a:normAutofit fontScale="25000" lnSpcReduction="20000"/>
          </a:bodyPr>
          <a:lstStyle/>
          <a:p>
            <a:r>
              <a:rPr lang="kk-KZ" sz="4800" dirty="0" smtClean="0">
                <a:latin typeface="Times New Roman" pitchFamily="18" charset="0"/>
                <a:cs typeface="Times New Roman" pitchFamily="18" charset="0"/>
              </a:rPr>
              <a:t>24.02.2025 күні</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4 "А" сыныбында алғыс айту күніне орай "Алғыс айту парызым!" тақырыбында тәрбие сағаты өткізілді.</a:t>
            </a:r>
            <a:br>
              <a:rPr lang="kk-KZ" sz="4800" dirty="0" smtClean="0">
                <a:latin typeface="Times New Roman" pitchFamily="18" charset="0"/>
                <a:cs typeface="Times New Roman" pitchFamily="18" charset="0"/>
              </a:rPr>
            </a:br>
            <a:r>
              <a:rPr lang="kk-KZ" sz="4800" dirty="0" smtClean="0">
                <a:latin typeface="Times New Roman" pitchFamily="18" charset="0"/>
                <a:cs typeface="Times New Roman" pitchFamily="18" charset="0"/>
              </a:rPr>
              <a:t>Мақсаты: Оқушылардың адамгершілік қасиеттерін дамыта отырып, бір-біріне деген достық қарым қатынасын нығайту.</a:t>
            </a:r>
            <a:br>
              <a:rPr lang="kk-KZ" sz="4800" dirty="0" smtClean="0">
                <a:latin typeface="Times New Roman" pitchFamily="18" charset="0"/>
                <a:cs typeface="Times New Roman" pitchFamily="18" charset="0"/>
              </a:rPr>
            </a:br>
            <a:r>
              <a:rPr lang="kk-KZ" sz="4800" dirty="0" smtClean="0">
                <a:latin typeface="Times New Roman" pitchFamily="18" charset="0"/>
                <a:cs typeface="Times New Roman" pitchFamily="18" charset="0"/>
              </a:rPr>
              <a:t>Оқушылар алғыс айту күніне арналған әндер айтып, ізгі тілектерін жеткізді.</a:t>
            </a:r>
            <a:br>
              <a:rPr lang="kk-KZ" sz="4800" dirty="0" smtClean="0">
                <a:latin typeface="Times New Roman" pitchFamily="18" charset="0"/>
                <a:cs typeface="Times New Roman" pitchFamily="18" charset="0"/>
              </a:rPr>
            </a:br>
            <a:r>
              <a:rPr lang="ru-RU" sz="4800" dirty="0" err="1" smtClean="0">
                <a:latin typeface="Times New Roman" pitchFamily="18" charset="0"/>
                <a:cs typeface="Times New Roman" pitchFamily="18" charset="0"/>
              </a:rPr>
              <a:t>Сынып</a:t>
            </a:r>
            <a:r>
              <a:rPr lang="ru-RU" sz="4800" dirty="0" smtClean="0">
                <a:latin typeface="Times New Roman" pitchFamily="18" charset="0"/>
                <a:cs typeface="Times New Roman" pitchFamily="18" charset="0"/>
              </a:rPr>
              <a:t> </a:t>
            </a:r>
            <a:r>
              <a:rPr lang="ru-RU" sz="4800" dirty="0" err="1" smtClean="0">
                <a:latin typeface="Times New Roman" pitchFamily="18" charset="0"/>
                <a:cs typeface="Times New Roman" pitchFamily="18" charset="0"/>
              </a:rPr>
              <a:t>жетекшісі</a:t>
            </a:r>
            <a:r>
              <a:rPr lang="ru-RU" sz="4800" dirty="0" smtClean="0">
                <a:latin typeface="Times New Roman" pitchFamily="18" charset="0"/>
                <a:cs typeface="Times New Roman" pitchFamily="18" charset="0"/>
              </a:rPr>
              <a:t>: Ниязова А.Б.</a:t>
            </a:r>
          </a:p>
          <a:p>
            <a:r>
              <a:rPr lang="kk-KZ" sz="4800" u="sng" dirty="0" smtClean="0">
                <a:latin typeface="Times New Roman" pitchFamily="18" charset="0"/>
                <a:cs typeface="Times New Roman" pitchFamily="18" charset="0"/>
                <a:hlinkClick r:id="rId2"/>
              </a:rPr>
              <a:t>https://www.instagram.com/reel/DGgX-jmK_jD/?igsh=MTd5bjhmN3NqdGJ4ZQ</a:t>
            </a:r>
            <a:r>
              <a:rPr lang="kk-KZ"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24.02.2025 күні</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11 "А" сыныбында алғыс айту күніне орай "Алғыс - ізгі ниет" тақырыбында тәрбие сағаты өткізілді. Сынып жетекшісі: Кожахметова Н.Т.</a:t>
            </a:r>
            <a:endParaRPr lang="ru-RU" sz="4800" dirty="0" smtClean="0">
              <a:latin typeface="Times New Roman" pitchFamily="18" charset="0"/>
              <a:cs typeface="Times New Roman" pitchFamily="18" charset="0"/>
            </a:endParaRPr>
          </a:p>
          <a:p>
            <a:r>
              <a:rPr lang="kk-KZ" sz="4800" u="sng" dirty="0" smtClean="0">
                <a:latin typeface="Times New Roman" pitchFamily="18" charset="0"/>
                <a:cs typeface="Times New Roman" pitchFamily="18" charset="0"/>
                <a:hlinkClick r:id="rId3"/>
              </a:rPr>
              <a:t>https://www.instagram.com/reel/DGdqO5Dqe4p/?igsh=NjhycWRreG1vY2gz</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24.02.2025ж</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3 "А" сыныбында Алғыс айту күніне орай "Алғыс айту - парызым!" тақырыбында тәрбие сағаты өткізілді. Сынып жетекшісі: Ақбар А.К.</a:t>
            </a:r>
            <a:endParaRPr lang="ru-RU" sz="4800" dirty="0" smtClean="0">
              <a:latin typeface="Times New Roman" pitchFamily="18" charset="0"/>
              <a:cs typeface="Times New Roman" pitchFamily="18" charset="0"/>
            </a:endParaRPr>
          </a:p>
          <a:p>
            <a:r>
              <a:rPr lang="kk-KZ" sz="4800" u="sng" dirty="0" smtClean="0">
                <a:latin typeface="Times New Roman" pitchFamily="18" charset="0"/>
                <a:cs typeface="Times New Roman" pitchFamily="18" charset="0"/>
                <a:hlinkClick r:id="rId4"/>
              </a:rPr>
              <a:t>https://www.instagram.com/reel/DGgKR9rKiAi/?igsh=MTZmZjduN21kcXFiaw</a:t>
            </a:r>
            <a:r>
              <a:rPr lang="kk-KZ"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26.02.2025ж.</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Бет перденің әсері</a:t>
            </a:r>
            <a:br>
              <a:rPr lang="kk-KZ" sz="4800" dirty="0" smtClean="0">
                <a:latin typeface="Times New Roman" pitchFamily="18" charset="0"/>
                <a:cs typeface="Times New Roman" pitchFamily="18" charset="0"/>
              </a:rPr>
            </a:br>
            <a:r>
              <a:rPr lang="kk-KZ" sz="4800" dirty="0" smtClean="0">
                <a:latin typeface="Times New Roman" pitchFamily="18" charset="0"/>
                <a:cs typeface="Times New Roman" pitchFamily="18" charset="0"/>
              </a:rPr>
              <a:t>Мақсаты: бір-біріне деген сенімді және мейірімді қарым-қатынасты қалыптастыру</a:t>
            </a:r>
            <a:br>
              <a:rPr lang="kk-KZ" sz="4800" dirty="0" smtClean="0">
                <a:latin typeface="Times New Roman" pitchFamily="18" charset="0"/>
                <a:cs typeface="Times New Roman" pitchFamily="18" charset="0"/>
              </a:rPr>
            </a:br>
            <a:r>
              <a:rPr lang="kk-KZ" sz="4800" dirty="0" smtClean="0">
                <a:latin typeface="Times New Roman" pitchFamily="18" charset="0"/>
                <a:cs typeface="Times New Roman" pitchFamily="18" charset="0"/>
              </a:rPr>
              <a:t>Педагог- психолог: Нигметова С.А.</a:t>
            </a:r>
            <a:endParaRPr lang="ru-RU" sz="4800" dirty="0" smtClean="0">
              <a:latin typeface="Times New Roman" pitchFamily="18" charset="0"/>
              <a:cs typeface="Times New Roman" pitchFamily="18" charset="0"/>
            </a:endParaRPr>
          </a:p>
          <a:p>
            <a:r>
              <a:rPr lang="kk-KZ" sz="4800" u="sng" dirty="0" smtClean="0">
                <a:latin typeface="Times New Roman" pitchFamily="18" charset="0"/>
                <a:cs typeface="Times New Roman" pitchFamily="18" charset="0"/>
                <a:hlinkClick r:id="rId5"/>
              </a:rPr>
              <a:t>https://www.instagram.com/reel/DG0DdGoKJeX/?igsh=MWV2bWR0dGVpMXVhbw</a:t>
            </a:r>
            <a:r>
              <a:rPr lang="kk-KZ" sz="4800"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27.02.2025 </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 «Екі жұлдыз» байқау 5-11 сыныптарға өткізілді.</a:t>
            </a:r>
            <a:endParaRPr lang="ru-RU" sz="4800" dirty="0" smtClean="0">
              <a:latin typeface="Times New Roman" pitchFamily="18" charset="0"/>
              <a:cs typeface="Times New Roman" pitchFamily="18" charset="0"/>
            </a:endParaRPr>
          </a:p>
          <a:p>
            <a:r>
              <a:rPr lang="kk-KZ" sz="4800" dirty="0" smtClean="0">
                <a:latin typeface="Times New Roman" pitchFamily="18" charset="0"/>
                <a:cs typeface="Times New Roman" pitchFamily="18" charset="0"/>
              </a:rPr>
              <a:t>Қатысушылар: Назымбек А, Кусаинова Н жұп – Гран при</a:t>
            </a:r>
            <a:endParaRPr lang="ru-RU" sz="4800" dirty="0" smtClean="0">
              <a:latin typeface="Times New Roman" pitchFamily="18" charset="0"/>
              <a:cs typeface="Times New Roman" pitchFamily="18" charset="0"/>
            </a:endParaRPr>
          </a:p>
          <a:p>
            <a:pPr lvl="0"/>
            <a:r>
              <a:rPr lang="ru-RU" sz="4800" dirty="0" err="1" smtClean="0">
                <a:latin typeface="Times New Roman" pitchFamily="18" charset="0"/>
                <a:cs typeface="Times New Roman" pitchFamily="18" charset="0"/>
              </a:rPr>
              <a:t>Ануарбек</a:t>
            </a:r>
            <a:r>
              <a:rPr lang="ru-RU" sz="4800" dirty="0" smtClean="0">
                <a:latin typeface="Times New Roman" pitchFamily="18" charset="0"/>
                <a:cs typeface="Times New Roman" pitchFamily="18" charset="0"/>
              </a:rPr>
              <a:t> Б, </a:t>
            </a:r>
            <a:r>
              <a:rPr lang="ru-RU" sz="4800" dirty="0" err="1" smtClean="0">
                <a:latin typeface="Times New Roman" pitchFamily="18" charset="0"/>
                <a:cs typeface="Times New Roman" pitchFamily="18" charset="0"/>
              </a:rPr>
              <a:t>Ануарбек</a:t>
            </a:r>
            <a:r>
              <a:rPr lang="ru-RU" sz="4800" dirty="0" smtClean="0">
                <a:latin typeface="Times New Roman" pitchFamily="18" charset="0"/>
                <a:cs typeface="Times New Roman" pitchFamily="18" charset="0"/>
              </a:rPr>
              <a:t> </a:t>
            </a:r>
            <a:r>
              <a:rPr lang="kk-KZ" sz="4800" dirty="0" smtClean="0">
                <a:latin typeface="Times New Roman" pitchFamily="18" charset="0"/>
                <a:cs typeface="Times New Roman" pitchFamily="18" charset="0"/>
              </a:rPr>
              <a:t>А жұп – 1 орын</a:t>
            </a:r>
            <a:endParaRPr lang="ru-RU" sz="4800" dirty="0" smtClean="0">
              <a:latin typeface="Times New Roman" pitchFamily="18" charset="0"/>
              <a:cs typeface="Times New Roman" pitchFamily="18" charset="0"/>
            </a:endParaRPr>
          </a:p>
          <a:p>
            <a:pPr lvl="0"/>
            <a:r>
              <a:rPr lang="kk-KZ" sz="4800" dirty="0" smtClean="0">
                <a:latin typeface="Times New Roman" pitchFamily="18" charset="0"/>
                <a:cs typeface="Times New Roman" pitchFamily="18" charset="0"/>
              </a:rPr>
              <a:t>Садуахасова А, Турах А- 2 орын</a:t>
            </a:r>
            <a:endParaRPr lang="ru-RU" sz="4800" dirty="0" smtClean="0">
              <a:latin typeface="Times New Roman" pitchFamily="18" charset="0"/>
              <a:cs typeface="Times New Roman" pitchFamily="18" charset="0"/>
            </a:endParaRPr>
          </a:p>
          <a:p>
            <a:pPr lvl="0"/>
            <a:r>
              <a:rPr lang="kk-KZ" sz="4800" dirty="0" smtClean="0">
                <a:latin typeface="Times New Roman" pitchFamily="18" charset="0"/>
                <a:cs typeface="Times New Roman" pitchFamily="18" charset="0"/>
              </a:rPr>
              <a:t>Нұралы Ә, Толғанбайқызы Б – 3орынмен мараппаталды.</a:t>
            </a:r>
            <a:endParaRPr lang="ru-RU" sz="4800" dirty="0" smtClean="0">
              <a:latin typeface="Times New Roman" pitchFamily="18" charset="0"/>
              <a:cs typeface="Times New Roman" pitchFamily="18" charset="0"/>
            </a:endParaRPr>
          </a:p>
          <a:p>
            <a:r>
              <a:rPr lang="kk-KZ" sz="4800" u="sng" dirty="0" smtClean="0">
                <a:latin typeface="Times New Roman" pitchFamily="18" charset="0"/>
                <a:cs typeface="Times New Roman" pitchFamily="18" charset="0"/>
                <a:hlinkClick r:id="rId6"/>
              </a:rPr>
              <a:t>https://www.instagram.com/p/DHFyMPmt-mr/?igsh=Z2VrNG8zMDBxZDZu</a:t>
            </a:r>
            <a:endParaRPr lang="ru-RU" sz="4800" dirty="0" smtClean="0">
              <a:latin typeface="Times New Roman" pitchFamily="18" charset="0"/>
              <a:cs typeface="Times New Roman" pitchFamily="18" charset="0"/>
            </a:endParaRP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199" y="348342"/>
            <a:ext cx="10918371" cy="6331131"/>
          </a:xfrm>
        </p:spPr>
        <p:txBody>
          <a:bodyPr>
            <a:normAutofit fontScale="25000" lnSpcReduction="20000"/>
          </a:bodyPr>
          <a:lstStyle/>
          <a:p>
            <a:r>
              <a:rPr lang="kk-KZ" sz="4000" dirty="0" smtClean="0">
                <a:latin typeface="Times New Roman" pitchFamily="18" charset="0"/>
                <a:cs typeface="Times New Roman" pitchFamily="18" charset="0"/>
              </a:rPr>
              <a:t>27.02.2025ж</a:t>
            </a:r>
            <a:r>
              <a:rPr lang="kk-KZ" sz="4000" dirty="0" smtClean="0">
                <a:latin typeface="Times New Roman" pitchFamily="18" charset="0"/>
                <a:cs typeface="Times New Roman" pitchFamily="18" charset="0"/>
              </a:rPr>
              <a:t>.</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a:t>
            </a:r>
            <a:r>
              <a:rPr lang="kk-KZ" sz="4000" dirty="0" smtClean="0">
                <a:latin typeface="Times New Roman" pitchFamily="18" charset="0"/>
                <a:cs typeface="Times New Roman" pitchFamily="18" charset="0"/>
              </a:rPr>
              <a:t>Дені сау денеде. Салауатты рух!" 6 сыныптарға жаттығу өткізілді</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Мақсаты: бір-біріне деген сенімді және мейірімді қарым-қатынасты қалыптастыру</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Педагог- психолог: Нигметова </a:t>
            </a:r>
            <a:r>
              <a:rPr lang="kk-KZ" sz="4000" dirty="0" smtClean="0">
                <a:latin typeface="Times New Roman" pitchFamily="18" charset="0"/>
                <a:cs typeface="Times New Roman" pitchFamily="18" charset="0"/>
              </a:rPr>
              <a:t>С.А</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2"/>
              </a:rPr>
              <a:t>https</a:t>
            </a:r>
            <a:r>
              <a:rPr lang="kk-KZ" sz="4000" u="sng" dirty="0" smtClean="0">
                <a:latin typeface="Times New Roman" pitchFamily="18" charset="0"/>
                <a:cs typeface="Times New Roman" pitchFamily="18" charset="0"/>
                <a:hlinkClick r:id="rId2"/>
              </a:rPr>
              <a:t>://www.instagram.com/reel/DGoeD5UK2RK/?igsh=MWtwaGVxeXl5OTZ2NQ</a:t>
            </a:r>
            <a:r>
              <a:rPr lang="kk-KZ"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a:p>
            <a:pPr>
              <a:buNone/>
            </a:pP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27.02.2025ж</a:t>
            </a:r>
            <a:r>
              <a:rPr lang="kk-KZ" sz="4000" dirty="0" smtClean="0">
                <a:latin typeface="Times New Roman" pitchFamily="18" charset="0"/>
                <a:cs typeface="Times New Roman" pitchFamily="18" charset="0"/>
              </a:rPr>
              <a:t>.</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Екі жұлдыз" байқау 5-11 сыныптарға өткізілді.Қатысушылар:</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Назымбек А, Кусаинова Н. - Гран – при 1) Ануарбек Б, Ануарбек А. - 1 орын</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2) Садуахасова А, Турах А- 2 орын</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3) Нұралы Ә,Тодғанбайқызы Б. - 3 орынмен марапатталды. Қалған жұптар номинациялармен марапатталды.</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Мақсаты: бір-біріне деген сенімді және мейірімді қарым-қатынасты қалыптастыру</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Жауаптылар: Нигметова С.А, Хавсемет Р</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Басшының ТІЖ орынбасары </a:t>
            </a:r>
            <a:r>
              <a:rPr lang="kk-KZ" sz="4000" dirty="0" smtClean="0">
                <a:latin typeface="Times New Roman" pitchFamily="18" charset="0"/>
                <a:cs typeface="Times New Roman" pitchFamily="18" charset="0"/>
              </a:rPr>
              <a:t>З.Ш.Мадиярова</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3"/>
              </a:rPr>
              <a:t>https</a:t>
            </a:r>
            <a:r>
              <a:rPr lang="kk-KZ" sz="4000" u="sng" dirty="0" smtClean="0">
                <a:latin typeface="Times New Roman" pitchFamily="18" charset="0"/>
                <a:cs typeface="Times New Roman" pitchFamily="18" charset="0"/>
                <a:hlinkClick r:id="rId3"/>
              </a:rPr>
              <a:t>://www.instagram.com/reel/DGoI7UbqmeP/?igsh=NWs2b3J5d3Z6ZWJt</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27.02.2025ж.</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Психология </a:t>
            </a:r>
            <a:r>
              <a:rPr lang="kk-KZ" sz="4000" dirty="0" smtClean="0">
                <a:latin typeface="Times New Roman" pitchFamily="18" charset="0"/>
                <a:cs typeface="Times New Roman" pitchFamily="18" charset="0"/>
              </a:rPr>
              <a:t>онкүндігінде ұстаздармен "Ұжым ұйымшыл болса, ұтары көп" атты психологиялық тренинг өтті. Мектеп психологы: Хавсемет Роза</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Басшының  ТІЖ орынбасары З.Ш.Мадиярова</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4"/>
              </a:rPr>
              <a:t>https://www.instagram.com/reel/DGpPQQzqeA0/?igsh=bWU1NHp2cGUzMGtq</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28.02.2025ж</a:t>
            </a:r>
            <a:r>
              <a:rPr lang="kk-KZ" sz="4000" dirty="0" smtClean="0">
                <a:latin typeface="Times New Roman" pitchFamily="18" charset="0"/>
                <a:cs typeface="Times New Roman" pitchFamily="18" charset="0"/>
              </a:rPr>
              <a:t>.</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«Шәмшінің әндері» 1-11 сыныптар мұғалімдері. Жауаптылар: Мухамеджарова С.Б. Ақбар А.К. Еркинбек Ш.</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5"/>
              </a:rPr>
              <a:t>https://www.instagram.com/reel/DGz-As6KSBN/?igsh=MTBjdmwxb2ppNTMzMQ</a:t>
            </a:r>
            <a:r>
              <a:rPr lang="kk-KZ"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05.03.2025</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1 </a:t>
            </a:r>
            <a:r>
              <a:rPr lang="kk-KZ" sz="4000" dirty="0" smtClean="0">
                <a:latin typeface="Times New Roman" pitchFamily="18" charset="0"/>
                <a:cs typeface="Times New Roman" pitchFamily="18" charset="0"/>
              </a:rPr>
              <a:t>"Ә" сыныбы «Бұрымды қыз» челенджі </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Сынып жетекшісі: Ашимова Айгерим Кенесовна</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6"/>
              </a:rPr>
              <a:t>https://www.instagram.com/reel/DG095R6ql8Y/?igsh=cTBtbXNseGo2bXhn</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07.03.2025 </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8 </a:t>
            </a:r>
            <a:r>
              <a:rPr lang="kk-KZ" sz="4000" dirty="0" smtClean="0">
                <a:latin typeface="Times New Roman" pitchFamily="18" charset="0"/>
                <a:cs typeface="Times New Roman" pitchFamily="18" charset="0"/>
              </a:rPr>
              <a:t>Наурыз "Халықаралық әйел қыздар" мерекесіне арналған сынып сағаттары және құттықтаулар өткізілді.</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7"/>
              </a:rPr>
              <a:t>https://www.facebook.com/share/p/1Kj3uF8zPb/</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8"/>
              </a:rPr>
              <a:t>https</a:t>
            </a:r>
            <a:r>
              <a:rPr lang="kk-KZ" sz="4000" u="sng" dirty="0" smtClean="0">
                <a:latin typeface="Times New Roman" pitchFamily="18" charset="0"/>
                <a:cs typeface="Times New Roman" pitchFamily="18" charset="0"/>
                <a:hlinkClick r:id="rId8"/>
              </a:rPr>
              <a:t>://www.instagram.com/reel/DG2-9mUqqD1/?igsh=MWd3dHNidzdnamJhOQ</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9"/>
              </a:rPr>
              <a:t>https://www.instagram.com/reel/DG3gZefKHRi/?igsh=MWQxdzVldHUzYWE3dQ</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10"/>
              </a:rPr>
              <a:t>https</a:t>
            </a:r>
            <a:r>
              <a:rPr lang="kk-KZ" sz="4000" u="sng" dirty="0" smtClean="0">
                <a:latin typeface="Times New Roman" pitchFamily="18" charset="0"/>
                <a:cs typeface="Times New Roman" pitchFamily="18" charset="0"/>
                <a:hlinkClick r:id="rId10"/>
              </a:rPr>
              <a:t>://www.instagram.com/reel/DG4opqSKZit/?igsh=MXRheWtzaTJ1NW5jYg</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11"/>
              </a:rPr>
              <a:t>https://www.instagram.com/reel/DG49kYJq3-u/?igsh=MWphdGI0bXNyb2Vweg</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12"/>
              </a:rPr>
              <a:t>https</a:t>
            </a:r>
            <a:r>
              <a:rPr lang="kk-KZ" sz="4000" u="sng" dirty="0" smtClean="0">
                <a:latin typeface="Times New Roman" pitchFamily="18" charset="0"/>
                <a:cs typeface="Times New Roman" pitchFamily="18" charset="0"/>
                <a:hlinkClick r:id="rId12"/>
              </a:rPr>
              <a:t>://www.instagram.com/reel/DG5MTeWqzUf/?igsh=MW00OXUxd2JmOG9wNQ</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13"/>
              </a:rPr>
              <a:t>https://www.instagram.com/reel/DG5MlFQqe0p/?igsh=eDJrYXV5b3RnamZv</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14"/>
              </a:rPr>
              <a:t>https</a:t>
            </a:r>
            <a:r>
              <a:rPr lang="kk-KZ" sz="4000" u="sng" dirty="0" smtClean="0">
                <a:latin typeface="Times New Roman" pitchFamily="18" charset="0"/>
                <a:cs typeface="Times New Roman" pitchFamily="18" charset="0"/>
                <a:hlinkClick r:id="rId14"/>
              </a:rPr>
              <a:t>://www.instagram.com/p/DG5Rn3pKs_U/?igsh=dDRycXk2ZzZyZmFn</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15"/>
              </a:rPr>
              <a:t>https://www.facebook.com/share/p/1EHzb2mbWQ/</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16"/>
              </a:rPr>
              <a:t>https</a:t>
            </a:r>
            <a:r>
              <a:rPr lang="kk-KZ" sz="4000" u="sng" dirty="0" smtClean="0">
                <a:latin typeface="Times New Roman" pitchFamily="18" charset="0"/>
                <a:cs typeface="Times New Roman" pitchFamily="18" charset="0"/>
                <a:hlinkClick r:id="rId16"/>
              </a:rPr>
              <a:t>://www.instagram.com/reel/DG5P413qDqk/?igsh=dzJubDlnMjZmZmk4</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17"/>
              </a:rPr>
              <a:t>https://www.instagram.com/reel/DG5TS7RqHwk/?igsh=eXF5YXFwanJ6Z3Vo</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18"/>
              </a:rPr>
              <a:t>https</a:t>
            </a:r>
            <a:r>
              <a:rPr lang="kk-KZ" sz="4000" u="sng" dirty="0" smtClean="0">
                <a:latin typeface="Times New Roman" pitchFamily="18" charset="0"/>
                <a:cs typeface="Times New Roman" pitchFamily="18" charset="0"/>
                <a:hlinkClick r:id="rId18"/>
              </a:rPr>
              <a:t>://www.instagram.com/reel/DG5U7IbK-R-/?igsh=dXpneHlwdGtpbzMx</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19"/>
              </a:rPr>
              <a:t>https://www.facebook.com/share/v/1ES5eJGKiY/</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20"/>
              </a:rPr>
              <a:t>https</a:t>
            </a:r>
            <a:r>
              <a:rPr lang="kk-KZ" sz="4000" u="sng" dirty="0" smtClean="0">
                <a:latin typeface="Times New Roman" pitchFamily="18" charset="0"/>
                <a:cs typeface="Times New Roman" pitchFamily="18" charset="0"/>
                <a:hlinkClick r:id="rId20"/>
              </a:rPr>
              <a:t>://www.facebook.com/share/v/15qNZtgfSu/</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u="sng" dirty="0" smtClean="0">
                <a:latin typeface="Times New Roman" pitchFamily="18" charset="0"/>
                <a:cs typeface="Times New Roman" pitchFamily="18" charset="0"/>
                <a:hlinkClick r:id="rId21"/>
              </a:rPr>
              <a:t>https://www.facebook.com/share/v/1A6pvLj1s2/</a:t>
            </a:r>
            <a:r>
              <a:rPr lang="kk-KZ"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22"/>
              </a:rPr>
              <a:t>https</a:t>
            </a:r>
            <a:r>
              <a:rPr lang="kk-KZ" sz="4000" u="sng" dirty="0" smtClean="0">
                <a:latin typeface="Times New Roman" pitchFamily="18" charset="0"/>
                <a:cs typeface="Times New Roman" pitchFamily="18" charset="0"/>
                <a:hlinkClick r:id="rId22"/>
              </a:rPr>
              <a:t>://www.instagram.com/reel/DG5XbPnKlfd/?igsh=YzA0OXY5aTRhY3pm</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11.03.2025</a:t>
            </a:r>
            <a:r>
              <a:rPr lang="ru-RU" sz="4000" dirty="0" smtClean="0">
                <a:latin typeface="Times New Roman" pitchFamily="18" charset="0"/>
                <a:cs typeface="Times New Roman" pitchFamily="18" charset="0"/>
              </a:rPr>
              <a:t>  </a:t>
            </a:r>
            <a:r>
              <a:rPr lang="kk-KZ" sz="4000" dirty="0" smtClean="0">
                <a:latin typeface="Times New Roman" pitchFamily="18" charset="0"/>
                <a:cs typeface="Times New Roman" pitchFamily="18" charset="0"/>
              </a:rPr>
              <a:t>Ұлттық </a:t>
            </a:r>
            <a:r>
              <a:rPr lang="kk-KZ" sz="4000" dirty="0" smtClean="0">
                <a:latin typeface="Times New Roman" pitchFamily="18" charset="0"/>
                <a:cs typeface="Times New Roman" pitchFamily="18" charset="0"/>
              </a:rPr>
              <a:t>мектеп лигасы 7-8 сынып қыздар арасында бес асық жарысынан  жүлделі 1-орын иеленді. </a:t>
            </a:r>
            <a:endParaRPr lang="ru-RU" sz="4000" dirty="0" smtClean="0">
              <a:latin typeface="Times New Roman" pitchFamily="18" charset="0"/>
              <a:cs typeface="Times New Roman" pitchFamily="18" charset="0"/>
            </a:endParaRPr>
          </a:p>
          <a:p>
            <a:r>
              <a:rPr lang="kk-KZ" sz="4000" dirty="0" smtClean="0">
                <a:latin typeface="Times New Roman" pitchFamily="18" charset="0"/>
                <a:cs typeface="Times New Roman" pitchFamily="18" charset="0"/>
              </a:rPr>
              <a:t>Жетекшісі: Балкибаев </a:t>
            </a:r>
            <a:r>
              <a:rPr lang="kk-KZ" sz="4000" dirty="0" smtClean="0">
                <a:latin typeface="Times New Roman" pitchFamily="18" charset="0"/>
                <a:cs typeface="Times New Roman" pitchFamily="18" charset="0"/>
              </a:rPr>
              <a:t>Т.Б.</a:t>
            </a:r>
            <a:r>
              <a:rPr lang="ru-RU" sz="4000" dirty="0" smtClean="0">
                <a:latin typeface="Times New Roman" pitchFamily="18" charset="0"/>
                <a:cs typeface="Times New Roman" pitchFamily="18" charset="0"/>
              </a:rPr>
              <a:t>   </a:t>
            </a:r>
            <a:r>
              <a:rPr lang="kk-KZ" sz="4000" u="sng" dirty="0" smtClean="0">
                <a:latin typeface="Times New Roman" pitchFamily="18" charset="0"/>
                <a:cs typeface="Times New Roman" pitchFamily="18" charset="0"/>
                <a:hlinkClick r:id="rId23"/>
              </a:rPr>
              <a:t>https</a:t>
            </a:r>
            <a:r>
              <a:rPr lang="kk-KZ" sz="4000" u="sng" dirty="0" smtClean="0">
                <a:latin typeface="Times New Roman" pitchFamily="18" charset="0"/>
                <a:cs typeface="Times New Roman" pitchFamily="18" charset="0"/>
                <a:hlinkClick r:id="rId23"/>
              </a:rPr>
              <a:t>://www.instagram.com/p/DHFfMPGqwuI/?igsh=MWxqajl4bjB2OXo1bg</a:t>
            </a:r>
            <a:r>
              <a:rPr lang="kk-KZ"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xmlns="" id="{4904126A-E0A7-3C83-FD80-6FC014DF6C40}"/>
              </a:ext>
            </a:extLst>
          </p:cNvPr>
          <p:cNvSpPr txBox="1"/>
          <p:nvPr/>
        </p:nvSpPr>
        <p:spPr>
          <a:xfrm>
            <a:off x="3048622" y="562692"/>
            <a:ext cx="6090738" cy="769441"/>
          </a:xfrm>
          <a:prstGeom prst="rect">
            <a:avLst/>
          </a:prstGeom>
        </p:spPr>
        <p:txBody>
          <a:bodyPr wrap="square">
            <a:spAutoFit/>
          </a:bodyPr>
          <a:lstStyle>
            <a:defPPr>
              <a:defRPr lang="en-US"/>
            </a:defPPr>
            <a:lvl1pPr>
              <a:defRPr sz="4400">
                <a:solidFill>
                  <a:schemeClr val="tx1">
                    <a:lumMod val="85000"/>
                    <a:lumOff val="15000"/>
                  </a:schemeClr>
                </a:solidFill>
                <a:latin typeface="+mj-lt"/>
                <a:cs typeface="Poppins" panose="02000000000000000000" pitchFamily="2" charset="0"/>
              </a:defRPr>
            </a:lvl1pPr>
          </a:lstStyle>
          <a:p>
            <a:pPr algn="ctr"/>
            <a:r>
              <a:rPr lang="kk-KZ" b="1" dirty="0">
                <a:solidFill>
                  <a:srgbClr val="FF0000"/>
                </a:solidFill>
                <a:latin typeface="Arial" panose="020B0604020202020204" pitchFamily="34" charset="0"/>
                <a:cs typeface="Arial" panose="020B0604020202020204" pitchFamily="34" charset="0"/>
              </a:rPr>
              <a:t>КЕРІ БАЙЛАНЫС</a:t>
            </a:r>
            <a:endParaRPr lang="en-US" b="1" dirty="0">
              <a:solidFill>
                <a:srgbClr val="FF0000"/>
              </a:solidFill>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xmlns="" id="{F06420CD-C78A-7D00-95B2-8BB42DB18B5E}"/>
              </a:ext>
            </a:extLst>
          </p:cNvPr>
          <p:cNvGrpSpPr/>
          <p:nvPr/>
        </p:nvGrpSpPr>
        <p:grpSpPr>
          <a:xfrm>
            <a:off x="3405051" y="1766035"/>
            <a:ext cx="5756365" cy="3467816"/>
            <a:chOff x="706441" y="2340800"/>
            <a:chExt cx="2452439" cy="2726500"/>
          </a:xfrm>
        </p:grpSpPr>
        <p:sp>
          <p:nvSpPr>
            <p:cNvPr id="37" name="Rectangle 36">
              <a:extLst>
                <a:ext uri="{FF2B5EF4-FFF2-40B4-BE49-F238E27FC236}">
                  <a16:creationId xmlns:a16="http://schemas.microsoft.com/office/drawing/2014/main" xmlns="" id="{97C7C332-5B38-7464-13C8-D36EE829F3D5}"/>
                </a:ext>
              </a:extLst>
            </p:cNvPr>
            <p:cNvSpPr/>
            <p:nvPr/>
          </p:nvSpPr>
          <p:spPr>
            <a:xfrm>
              <a:off x="706441" y="2340800"/>
              <a:ext cx="2452439" cy="2726500"/>
            </a:xfrm>
            <a:prstGeom prst="rect">
              <a:avLst/>
            </a:prstGeom>
            <a:gradFill>
              <a:gsLst>
                <a:gs pos="15000">
                  <a:schemeClr val="accent1"/>
                </a:gs>
                <a:gs pos="100000">
                  <a:schemeClr val="accent1">
                    <a:lumMod val="75000"/>
                  </a:schemeClr>
                </a:gs>
              </a:gsLst>
              <a:path path="circle">
                <a:fillToRect r="100000" b="100000"/>
              </a:path>
            </a:gradFill>
            <a:ln w="3956" cap="flat">
              <a:noFill/>
              <a:prstDash val="solid"/>
              <a:miter/>
            </a:ln>
            <a:effectLst>
              <a:outerShdw blurRad="508000" dist="127000" dir="5400000" algn="ctr" rotWithShape="0">
                <a:srgbClr val="000000">
                  <a:alpha val="15000"/>
                </a:srgbClr>
              </a:outerShdw>
            </a:effectLst>
          </p:spPr>
          <p:txBody>
            <a:bodyPr rtlCol="0" anchor="ctr"/>
            <a:lstStyle/>
            <a:p>
              <a:pPr algn="ctr"/>
              <a:endParaRPr lang="en-ID" sz="1400">
                <a:solidFill>
                  <a:schemeClr val="bg1"/>
                </a:solidFill>
                <a:latin typeface="+mj-lt"/>
              </a:endParaRPr>
            </a:p>
          </p:txBody>
        </p:sp>
        <p:sp>
          <p:nvSpPr>
            <p:cNvPr id="38" name="TextBox 37">
              <a:extLst>
                <a:ext uri="{FF2B5EF4-FFF2-40B4-BE49-F238E27FC236}">
                  <a16:creationId xmlns:a16="http://schemas.microsoft.com/office/drawing/2014/main" xmlns="" id="{0BA05CB3-1EC5-43E4-F939-FF8ED9C3F4BE}"/>
                </a:ext>
              </a:extLst>
            </p:cNvPr>
            <p:cNvSpPr txBox="1"/>
            <p:nvPr/>
          </p:nvSpPr>
          <p:spPr>
            <a:xfrm>
              <a:off x="753477" y="3569237"/>
              <a:ext cx="2238152" cy="1088924"/>
            </a:xfrm>
            <a:prstGeom prst="rect">
              <a:avLst/>
            </a:prstGeom>
            <a:noFill/>
          </p:spPr>
          <p:txBody>
            <a:bodyPr wrap="square" rtlCol="0">
              <a:spAutoFit/>
            </a:bodyPr>
            <a:lstStyle/>
            <a:p>
              <a:pPr algn="ctr">
                <a:buFont typeface="Arial" panose="020B0604020202020204" pitchFamily="34" charset="0"/>
                <a:buChar char="•"/>
              </a:pP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Бағдарлама</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бойынша</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пайдалы</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немесе</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қызықты</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деп</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санайтын</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нақты</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тұстарын</a:t>
              </a:r>
              <a:r>
                <a:rPr lang="ru-RU" sz="2400" dirty="0">
                  <a:solidFill>
                    <a:schemeClr val="bg1"/>
                  </a:solidFill>
                  <a:latin typeface="Arial" panose="020B0604020202020204" pitchFamily="34" charset="0"/>
                  <a:ea typeface="Lato" panose="020F0502020204030203" pitchFamily="34" charset="0"/>
                  <a:cs typeface="Arial" panose="020B0604020202020204" pitchFamily="34" charset="0"/>
                </a:rPr>
                <a:t>  </a:t>
              </a:r>
              <a:r>
                <a:rPr lang="ru-RU" sz="2400" dirty="0" err="1">
                  <a:solidFill>
                    <a:schemeClr val="bg1"/>
                  </a:solidFill>
                  <a:latin typeface="Arial" panose="020B0604020202020204" pitchFamily="34" charset="0"/>
                  <a:ea typeface="Lato" panose="020F0502020204030203" pitchFamily="34" charset="0"/>
                  <a:cs typeface="Arial" panose="020B0604020202020204" pitchFamily="34" charset="0"/>
                </a:rPr>
                <a:t>көрсетіңіз</a:t>
              </a:r>
              <a:endParaRPr lang="ru-RU" sz="2400" dirty="0">
                <a:solidFill>
                  <a:schemeClr val="bg1"/>
                </a:solidFill>
                <a:latin typeface="Arial" panose="020B0604020202020204" pitchFamily="34" charset="0"/>
                <a:ea typeface="Lato" panose="020F0502020204030203" pitchFamily="34" charset="0"/>
                <a:cs typeface="Arial" panose="020B0604020202020204" pitchFamily="34" charset="0"/>
              </a:endParaRPr>
            </a:p>
            <a:p>
              <a:endParaRPr lang="ru-RU" sz="1200" dirty="0">
                <a:solidFill>
                  <a:schemeClr val="bg1"/>
                </a:solidFill>
                <a:latin typeface="Arial" panose="020B0604020202020204" pitchFamily="34" charset="0"/>
                <a:ea typeface="Lato" panose="020F0502020204030203" pitchFamily="34" charset="0"/>
                <a:cs typeface="Arial" panose="020B0604020202020204" pitchFamily="34" charset="0"/>
              </a:endParaRPr>
            </a:p>
          </p:txBody>
        </p:sp>
        <p:grpSp>
          <p:nvGrpSpPr>
            <p:cNvPr id="63" name="Group 62">
              <a:extLst>
                <a:ext uri="{FF2B5EF4-FFF2-40B4-BE49-F238E27FC236}">
                  <a16:creationId xmlns:a16="http://schemas.microsoft.com/office/drawing/2014/main" xmlns="" id="{E6E14228-966F-2A40-C3D1-DFABEF131588}"/>
                </a:ext>
              </a:extLst>
            </p:cNvPr>
            <p:cNvGrpSpPr/>
            <p:nvPr/>
          </p:nvGrpSpPr>
          <p:grpSpPr>
            <a:xfrm>
              <a:off x="986526" y="2520996"/>
              <a:ext cx="612000" cy="916733"/>
              <a:chOff x="986526" y="2520996"/>
              <a:chExt cx="612000" cy="916733"/>
            </a:xfrm>
          </p:grpSpPr>
          <p:sp>
            <p:nvSpPr>
              <p:cNvPr id="41" name="Oval 40">
                <a:extLst>
                  <a:ext uri="{FF2B5EF4-FFF2-40B4-BE49-F238E27FC236}">
                    <a16:creationId xmlns:a16="http://schemas.microsoft.com/office/drawing/2014/main" xmlns="" id="{57BC89F1-AA64-03F9-73D1-467CB5299036}"/>
                  </a:ext>
                </a:extLst>
              </p:cNvPr>
              <p:cNvSpPr/>
              <p:nvPr/>
            </p:nvSpPr>
            <p:spPr>
              <a:xfrm>
                <a:off x="986526" y="2520996"/>
                <a:ext cx="612000" cy="916733"/>
              </a:xfrm>
              <a:prstGeom prst="ellipse">
                <a:avLst/>
              </a:prstGeom>
              <a:solidFill>
                <a:schemeClr val="bg1"/>
              </a:solidFill>
              <a:ln>
                <a:noFill/>
              </a:ln>
              <a:effectLst>
                <a:outerShdw blurRad="317500" dist="6350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1" name="Graphic 60" descr="Flip calendar with solid fill">
                <a:extLst>
                  <a:ext uri="{FF2B5EF4-FFF2-40B4-BE49-F238E27FC236}">
                    <a16:creationId xmlns:a16="http://schemas.microsoft.com/office/drawing/2014/main" xmlns="" id="{FB19DA19-671B-7DE9-30AA-207B81C09528}"/>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1101509" y="2749701"/>
                <a:ext cx="360000" cy="360000"/>
              </a:xfrm>
              <a:prstGeom prst="rect">
                <a:avLst/>
              </a:prstGeom>
            </p:spPr>
          </p:pic>
        </p:grpSp>
      </p:grpSp>
    </p:spTree>
    <p:extLst>
      <p:ext uri="{BB962C8B-B14F-4D97-AF65-F5344CB8AC3E}">
        <p14:creationId xmlns:p14="http://schemas.microsoft.com/office/powerpoint/2010/main" xmlns="" val="56859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xmlns="" id="{AC70C794-310F-8565-7F59-072E521F653D}"/>
              </a:ext>
            </a:extLst>
          </p:cNvPr>
          <p:cNvSpPr/>
          <p:nvPr/>
        </p:nvSpPr>
        <p:spPr>
          <a:xfrm>
            <a:off x="1066801" y="231442"/>
            <a:ext cx="11193780" cy="1144480"/>
          </a:xfrm>
          <a:prstGeom prst="rect">
            <a:avLst/>
          </a:prstGeom>
          <a:solidFill>
            <a:srgbClr val="006ED5"/>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ru-RU" sz="1800" b="1" dirty="0">
                <a:solidFill>
                  <a:srgbClr val="51BCB9"/>
                </a:solidFill>
                <a:effectLst/>
                <a:latin typeface="+mn-lt"/>
                <a:ea typeface="Aptos" panose="020B0004020202020204" pitchFamily="34" charset="0"/>
              </a:rPr>
              <a:t>»</a:t>
            </a:r>
            <a:endParaRPr lang="en-US" sz="5400" dirty="0">
              <a:solidFill>
                <a:srgbClr val="51BCB9"/>
              </a:solidFill>
              <a:latin typeface="+mn-lt"/>
            </a:endParaRPr>
          </a:p>
        </p:txBody>
      </p:sp>
      <p:sp>
        <p:nvSpPr>
          <p:cNvPr id="20" name="TextBox 19">
            <a:extLst>
              <a:ext uri="{FF2B5EF4-FFF2-40B4-BE49-F238E27FC236}">
                <a16:creationId xmlns:a16="http://schemas.microsoft.com/office/drawing/2014/main" xmlns="" id="{24C35D20-DC87-2C8F-5AC1-82F981277D5B}"/>
              </a:ext>
            </a:extLst>
          </p:cNvPr>
          <p:cNvSpPr txBox="1"/>
          <p:nvPr/>
        </p:nvSpPr>
        <p:spPr>
          <a:xfrm>
            <a:off x="6096000" y="3247292"/>
            <a:ext cx="4511040" cy="1200329"/>
          </a:xfrm>
          <a:prstGeom prst="rect">
            <a:avLst/>
          </a:prstGeom>
          <a:noFill/>
        </p:spPr>
        <p:txBody>
          <a:bodyPr wrap="square">
            <a:spAutoFit/>
          </a:bodyPr>
          <a:lstStyle/>
          <a:p>
            <a:r>
              <a:rPr lang="ru-RU"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Қағидамыз</a:t>
            </a:r>
            <a:r>
              <a:rPr lang="ru-RU"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әділдік</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тірегіміз</a:t>
            </a:r>
            <a:r>
              <a:rPr lang="ru-RU"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жауапкершілік</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мақсатымыз</a:t>
            </a:r>
            <a:r>
              <a:rPr lang="ru-RU" b="1" i="1" dirty="0">
                <a:solidFill>
                  <a:srgbClr val="002060"/>
                </a:solidFill>
                <a:effectLst/>
                <a:latin typeface="Arial" panose="020B0604020202020204" pitchFamily="34" charset="0"/>
                <a:ea typeface="Calibri" panose="020F0502020204030204" pitchFamily="34" charset="0"/>
                <a:cs typeface="Arial" panose="020B0604020202020204" pitchFamily="34" charset="0"/>
              </a:rPr>
              <a:t> – </a:t>
            </a:r>
            <a:r>
              <a:rPr lang="ru-RU" b="1" i="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өрлеу</a:t>
            </a:r>
            <a:endParaRPr lang="en-US" b="1"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r"/>
            <a:r>
              <a:rPr lang="ru-RU" i="1" dirty="0" err="1">
                <a:solidFill>
                  <a:srgbClr val="002060"/>
                </a:solidFill>
                <a:latin typeface="Arial" panose="020B0604020202020204" pitchFamily="34" charset="0"/>
                <a:ea typeface="Calibri" panose="020F0502020204030204" pitchFamily="34" charset="0"/>
                <a:cs typeface="Arial" panose="020B0604020202020204" pitchFamily="34" charset="0"/>
              </a:rPr>
              <a:t>Қ.Тоқаев</a:t>
            </a:r>
            <a:endParaRPr lang="ru-RU" i="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7E9550D4-BBFC-D220-44B4-931AE83B4311}"/>
              </a:ext>
            </a:extLst>
          </p:cNvPr>
          <p:cNvSpPr txBox="1"/>
          <p:nvPr/>
        </p:nvSpPr>
        <p:spPr>
          <a:xfrm>
            <a:off x="1767840" y="389922"/>
            <a:ext cx="10492740" cy="830997"/>
          </a:xfrm>
          <a:prstGeom prst="rect">
            <a:avLst/>
          </a:prstGeom>
          <a:noFill/>
        </p:spPr>
        <p:txBody>
          <a:bodyPr wrap="square">
            <a:spAutoFit/>
          </a:bodyPr>
          <a:lstStyle/>
          <a:p>
            <a:r>
              <a:rPr lang="ru-RU" sz="2400" b="1" dirty="0" err="1">
                <a:solidFill>
                  <a:schemeClr val="bg1"/>
                </a:solidFill>
                <a:latin typeface="Arial" panose="020B0604020202020204" pitchFamily="34" charset="0"/>
                <a:cs typeface="Arial" panose="020B0604020202020204" pitchFamily="34" charset="0"/>
              </a:rPr>
              <a:t>Мемлекет</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Басшысының</a:t>
            </a:r>
            <a:r>
              <a:rPr lang="ru-RU" sz="2400" b="1" dirty="0">
                <a:solidFill>
                  <a:schemeClr val="bg1"/>
                </a:solidFill>
                <a:latin typeface="Arial" panose="020B0604020202020204" pitchFamily="34" charset="0"/>
                <a:cs typeface="Arial" panose="020B0604020202020204" pitchFamily="34" charset="0"/>
              </a:rPr>
              <a:t> </a:t>
            </a:r>
            <a:r>
              <a:rPr lang="ru-RU" sz="2400" b="1" dirty="0" err="1">
                <a:solidFill>
                  <a:schemeClr val="bg1"/>
                </a:solidFill>
                <a:latin typeface="Arial" panose="020B0604020202020204" pitchFamily="34" charset="0"/>
                <a:cs typeface="Arial" panose="020B0604020202020204" pitchFamily="34" charset="0"/>
              </a:rPr>
              <a:t>тапсырмасы</a:t>
            </a:r>
            <a:r>
              <a:rPr lang="ru-RU" sz="2400" b="1" dirty="0">
                <a:solidFill>
                  <a:schemeClr val="bg1"/>
                </a:solidFill>
                <a:latin typeface="Arial" panose="020B0604020202020204" pitchFamily="34" charset="0"/>
                <a:cs typeface="Arial" panose="020B0604020202020204" pitchFamily="34" charset="0"/>
              </a:rPr>
              <a:t>: </a:t>
            </a:r>
          </a:p>
          <a:p>
            <a:r>
              <a:rPr lang="ru-RU" sz="2400" dirty="0" err="1">
                <a:solidFill>
                  <a:schemeClr val="bg1"/>
                </a:solidFill>
                <a:latin typeface="Arial" panose="020B0604020202020204" pitchFamily="34" charset="0"/>
                <a:cs typeface="Arial" panose="020B0604020202020204" pitchFamily="34" charset="0"/>
              </a:rPr>
              <a:t>мектептегі</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тәрбие</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жұмысын</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ұйымдастыру</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тәсілдерін</a:t>
            </a:r>
            <a:r>
              <a:rPr lang="ru-RU" sz="2400" dirty="0">
                <a:solidFill>
                  <a:schemeClr val="bg1"/>
                </a:solidFill>
                <a:latin typeface="Arial" panose="020B0604020202020204" pitchFamily="34" charset="0"/>
                <a:cs typeface="Arial" panose="020B0604020202020204" pitchFamily="34" charset="0"/>
              </a:rPr>
              <a:t> </a:t>
            </a:r>
            <a:r>
              <a:rPr lang="ru-RU" sz="2400" dirty="0" err="1">
                <a:solidFill>
                  <a:schemeClr val="bg1"/>
                </a:solidFill>
                <a:latin typeface="Arial" panose="020B0604020202020204" pitchFamily="34" charset="0"/>
                <a:cs typeface="Arial" panose="020B0604020202020204" pitchFamily="34" charset="0"/>
              </a:rPr>
              <a:t>жаңарту</a:t>
            </a:r>
            <a:r>
              <a:rPr lang="ru-RU" sz="2400" dirty="0">
                <a:solidFill>
                  <a:schemeClr val="bg1"/>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F20FBDC7-CCA0-EA46-D95E-EDB3FCFC32B9}"/>
              </a:ext>
            </a:extLst>
          </p:cNvPr>
          <p:cNvSpPr txBox="1"/>
          <p:nvPr/>
        </p:nvSpPr>
        <p:spPr>
          <a:xfrm>
            <a:off x="5190308" y="1481198"/>
            <a:ext cx="6914062" cy="523220"/>
          </a:xfrm>
          <a:prstGeom prst="rect">
            <a:avLst/>
          </a:prstGeom>
          <a:noFill/>
        </p:spPr>
        <p:txBody>
          <a:bodyPr wrap="square">
            <a:spAutoFit/>
          </a:bodyPr>
          <a:lstStyle/>
          <a:p>
            <a:r>
              <a:rPr lang="ru-RU" sz="1400" i="1" dirty="0">
                <a:solidFill>
                  <a:srgbClr val="212529"/>
                </a:solidFill>
                <a:highlight>
                  <a:srgbClr val="FFFFFF"/>
                </a:highlight>
                <a:latin typeface="Arial" panose="020B0604020202020204" pitchFamily="34" charset="0"/>
                <a:cs typeface="Arial" panose="020B0604020202020204" pitchFamily="34" charset="0"/>
              </a:rPr>
              <a:t>(</a:t>
            </a:r>
            <a:r>
              <a:rPr lang="ru-RU" sz="1400" i="1" dirty="0" err="1">
                <a:solidFill>
                  <a:srgbClr val="212529"/>
                </a:solidFill>
                <a:highlight>
                  <a:srgbClr val="FFFFFF"/>
                </a:highlight>
                <a:latin typeface="Arial" panose="020B0604020202020204" pitchFamily="34" charset="0"/>
                <a:cs typeface="Arial" panose="020B0604020202020204" pitchFamily="34" charset="0"/>
              </a:rPr>
              <a:t>Ұлттық</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Құрылтайдың</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Адал</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адам</a:t>
            </a:r>
            <a:r>
              <a:rPr lang="ru-RU" sz="1400" i="1" dirty="0">
                <a:solidFill>
                  <a:srgbClr val="212529"/>
                </a:solidFill>
                <a:highlight>
                  <a:srgbClr val="FFFFFF"/>
                </a:highlight>
                <a:latin typeface="Arial" panose="020B0604020202020204" pitchFamily="34" charset="0"/>
                <a:cs typeface="Arial" panose="020B0604020202020204" pitchFamily="34" charset="0"/>
              </a:rPr>
              <a:t> –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Адал</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еңбек</a:t>
            </a:r>
            <a:r>
              <a:rPr lang="ru-RU" sz="1400" i="1" dirty="0">
                <a:solidFill>
                  <a:srgbClr val="212529"/>
                </a:solidFill>
                <a:highlight>
                  <a:srgbClr val="FFFFFF"/>
                </a:highlight>
                <a:latin typeface="Arial" panose="020B0604020202020204" pitchFamily="34" charset="0"/>
                <a:cs typeface="Arial" panose="020B0604020202020204" pitchFamily="34" charset="0"/>
              </a:rPr>
              <a:t> – </a:t>
            </a:r>
            <a:r>
              <a:rPr lang="ru-RU" sz="1400" i="1" dirty="0" err="1">
                <a:solidFill>
                  <a:srgbClr val="212529"/>
                </a:solidFill>
                <a:highlight>
                  <a:srgbClr val="FFFFFF"/>
                </a:highlight>
                <a:latin typeface="Arial" panose="020B0604020202020204" pitchFamily="34" charset="0"/>
                <a:cs typeface="Arial" panose="020B0604020202020204" pitchFamily="34" charset="0"/>
              </a:rPr>
              <a:t>Адал</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табыс</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атты</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үшінші</a:t>
            </a:r>
            <a:r>
              <a:rPr lang="ru-RU" sz="1400" i="1" dirty="0">
                <a:solidFill>
                  <a:srgbClr val="212529"/>
                </a:solidFill>
                <a:highlight>
                  <a:srgbClr val="FFFFFF"/>
                </a:highlight>
                <a:latin typeface="Arial" panose="020B0604020202020204" pitchFamily="34" charset="0"/>
                <a:cs typeface="Arial" panose="020B0604020202020204" pitchFamily="34" charset="0"/>
              </a:rPr>
              <a:t> </a:t>
            </a:r>
            <a:r>
              <a:rPr lang="ru-RU" sz="1400" i="1" dirty="0" err="1">
                <a:solidFill>
                  <a:srgbClr val="212529"/>
                </a:solidFill>
                <a:highlight>
                  <a:srgbClr val="FFFFFF"/>
                </a:highlight>
                <a:latin typeface="Arial" panose="020B0604020202020204" pitchFamily="34" charset="0"/>
                <a:cs typeface="Arial" panose="020B0604020202020204" pitchFamily="34" charset="0"/>
              </a:rPr>
              <a:t>отырысы</a:t>
            </a:r>
            <a:r>
              <a:rPr lang="ru-RU" sz="1400" i="1" dirty="0">
                <a:solidFill>
                  <a:srgbClr val="212529"/>
                </a:solidFill>
                <a:highlight>
                  <a:srgbClr val="FFFFFF"/>
                </a:highlight>
                <a:latin typeface="Arial" panose="020B0604020202020204" pitchFamily="34" charset="0"/>
                <a:cs typeface="Arial" panose="020B0604020202020204" pitchFamily="34" charset="0"/>
              </a:rPr>
              <a:t>)</a:t>
            </a:r>
          </a:p>
        </p:txBody>
      </p:sp>
      <p:sp>
        <p:nvSpPr>
          <p:cNvPr id="12" name="Овал 11">
            <a:extLst>
              <a:ext uri="{FF2B5EF4-FFF2-40B4-BE49-F238E27FC236}">
                <a16:creationId xmlns:a16="http://schemas.microsoft.com/office/drawing/2014/main" xmlns="" id="{76D5AE92-8450-AECF-B892-AB6D7058EDA3}"/>
              </a:ext>
            </a:extLst>
          </p:cNvPr>
          <p:cNvSpPr/>
          <p:nvPr/>
        </p:nvSpPr>
        <p:spPr>
          <a:xfrm>
            <a:off x="0" y="0"/>
            <a:ext cx="1691640" cy="15958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3" name="Рисунок 12">
            <a:extLst>
              <a:ext uri="{FF2B5EF4-FFF2-40B4-BE49-F238E27FC236}">
                <a16:creationId xmlns:a16="http://schemas.microsoft.com/office/drawing/2014/main" xmlns="" id="{E09DBC5B-14CA-EE2B-2631-1FF87E223628}"/>
              </a:ext>
            </a:extLst>
          </p:cNvPr>
          <p:cNvPicPr>
            <a:picLocks noChangeAspect="1"/>
          </p:cNvPicPr>
          <p:nvPr/>
        </p:nvPicPr>
        <p:blipFill>
          <a:blip r:embed="rId2" cstate="hqprint">
            <a:extLst>
              <a:ext uri="{28A0092B-C50C-407E-A947-70E740481C1C}">
                <a14:useLocalDpi xmlns:a14="http://schemas.microsoft.com/office/drawing/2010/main" xmlns="" val="0"/>
              </a:ext>
            </a:extLst>
          </a:blip>
          <a:stretch>
            <a:fillRect/>
          </a:stretch>
        </p:blipFill>
        <p:spPr>
          <a:xfrm>
            <a:off x="366590" y="206789"/>
            <a:ext cx="1169133" cy="1169133"/>
          </a:xfrm>
          <a:prstGeom prst="rect">
            <a:avLst/>
          </a:prstGeom>
        </p:spPr>
      </p:pic>
      <p:sp>
        <p:nvSpPr>
          <p:cNvPr id="2" name="Номер слайда 1">
            <a:extLst>
              <a:ext uri="{FF2B5EF4-FFF2-40B4-BE49-F238E27FC236}">
                <a16:creationId xmlns:a16="http://schemas.microsoft.com/office/drawing/2014/main" xmlns="" id="{352B77F8-ABCD-2CA2-1734-A8A99BF60B1B}"/>
              </a:ext>
            </a:extLst>
          </p:cNvPr>
          <p:cNvSpPr>
            <a:spLocks noGrp="1"/>
          </p:cNvSpPr>
          <p:nvPr>
            <p:ph type="sldNum" sz="quarter" idx="12"/>
          </p:nvPr>
        </p:nvSpPr>
        <p:spPr/>
        <p:txBody>
          <a:bodyPr/>
          <a:lstStyle/>
          <a:p>
            <a:fld id="{48F63A3B-78C7-47BE-AE5E-E10140E04643}" type="slidenum">
              <a:rPr lang="en-US" smtClean="0"/>
              <a:pPr/>
              <a:t>3</a:t>
            </a:fld>
            <a:endParaRPr lang="en-US" dirty="0"/>
          </a:p>
        </p:txBody>
      </p:sp>
      <p:pic>
        <p:nvPicPr>
          <p:cNvPr id="3" name="Рисунок 2">
            <a:extLst>
              <a:ext uri="{FF2B5EF4-FFF2-40B4-BE49-F238E27FC236}">
                <a16:creationId xmlns:a16="http://schemas.microsoft.com/office/drawing/2014/main" xmlns="" id="{CB078653-FB48-3084-D324-AEDCB6690F50}"/>
              </a:ext>
            </a:extLst>
          </p:cNvPr>
          <p:cNvPicPr>
            <a:picLocks noChangeAspect="1"/>
          </p:cNvPicPr>
          <p:nvPr/>
        </p:nvPicPr>
        <p:blipFill>
          <a:blip r:embed="rId3" cstate="print"/>
          <a:stretch>
            <a:fillRect/>
          </a:stretch>
        </p:blipFill>
        <p:spPr>
          <a:xfrm>
            <a:off x="753979" y="1802643"/>
            <a:ext cx="4070309" cy="3788260"/>
          </a:xfrm>
          <a:prstGeom prst="rect">
            <a:avLst/>
          </a:prstGeom>
        </p:spPr>
      </p:pic>
    </p:spTree>
    <p:extLst>
      <p:ext uri="{BB962C8B-B14F-4D97-AF65-F5344CB8AC3E}">
        <p14:creationId xmlns:p14="http://schemas.microsoft.com/office/powerpoint/2010/main" xmlns="" val="216475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xmlns="" id="{D9F72BD1-0048-FE4D-20DD-CA147D0AB43E}"/>
              </a:ext>
            </a:extLst>
          </p:cNvPr>
          <p:cNvGrpSpPr/>
          <p:nvPr/>
        </p:nvGrpSpPr>
        <p:grpSpPr>
          <a:xfrm>
            <a:off x="0" y="-118574"/>
            <a:ext cx="12467153" cy="7039915"/>
            <a:chOff x="0" y="-118574"/>
            <a:chExt cx="12467153" cy="7039915"/>
          </a:xfrm>
        </p:grpSpPr>
        <p:grpSp>
          <p:nvGrpSpPr>
            <p:cNvPr id="7" name="Группа 6"/>
            <p:cNvGrpSpPr/>
            <p:nvPr/>
          </p:nvGrpSpPr>
          <p:grpSpPr>
            <a:xfrm>
              <a:off x="0" y="-118574"/>
              <a:ext cx="12467153" cy="7039915"/>
              <a:chOff x="-89065" y="0"/>
              <a:chExt cx="12467153" cy="7039915"/>
            </a:xfrm>
          </p:grpSpPr>
          <p:pic>
            <p:nvPicPr>
              <p:cNvPr id="5" name="Рисунок 4">
                <a:extLst>
                  <a:ext uri="{FF2B5EF4-FFF2-40B4-BE49-F238E27FC236}">
                    <a16:creationId xmlns:a16="http://schemas.microsoft.com/office/drawing/2014/main" xmlns="" id="{9352EBBE-BFF2-8B56-2570-CCC2E3242BB5}"/>
                  </a:ext>
                </a:extLst>
              </p:cNvPr>
              <p:cNvPicPr>
                <a:picLocks noChangeAspect="1"/>
              </p:cNvPicPr>
              <p:nvPr/>
            </p:nvPicPr>
            <p:blipFill>
              <a:blip r:embed="rId2"/>
              <a:stretch>
                <a:fillRect/>
              </a:stretch>
            </p:blipFill>
            <p:spPr>
              <a:xfrm>
                <a:off x="-89065" y="0"/>
                <a:ext cx="12467153" cy="7039915"/>
              </a:xfrm>
              <a:prstGeom prst="rect">
                <a:avLst/>
              </a:prstGeom>
            </p:spPr>
          </p:pic>
          <p:sp>
            <p:nvSpPr>
              <p:cNvPr id="6" name="Прямоугольник 5"/>
              <p:cNvSpPr/>
              <p:nvPr/>
            </p:nvSpPr>
            <p:spPr>
              <a:xfrm>
                <a:off x="0" y="0"/>
                <a:ext cx="3205212" cy="827773"/>
              </a:xfrm>
              <a:prstGeom prst="rect">
                <a:avLst/>
              </a:prstGeom>
              <a:solidFill>
                <a:srgbClr val="DEEDC6"/>
              </a:solidFill>
              <a:ln>
                <a:solidFill>
                  <a:srgbClr val="DEED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1" name="Прямоугольник 10">
              <a:extLst>
                <a:ext uri="{FF2B5EF4-FFF2-40B4-BE49-F238E27FC236}">
                  <a16:creationId xmlns:a16="http://schemas.microsoft.com/office/drawing/2014/main" xmlns="" id="{F2321F44-BAA3-AD2A-3F1C-5812E8786D66}"/>
                </a:ext>
              </a:extLst>
            </p:cNvPr>
            <p:cNvSpPr/>
            <p:nvPr/>
          </p:nvSpPr>
          <p:spPr>
            <a:xfrm>
              <a:off x="148664" y="2007826"/>
              <a:ext cx="6108535" cy="3011054"/>
            </a:xfrm>
            <a:prstGeom prst="rect">
              <a:avLst/>
            </a:prstGeom>
            <a:solidFill>
              <a:srgbClr val="DEED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k-KZ"/>
            </a:p>
          </p:txBody>
        </p:sp>
      </p:grpSp>
      <p:sp>
        <p:nvSpPr>
          <p:cNvPr id="4" name="Номер слайда 3"/>
          <p:cNvSpPr>
            <a:spLocks noGrp="1"/>
          </p:cNvSpPr>
          <p:nvPr>
            <p:ph type="sldNum" sz="quarter" idx="12"/>
          </p:nvPr>
        </p:nvSpPr>
        <p:spPr/>
        <p:txBody>
          <a:bodyPr/>
          <a:lstStyle/>
          <a:p>
            <a:fld id="{81DFAFED-7685-483D-BB3D-3688CA430C76}" type="slidenum">
              <a:rPr lang="ru-RU" smtClean="0"/>
              <a:pPr/>
              <a:t>4</a:t>
            </a:fld>
            <a:endParaRPr lang="ru-RU" dirty="0"/>
          </a:p>
        </p:txBody>
      </p:sp>
      <p:sp>
        <p:nvSpPr>
          <p:cNvPr id="8" name="Прямоугольник 7">
            <a:extLst>
              <a:ext uri="{FF2B5EF4-FFF2-40B4-BE49-F238E27FC236}">
                <a16:creationId xmlns:a16="http://schemas.microsoft.com/office/drawing/2014/main" xmlns="" id="{97F78F2A-40BF-AF7C-2729-9F68F4A59DB1}"/>
              </a:ext>
            </a:extLst>
          </p:cNvPr>
          <p:cNvSpPr/>
          <p:nvPr/>
        </p:nvSpPr>
        <p:spPr>
          <a:xfrm flipV="1">
            <a:off x="6447683" y="-90958"/>
            <a:ext cx="6108535" cy="365950"/>
          </a:xfrm>
          <a:prstGeom prst="rect">
            <a:avLst/>
          </a:prstGeom>
          <a:solidFill>
            <a:srgbClr val="DEED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9" name="Прямоугольник 8">
            <a:extLst>
              <a:ext uri="{FF2B5EF4-FFF2-40B4-BE49-F238E27FC236}">
                <a16:creationId xmlns:a16="http://schemas.microsoft.com/office/drawing/2014/main" xmlns="" id="{5D8B7708-761C-5892-00D2-3B9269107ADE}"/>
              </a:ext>
            </a:extLst>
          </p:cNvPr>
          <p:cNvSpPr/>
          <p:nvPr/>
        </p:nvSpPr>
        <p:spPr>
          <a:xfrm>
            <a:off x="399255" y="1788535"/>
            <a:ext cx="5344320" cy="20024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3200" b="1" dirty="0">
                <a:latin typeface="Arial" panose="020B0604020202020204" pitchFamily="34" charset="0"/>
                <a:cs typeface="Arial" panose="020B0604020202020204" pitchFamily="34" charset="0"/>
              </a:rPr>
              <a:t>Әлеуметтік жобалар</a:t>
            </a:r>
          </a:p>
          <a:p>
            <a:r>
              <a:rPr lang="kk-KZ" sz="3200" b="1" dirty="0">
                <a:latin typeface="Arial" panose="020B0604020202020204" pitchFamily="34" charset="0"/>
                <a:cs typeface="Arial" panose="020B0604020202020204" pitchFamily="34" charset="0"/>
              </a:rPr>
              <a:t>мен іс-шаралар арқылы</a:t>
            </a:r>
          </a:p>
          <a:p>
            <a:r>
              <a:rPr lang="kk-KZ" sz="3200" b="1" dirty="0">
                <a:latin typeface="Arial" panose="020B0604020202020204" pitchFamily="34" charset="0"/>
                <a:cs typeface="Arial" panose="020B0604020202020204" pitchFamily="34" charset="0"/>
              </a:rPr>
              <a:t>құндылықтарды енгізу</a:t>
            </a:r>
            <a:endParaRPr lang="x-none" sz="3200" b="1" dirty="0">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xmlns="" id="{005A91FF-08CB-C5E7-D602-7D6C19FD4A42}"/>
              </a:ext>
            </a:extLst>
          </p:cNvPr>
          <p:cNvSpPr/>
          <p:nvPr/>
        </p:nvSpPr>
        <p:spPr>
          <a:xfrm>
            <a:off x="6549065" y="267278"/>
            <a:ext cx="5344320" cy="432915"/>
          </a:xfrm>
          <a:prstGeom prst="rect">
            <a:avLst/>
          </a:prstGeom>
          <a:solidFill>
            <a:srgbClr val="DEEDC6"/>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2400" b="1" dirty="0">
                <a:latin typeface="Arial" panose="020B0604020202020204" pitchFamily="34" charset="0"/>
                <a:cs typeface="Arial" panose="020B0604020202020204" pitchFamily="34" charset="0"/>
              </a:rPr>
              <a:t>Жобалар</a:t>
            </a:r>
            <a:endParaRPr lang="x-none" sz="2400" b="1"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xmlns="" id="{17404E34-DC63-2690-570A-8CCEF5C01E92}"/>
              </a:ext>
            </a:extLst>
          </p:cNvPr>
          <p:cNvSpPr/>
          <p:nvPr/>
        </p:nvSpPr>
        <p:spPr>
          <a:xfrm>
            <a:off x="6549065" y="732260"/>
            <a:ext cx="5344320" cy="1295399"/>
          </a:xfrm>
          <a:prstGeom prst="rect">
            <a:avLst/>
          </a:prstGeom>
          <a:solidFill>
            <a:srgbClr val="DEEDC6"/>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200" dirty="0">
                <a:latin typeface="Arial" panose="020B0604020202020204" pitchFamily="34" charset="0"/>
                <a:cs typeface="Arial" panose="020B0604020202020204" pitchFamily="34" charset="0"/>
              </a:rPr>
              <a:t>Жобалар – бұл білім беру мен қоғамның әртүрлі</a:t>
            </a:r>
          </a:p>
          <a:p>
            <a:r>
              <a:rPr lang="kk-KZ" sz="1200" dirty="0">
                <a:latin typeface="Arial" panose="020B0604020202020204" pitchFamily="34" charset="0"/>
                <a:cs typeface="Arial" panose="020B0604020202020204" pitchFamily="34" charset="0"/>
              </a:rPr>
              <a:t>аспектілерін жақсартуға, білім алушыларды, ата-аналарды,</a:t>
            </a:r>
          </a:p>
          <a:p>
            <a:r>
              <a:rPr lang="kk-KZ" sz="1200" dirty="0">
                <a:latin typeface="Arial" panose="020B0604020202020204" pitchFamily="34" charset="0"/>
                <a:cs typeface="Arial" panose="020B0604020202020204" pitchFamily="34" charset="0"/>
              </a:rPr>
              <a:t>педагогтерді профилактикалық іс-шараларға тарту арқылы</a:t>
            </a:r>
          </a:p>
          <a:p>
            <a:r>
              <a:rPr lang="kk-KZ" sz="1200" dirty="0">
                <a:latin typeface="Arial" panose="020B0604020202020204" pitchFamily="34" charset="0"/>
                <a:cs typeface="Arial" panose="020B0604020202020204" pitchFamily="34" charset="0"/>
              </a:rPr>
              <a:t>жеке құндылықтарды қалыптастыруға бағытталған білім</a:t>
            </a:r>
          </a:p>
          <a:p>
            <a:r>
              <a:rPr lang="kk-KZ" sz="1200" dirty="0">
                <a:latin typeface="Arial" panose="020B0604020202020204" pitchFamily="34" charset="0"/>
                <a:cs typeface="Arial" panose="020B0604020202020204" pitchFamily="34" charset="0"/>
              </a:rPr>
              <a:t>беру бастамалары</a:t>
            </a:r>
            <a:endParaRPr lang="x-none" sz="1200" dirty="0">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xmlns="" id="{51E110BF-E31C-6CFD-19EF-9C600768B525}"/>
              </a:ext>
            </a:extLst>
          </p:cNvPr>
          <p:cNvSpPr/>
          <p:nvPr/>
        </p:nvSpPr>
        <p:spPr>
          <a:xfrm>
            <a:off x="6623215" y="2286000"/>
            <a:ext cx="2672160" cy="1295399"/>
          </a:xfrm>
          <a:prstGeom prst="rect">
            <a:avLst/>
          </a:prstGeom>
          <a:solidFill>
            <a:srgbClr val="A7DDE7"/>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dirty="0">
                <a:latin typeface="Arial" panose="020B0604020202020204" pitchFamily="34" charset="0"/>
                <a:cs typeface="Arial" panose="020B0604020202020204" pitchFamily="34" charset="0"/>
              </a:rPr>
              <a:t>«Қамқор»</a:t>
            </a:r>
          </a:p>
          <a:p>
            <a:endParaRPr lang="kk-KZ"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Әлеуметтік жобаларды жүзеге</a:t>
            </a:r>
          </a:p>
          <a:p>
            <a:r>
              <a:rPr lang="kk-KZ" sz="1100" dirty="0">
                <a:latin typeface="Arial" panose="020B0604020202020204" pitchFamily="34" charset="0"/>
                <a:cs typeface="Arial" panose="020B0604020202020204" pitchFamily="34" charset="0"/>
              </a:rPr>
              <a:t>асыру арқылы құндылықтарды</a:t>
            </a:r>
          </a:p>
          <a:p>
            <a:r>
              <a:rPr lang="kk-KZ" sz="1100" dirty="0">
                <a:latin typeface="Arial" panose="020B0604020202020204" pitchFamily="34" charset="0"/>
                <a:cs typeface="Arial" panose="020B0604020202020204" pitchFamily="34" charset="0"/>
              </a:rPr>
              <a:t>дәріптеу</a:t>
            </a:r>
            <a:endParaRPr lang="x-none" sz="1100" dirty="0">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xmlns="" id="{EF644B19-E8F3-DB9A-0C38-817C0A18A897}"/>
              </a:ext>
            </a:extLst>
          </p:cNvPr>
          <p:cNvSpPr/>
          <p:nvPr/>
        </p:nvSpPr>
        <p:spPr>
          <a:xfrm>
            <a:off x="9412095" y="2246208"/>
            <a:ext cx="2672160" cy="1295399"/>
          </a:xfrm>
          <a:prstGeom prst="rect">
            <a:avLst/>
          </a:prstGeom>
          <a:solidFill>
            <a:srgbClr val="FDCE9D"/>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kk-KZ" sz="1100" b="1" i="0" u="none" strike="noStrike" baseline="0" dirty="0">
                <a:latin typeface="PTSans-Bold"/>
              </a:rPr>
              <a:t>«Еңбегі адал - жас өрен»</a:t>
            </a:r>
            <a:endParaRPr lang="kk-KZ"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Білім алушылардың әртүрлі</a:t>
            </a:r>
          </a:p>
          <a:p>
            <a:r>
              <a:rPr lang="kk-KZ" sz="1100" dirty="0">
                <a:latin typeface="Arial" panose="020B0604020202020204" pitchFamily="34" charset="0"/>
                <a:cs typeface="Arial" panose="020B0604020202020204" pitchFamily="34" charset="0"/>
              </a:rPr>
              <a:t>мамандыққа деген қызығушылығын</a:t>
            </a:r>
          </a:p>
          <a:p>
            <a:r>
              <a:rPr lang="kk-KZ" sz="1100" dirty="0">
                <a:latin typeface="Arial" panose="020B0604020202020204" pitchFamily="34" charset="0"/>
                <a:cs typeface="Arial" panose="020B0604020202020204" pitchFamily="34" charset="0"/>
              </a:rPr>
              <a:t>арттыру және еңбекқорлық идеясы</a:t>
            </a:r>
          </a:p>
          <a:p>
            <a:r>
              <a:rPr lang="kk-KZ" sz="1100" dirty="0">
                <a:latin typeface="Arial" panose="020B0604020202020204" pitchFamily="34" charset="0"/>
                <a:cs typeface="Arial" panose="020B0604020202020204" pitchFamily="34" charset="0"/>
              </a:rPr>
              <a:t>арқылы құндылықтарды дәріптеу</a:t>
            </a:r>
            <a:endParaRPr lang="x-none" sz="1100" dirty="0">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xmlns="" id="{45CC7A9D-3CA8-871D-7C46-403084CA00B3}"/>
              </a:ext>
            </a:extLst>
          </p:cNvPr>
          <p:cNvSpPr/>
          <p:nvPr/>
        </p:nvSpPr>
        <p:spPr>
          <a:xfrm>
            <a:off x="6621417" y="3723482"/>
            <a:ext cx="2672160" cy="1295399"/>
          </a:xfrm>
          <a:prstGeom prst="rect">
            <a:avLst/>
          </a:prstGeom>
          <a:solidFill>
            <a:srgbClr val="FABAA3"/>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1100" b="1" dirty="0">
                <a:latin typeface="Arial" panose="020B0604020202020204" pitchFamily="34" charset="0"/>
                <a:cs typeface="Arial" panose="020B0604020202020204" pitchFamily="34" charset="0"/>
              </a:rPr>
              <a:t>«SMART BALA»</a:t>
            </a:r>
            <a:endParaRPr lang="kk-KZ"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Инновациялық жобалар конкурсы</a:t>
            </a:r>
          </a:p>
          <a:p>
            <a:r>
              <a:rPr lang="kk-KZ" sz="1100" dirty="0">
                <a:latin typeface="Arial" panose="020B0604020202020204" pitchFamily="34" charset="0"/>
                <a:cs typeface="Arial" panose="020B0604020202020204" pitchFamily="34" charset="0"/>
              </a:rPr>
              <a:t>арқылы құндылықтарды дәріптеу</a:t>
            </a:r>
            <a:endParaRPr lang="x-none" sz="1100" dirty="0">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xmlns="" id="{CC346F96-8770-0870-2670-C8F65F1D9966}"/>
              </a:ext>
            </a:extLst>
          </p:cNvPr>
          <p:cNvSpPr/>
          <p:nvPr/>
        </p:nvSpPr>
        <p:spPr>
          <a:xfrm>
            <a:off x="9430775" y="3723481"/>
            <a:ext cx="2672160" cy="1295399"/>
          </a:xfrm>
          <a:prstGeom prst="rect">
            <a:avLst/>
          </a:prstGeom>
          <a:solidFill>
            <a:srgbClr val="BEB9DC"/>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kk-KZ" sz="1100" b="1" dirty="0">
                <a:latin typeface="Arial" panose="020B0604020202020204" pitchFamily="34" charset="0"/>
                <a:cs typeface="Arial" panose="020B0604020202020204" pitchFamily="34" charset="0"/>
              </a:rPr>
              <a:t>«Шабыт»</a:t>
            </a:r>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Білім алушылардың</a:t>
            </a:r>
          </a:p>
          <a:p>
            <a:r>
              <a:rPr lang="kk-KZ" sz="1100" dirty="0">
                <a:latin typeface="Arial" panose="020B0604020202020204" pitchFamily="34" charset="0"/>
                <a:cs typeface="Arial" panose="020B0604020202020204" pitchFamily="34" charset="0"/>
              </a:rPr>
              <a:t>шығармашылық әлеуетін ашу</a:t>
            </a:r>
          </a:p>
          <a:p>
            <a:r>
              <a:rPr lang="kk-KZ" sz="1100" dirty="0">
                <a:latin typeface="Arial" panose="020B0604020202020204" pitchFamily="34" charset="0"/>
                <a:cs typeface="Arial" panose="020B0604020202020204" pitchFamily="34" charset="0"/>
              </a:rPr>
              <a:t>арқылы құндылықтарды дәріптеу</a:t>
            </a:r>
            <a:endParaRPr lang="x-none" sz="1100" dirty="0">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xmlns="" id="{6FBBB6C1-40B8-4AE5-8122-2EA69A4B6BCA}"/>
              </a:ext>
            </a:extLst>
          </p:cNvPr>
          <p:cNvSpPr/>
          <p:nvPr/>
        </p:nvSpPr>
        <p:spPr>
          <a:xfrm>
            <a:off x="6641897" y="5183981"/>
            <a:ext cx="2672160" cy="1295399"/>
          </a:xfrm>
          <a:prstGeom prst="rect">
            <a:avLst/>
          </a:prstGeom>
          <a:solidFill>
            <a:srgbClr val="D4E7B5"/>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kk-KZ" sz="1100" b="1" dirty="0">
                <a:latin typeface="Arial" panose="020B0604020202020204" pitchFamily="34" charset="0"/>
                <a:cs typeface="Arial" panose="020B0604020202020204" pitchFamily="34" charset="0"/>
              </a:rPr>
              <a:t>«Ұшқыр ой алаңы»</a:t>
            </a:r>
            <a:endParaRPr lang="en-US" sz="1200" dirty="0">
              <a:latin typeface="Arial" panose="020B0604020202020204" pitchFamily="34" charset="0"/>
              <a:cs typeface="Arial" panose="020B0604020202020204" pitchFamily="34" charset="0"/>
            </a:endParaRPr>
          </a:p>
          <a:p>
            <a:endParaRPr lang="kk-KZ" sz="12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Тілдік дағдыларды дамыту және</a:t>
            </a:r>
          </a:p>
          <a:p>
            <a:r>
              <a:rPr lang="kk-KZ" sz="1100" dirty="0">
                <a:latin typeface="Arial" panose="020B0604020202020204" pitchFamily="34" charset="0"/>
                <a:cs typeface="Arial" panose="020B0604020202020204" pitchFamily="34" charset="0"/>
              </a:rPr>
              <a:t>тақырыптық талқылау арқылы</a:t>
            </a:r>
          </a:p>
          <a:p>
            <a:r>
              <a:rPr lang="kk-KZ" sz="1100" dirty="0">
                <a:latin typeface="Arial" panose="020B0604020202020204" pitchFamily="34" charset="0"/>
                <a:cs typeface="Arial" panose="020B0604020202020204" pitchFamily="34" charset="0"/>
              </a:rPr>
              <a:t>құндылықтарды дәріптеу</a:t>
            </a:r>
            <a:endParaRPr lang="x-none" sz="1100" dirty="0">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xmlns="" id="{293329DB-87FB-01CA-685F-328F11188247}"/>
              </a:ext>
            </a:extLst>
          </p:cNvPr>
          <p:cNvSpPr/>
          <p:nvPr/>
        </p:nvSpPr>
        <p:spPr>
          <a:xfrm>
            <a:off x="9412095" y="5200754"/>
            <a:ext cx="2672160" cy="1295399"/>
          </a:xfrm>
          <a:prstGeom prst="rect">
            <a:avLst/>
          </a:prstGeom>
          <a:solidFill>
            <a:srgbClr val="F6ADCD"/>
          </a:solidFill>
          <a:ln>
            <a:noFill/>
          </a:ln>
        </p:spPr>
        <p:style>
          <a:lnRef idx="2">
            <a:schemeClr val="accent6"/>
          </a:lnRef>
          <a:fillRef idx="1">
            <a:schemeClr val="lt1"/>
          </a:fillRef>
          <a:effectRef idx="0">
            <a:schemeClr val="accent6"/>
          </a:effectRef>
          <a:fontRef idx="minor">
            <a:schemeClr val="dk1"/>
          </a:fontRef>
        </p:style>
        <p:txBody>
          <a:bodyPr rtlCol="0" anchor="t"/>
          <a:lstStyle/>
          <a:p>
            <a:r>
              <a:rPr lang="kk-KZ" sz="1100" b="1" dirty="0">
                <a:latin typeface="Arial" panose="020B0604020202020204" pitchFamily="34" charset="0"/>
                <a:cs typeface="Arial" panose="020B0604020202020204" pitchFamily="34" charset="0"/>
              </a:rPr>
              <a:t>«Балалар кітапханасы»</a:t>
            </a:r>
            <a:endParaRPr lang="kk-KZ" sz="1200" dirty="0">
              <a:latin typeface="Arial" panose="020B0604020202020204" pitchFamily="34" charset="0"/>
              <a:cs typeface="Arial" panose="020B0604020202020204" pitchFamily="34" charset="0"/>
            </a:endParaRPr>
          </a:p>
          <a:p>
            <a:endParaRPr lang="kk-KZ" sz="1100" dirty="0">
              <a:latin typeface="Arial" panose="020B0604020202020204" pitchFamily="34" charset="0"/>
              <a:cs typeface="Arial" panose="020B0604020202020204" pitchFamily="34" charset="0"/>
            </a:endParaRPr>
          </a:p>
          <a:p>
            <a:r>
              <a:rPr lang="kk-KZ" sz="1100" dirty="0">
                <a:latin typeface="Arial" panose="020B0604020202020204" pitchFamily="34" charset="0"/>
                <a:cs typeface="Arial" panose="020B0604020202020204" pitchFamily="34" charset="0"/>
              </a:rPr>
              <a:t>Кітап оқуға және білім алуға</a:t>
            </a:r>
          </a:p>
          <a:p>
            <a:r>
              <a:rPr lang="kk-KZ" sz="1100" dirty="0">
                <a:latin typeface="Arial" panose="020B0604020202020204" pitchFamily="34" charset="0"/>
                <a:cs typeface="Arial" panose="020B0604020202020204" pitchFamily="34" charset="0"/>
              </a:rPr>
              <a:t>қызығушылықты қалыптастыру</a:t>
            </a:r>
            <a:endParaRPr lang="x-non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3575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468" y="0"/>
            <a:ext cx="12202468" cy="6876000"/>
          </a:xfrm>
          <a:prstGeom prst="rect">
            <a:avLst/>
          </a:prstGeom>
        </p:spPr>
      </p:pic>
      <p:pic>
        <p:nvPicPr>
          <p:cNvPr id="6" name="Picture 680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10468" y="-22098"/>
            <a:ext cx="3157247" cy="2289600"/>
          </a:xfrm>
          <a:prstGeom prst="rect">
            <a:avLst/>
          </a:prstGeom>
          <a:noFill/>
        </p:spPr>
      </p:pic>
      <p:grpSp>
        <p:nvGrpSpPr>
          <p:cNvPr id="7" name="Группа 6"/>
          <p:cNvGrpSpPr>
            <a:grpSpLocks noChangeAspect="1"/>
          </p:cNvGrpSpPr>
          <p:nvPr/>
        </p:nvGrpSpPr>
        <p:grpSpPr>
          <a:xfrm>
            <a:off x="-28749" y="2269481"/>
            <a:ext cx="3175222" cy="2304000"/>
            <a:chOff x="359994" y="360007"/>
            <a:chExt cx="4626000" cy="3395022"/>
          </a:xfrm>
        </p:grpSpPr>
        <p:sp>
          <p:nvSpPr>
            <p:cNvPr id="8" name="Freeform 6822"/>
            <p:cNvSpPr/>
            <p:nvPr/>
          </p:nvSpPr>
          <p:spPr>
            <a:xfrm>
              <a:off x="359994" y="360007"/>
              <a:ext cx="4626000" cy="3381693"/>
            </a:xfrm>
            <a:custGeom>
              <a:avLst/>
              <a:gdLst/>
              <a:ahLst/>
              <a:cxnLst/>
              <a:rect l="0" t="0" r="0" b="0"/>
              <a:pathLst>
                <a:path w="4626000" h="3381693">
                  <a:moveTo>
                    <a:pt x="0" y="3381693"/>
                  </a:moveTo>
                  <a:lnTo>
                    <a:pt x="4626000" y="3381693"/>
                  </a:lnTo>
                  <a:lnTo>
                    <a:pt x="4626000" y="0"/>
                  </a:lnTo>
                  <a:lnTo>
                    <a:pt x="0" y="0"/>
                  </a:lnTo>
                  <a:lnTo>
                    <a:pt x="0" y="3381693"/>
                  </a:lnTo>
                  <a:close/>
                </a:path>
              </a:pathLst>
            </a:custGeom>
            <a:solidFill>
              <a:srgbClr val="D0D9D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9" name="Picture 682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991571" y="496421"/>
              <a:ext cx="3362856" cy="3258608"/>
            </a:xfrm>
            <a:prstGeom prst="rect">
              <a:avLst/>
            </a:prstGeom>
            <a:noFill/>
          </p:spPr>
        </p:pic>
      </p:grpSp>
      <p:pic>
        <p:nvPicPr>
          <p:cNvPr id="10" name="Picture 683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a:xfrm>
            <a:off x="-13861" y="4572000"/>
            <a:ext cx="3172855" cy="2304000"/>
          </a:xfrm>
          <a:prstGeom prst="rect">
            <a:avLst/>
          </a:prstGeom>
          <a:noFill/>
        </p:spPr>
      </p:pic>
      <p:grpSp>
        <p:nvGrpSpPr>
          <p:cNvPr id="12" name="Группа 11"/>
          <p:cNvGrpSpPr>
            <a:grpSpLocks noChangeAspect="1"/>
          </p:cNvGrpSpPr>
          <p:nvPr/>
        </p:nvGrpSpPr>
        <p:grpSpPr>
          <a:xfrm>
            <a:off x="9033225" y="0"/>
            <a:ext cx="3177055" cy="2304000"/>
            <a:chOff x="342900" y="360007"/>
            <a:chExt cx="4655794" cy="3402698"/>
          </a:xfrm>
        </p:grpSpPr>
        <p:sp>
          <p:nvSpPr>
            <p:cNvPr id="13" name="Freeform 6848"/>
            <p:cNvSpPr/>
            <p:nvPr/>
          </p:nvSpPr>
          <p:spPr>
            <a:xfrm>
              <a:off x="359994" y="360007"/>
              <a:ext cx="4626000" cy="3381693"/>
            </a:xfrm>
            <a:custGeom>
              <a:avLst/>
              <a:gdLst/>
              <a:ahLst/>
              <a:cxnLst/>
              <a:rect l="0" t="0" r="0" b="0"/>
              <a:pathLst>
                <a:path w="4626000" h="3381693">
                  <a:moveTo>
                    <a:pt x="0" y="3381693"/>
                  </a:moveTo>
                  <a:lnTo>
                    <a:pt x="4626000" y="3381693"/>
                  </a:lnTo>
                  <a:lnTo>
                    <a:pt x="4626000" y="0"/>
                  </a:lnTo>
                  <a:lnTo>
                    <a:pt x="0" y="0"/>
                  </a:lnTo>
                  <a:lnTo>
                    <a:pt x="0" y="3381693"/>
                  </a:lnTo>
                  <a:close/>
                </a:path>
              </a:pathLst>
            </a:custGeom>
            <a:solidFill>
              <a:srgbClr val="89A9B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4" name="Freeform 6849"/>
            <p:cNvSpPr/>
            <p:nvPr/>
          </p:nvSpPr>
          <p:spPr>
            <a:xfrm>
              <a:off x="359994" y="360007"/>
              <a:ext cx="4626000" cy="3381693"/>
            </a:xfrm>
            <a:custGeom>
              <a:avLst/>
              <a:gdLst/>
              <a:ahLst/>
              <a:cxnLst/>
              <a:rect l="0" t="0" r="0" b="0"/>
              <a:pathLst>
                <a:path w="4626000" h="3381693">
                  <a:moveTo>
                    <a:pt x="0" y="3381693"/>
                  </a:moveTo>
                  <a:lnTo>
                    <a:pt x="4626000" y="3381693"/>
                  </a:lnTo>
                  <a:lnTo>
                    <a:pt x="4626000" y="0"/>
                  </a:lnTo>
                  <a:lnTo>
                    <a:pt x="0" y="0"/>
                  </a:lnTo>
                  <a:lnTo>
                    <a:pt x="0" y="3381693"/>
                  </a:lnTo>
                  <a:close/>
                </a:path>
              </a:pathLst>
            </a:custGeom>
            <a:solidFill>
              <a:srgbClr val="9663A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5" name="Freeform 6850"/>
            <p:cNvSpPr/>
            <p:nvPr/>
          </p:nvSpPr>
          <p:spPr>
            <a:xfrm>
              <a:off x="4226949" y="1098672"/>
              <a:ext cx="484009" cy="964120"/>
            </a:xfrm>
            <a:custGeom>
              <a:avLst/>
              <a:gdLst/>
              <a:ahLst/>
              <a:cxnLst/>
              <a:rect l="0" t="0" r="0" b="0"/>
              <a:pathLst>
                <a:path w="484009" h="964120">
                  <a:moveTo>
                    <a:pt x="284632" y="964120"/>
                  </a:moveTo>
                  <a:cubicBezTo>
                    <a:pt x="284632" y="964120"/>
                    <a:pt x="484009" y="772795"/>
                    <a:pt x="481482" y="489052"/>
                  </a:cubicBezTo>
                  <a:cubicBezTo>
                    <a:pt x="478218" y="123584"/>
                    <a:pt x="369810" y="0"/>
                    <a:pt x="369810" y="0"/>
                  </a:cubicBezTo>
                  <a:cubicBezTo>
                    <a:pt x="369810" y="0"/>
                    <a:pt x="0" y="437998"/>
                    <a:pt x="284632" y="964120"/>
                  </a:cubicBezTo>
                </a:path>
              </a:pathLst>
            </a:custGeom>
            <a:solidFill>
              <a:srgbClr val="3C4C5B">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6" name="Freeform 6851"/>
            <p:cNvSpPr/>
            <p:nvPr/>
          </p:nvSpPr>
          <p:spPr>
            <a:xfrm>
              <a:off x="2907022" y="945933"/>
              <a:ext cx="1102245" cy="400596"/>
            </a:xfrm>
            <a:custGeom>
              <a:avLst/>
              <a:gdLst/>
              <a:ahLst/>
              <a:cxnLst/>
              <a:rect l="0" t="0" r="0" b="0"/>
              <a:pathLst>
                <a:path w="1102245" h="400596">
                  <a:moveTo>
                    <a:pt x="1102245" y="58547"/>
                  </a:moveTo>
                  <a:lnTo>
                    <a:pt x="740880" y="305384"/>
                  </a:lnTo>
                  <a:cubicBezTo>
                    <a:pt x="736714" y="305828"/>
                    <a:pt x="399427" y="311480"/>
                    <a:pt x="302463" y="356514"/>
                  </a:cubicBezTo>
                  <a:cubicBezTo>
                    <a:pt x="207010" y="400596"/>
                    <a:pt x="84201" y="377228"/>
                    <a:pt x="42100" y="347484"/>
                  </a:cubicBezTo>
                  <a:cubicBezTo>
                    <a:pt x="0" y="317753"/>
                    <a:pt x="13119" y="260807"/>
                    <a:pt x="19723" y="242824"/>
                  </a:cubicBezTo>
                  <a:cubicBezTo>
                    <a:pt x="26441" y="225298"/>
                    <a:pt x="154521" y="195935"/>
                    <a:pt x="172555" y="189217"/>
                  </a:cubicBezTo>
                  <a:cubicBezTo>
                    <a:pt x="181927" y="184619"/>
                    <a:pt x="495528" y="48426"/>
                    <a:pt x="532397" y="27242"/>
                  </a:cubicBezTo>
                  <a:cubicBezTo>
                    <a:pt x="569252" y="6033"/>
                    <a:pt x="592125" y="0"/>
                    <a:pt x="628726" y="11265"/>
                  </a:cubicBezTo>
                  <a:cubicBezTo>
                    <a:pt x="665340" y="22556"/>
                    <a:pt x="1102245" y="58547"/>
                    <a:pt x="1102245" y="58547"/>
                  </a:cubicBezTo>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7" name="Freeform 6852"/>
            <p:cNvSpPr/>
            <p:nvPr/>
          </p:nvSpPr>
          <p:spPr>
            <a:xfrm>
              <a:off x="3118162" y="1092524"/>
              <a:ext cx="577151" cy="233070"/>
            </a:xfrm>
            <a:custGeom>
              <a:avLst/>
              <a:gdLst/>
              <a:ahLst/>
              <a:cxnLst/>
              <a:rect l="0" t="0" r="0" b="0"/>
              <a:pathLst>
                <a:path w="577151" h="233070">
                  <a:moveTo>
                    <a:pt x="577151" y="0"/>
                  </a:moveTo>
                  <a:cubicBezTo>
                    <a:pt x="475793" y="8813"/>
                    <a:pt x="372034" y="18351"/>
                    <a:pt x="294564" y="25539"/>
                  </a:cubicBezTo>
                  <a:cubicBezTo>
                    <a:pt x="211912" y="33223"/>
                    <a:pt x="127813" y="76111"/>
                    <a:pt x="75082" y="140207"/>
                  </a:cubicBezTo>
                  <a:cubicBezTo>
                    <a:pt x="51765" y="168567"/>
                    <a:pt x="25705" y="200596"/>
                    <a:pt x="0" y="233070"/>
                  </a:cubicBezTo>
                  <a:cubicBezTo>
                    <a:pt x="30937" y="230454"/>
                    <a:pt x="62421" y="223265"/>
                    <a:pt x="91326" y="209931"/>
                  </a:cubicBezTo>
                  <a:cubicBezTo>
                    <a:pt x="105283" y="203479"/>
                    <a:pt x="124181" y="197789"/>
                    <a:pt x="146418" y="192836"/>
                  </a:cubicBezTo>
                  <a:cubicBezTo>
                    <a:pt x="196812" y="138747"/>
                    <a:pt x="260388" y="98564"/>
                    <a:pt x="331178" y="76403"/>
                  </a:cubicBezTo>
                  <a:cubicBezTo>
                    <a:pt x="399021" y="55105"/>
                    <a:pt x="488023" y="27406"/>
                    <a:pt x="577151" y="0"/>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8" name="Freeform 6853"/>
            <p:cNvSpPr/>
            <p:nvPr/>
          </p:nvSpPr>
          <p:spPr>
            <a:xfrm>
              <a:off x="2925208" y="984649"/>
              <a:ext cx="1838883" cy="864145"/>
            </a:xfrm>
            <a:custGeom>
              <a:avLst/>
              <a:gdLst/>
              <a:ahLst/>
              <a:cxnLst/>
              <a:rect l="0" t="0" r="0" b="0"/>
              <a:pathLst>
                <a:path w="1838883" h="864145">
                  <a:moveTo>
                    <a:pt x="1838883" y="217804"/>
                  </a:moveTo>
                  <a:lnTo>
                    <a:pt x="1316266" y="311339"/>
                  </a:lnTo>
                  <a:cubicBezTo>
                    <a:pt x="1316266" y="311339"/>
                    <a:pt x="496087" y="532573"/>
                    <a:pt x="479818" y="532268"/>
                  </a:cubicBezTo>
                  <a:cubicBezTo>
                    <a:pt x="463740" y="531951"/>
                    <a:pt x="433921" y="553122"/>
                    <a:pt x="434238" y="556335"/>
                  </a:cubicBezTo>
                  <a:cubicBezTo>
                    <a:pt x="434556" y="559815"/>
                    <a:pt x="237528" y="785112"/>
                    <a:pt x="162699" y="818183"/>
                  </a:cubicBezTo>
                  <a:cubicBezTo>
                    <a:pt x="58737" y="864145"/>
                    <a:pt x="11354" y="760817"/>
                    <a:pt x="11354" y="760817"/>
                  </a:cubicBezTo>
                  <a:cubicBezTo>
                    <a:pt x="0" y="728255"/>
                    <a:pt x="100622" y="626401"/>
                    <a:pt x="107543" y="612380"/>
                  </a:cubicBezTo>
                  <a:cubicBezTo>
                    <a:pt x="125196" y="564679"/>
                    <a:pt x="240436" y="419746"/>
                    <a:pt x="322008" y="320547"/>
                  </a:cubicBezTo>
                  <a:cubicBezTo>
                    <a:pt x="374713" y="256437"/>
                    <a:pt x="444931" y="209080"/>
                    <a:pt x="524129" y="184276"/>
                  </a:cubicBezTo>
                  <a:cubicBezTo>
                    <a:pt x="726465" y="120903"/>
                    <a:pt x="1116279" y="0"/>
                    <a:pt x="1138390" y="2184"/>
                  </a:cubicBezTo>
                  <a:cubicBezTo>
                    <a:pt x="1168311" y="5130"/>
                    <a:pt x="1271575" y="50634"/>
                    <a:pt x="1336891" y="76047"/>
                  </a:cubicBezTo>
                  <a:cubicBezTo>
                    <a:pt x="1402194" y="101473"/>
                    <a:pt x="1838883" y="217804"/>
                    <a:pt x="1838883" y="217804"/>
                  </a:cubicBezTo>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9" name="Freeform 6854"/>
            <p:cNvSpPr/>
            <p:nvPr/>
          </p:nvSpPr>
          <p:spPr>
            <a:xfrm>
              <a:off x="3178701" y="1297004"/>
              <a:ext cx="596442" cy="436194"/>
            </a:xfrm>
            <a:custGeom>
              <a:avLst/>
              <a:gdLst/>
              <a:ahLst/>
              <a:cxnLst/>
              <a:rect l="0" t="0" r="0" b="0"/>
              <a:pathLst>
                <a:path w="596442" h="436194">
                  <a:moveTo>
                    <a:pt x="596442" y="0"/>
                  </a:moveTo>
                  <a:cubicBezTo>
                    <a:pt x="462521" y="43103"/>
                    <a:pt x="290919" y="46418"/>
                    <a:pt x="255105" y="74409"/>
                  </a:cubicBezTo>
                  <a:cubicBezTo>
                    <a:pt x="221361" y="100838"/>
                    <a:pt x="85077" y="305536"/>
                    <a:pt x="0" y="436194"/>
                  </a:cubicBezTo>
                  <a:cubicBezTo>
                    <a:pt x="83629" y="358508"/>
                    <a:pt x="180606" y="246811"/>
                    <a:pt x="180733" y="243954"/>
                  </a:cubicBezTo>
                  <a:cubicBezTo>
                    <a:pt x="180441" y="240766"/>
                    <a:pt x="210248" y="219595"/>
                    <a:pt x="226326" y="219925"/>
                  </a:cubicBezTo>
                  <a:cubicBezTo>
                    <a:pt x="233667" y="220065"/>
                    <a:pt x="405384" y="174917"/>
                    <a:pt x="591261" y="125387"/>
                  </a:cubicBezTo>
                  <a:close/>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20" name="Freeform 6855"/>
            <p:cNvSpPr/>
            <p:nvPr/>
          </p:nvSpPr>
          <p:spPr>
            <a:xfrm>
              <a:off x="2989282" y="806106"/>
              <a:ext cx="1089901" cy="290206"/>
            </a:xfrm>
            <a:custGeom>
              <a:avLst/>
              <a:gdLst/>
              <a:ahLst/>
              <a:cxnLst/>
              <a:rect l="0" t="0" r="0" b="0"/>
              <a:pathLst>
                <a:path w="1089901" h="290206">
                  <a:moveTo>
                    <a:pt x="1089901" y="184022"/>
                  </a:moveTo>
                  <a:lnTo>
                    <a:pt x="1016203" y="290206"/>
                  </a:lnTo>
                  <a:cubicBezTo>
                    <a:pt x="1012495" y="289444"/>
                    <a:pt x="345618" y="218426"/>
                    <a:pt x="249822" y="230745"/>
                  </a:cubicBezTo>
                  <a:cubicBezTo>
                    <a:pt x="155613" y="242670"/>
                    <a:pt x="56249" y="189063"/>
                    <a:pt x="28118" y="151980"/>
                  </a:cubicBezTo>
                  <a:cubicBezTo>
                    <a:pt x="0" y="114896"/>
                    <a:pt x="26810" y="69456"/>
                    <a:pt x="37389" y="55778"/>
                  </a:cubicBezTo>
                  <a:cubicBezTo>
                    <a:pt x="44641" y="46685"/>
                    <a:pt x="102476" y="48361"/>
                    <a:pt x="143751" y="50025"/>
                  </a:cubicBezTo>
                  <a:cubicBezTo>
                    <a:pt x="162674" y="50787"/>
                    <a:pt x="178143" y="51561"/>
                    <a:pt x="183591" y="51282"/>
                  </a:cubicBezTo>
                  <a:cubicBezTo>
                    <a:pt x="192926" y="49898"/>
                    <a:pt x="580301" y="15100"/>
                    <a:pt x="617804" y="6908"/>
                  </a:cubicBezTo>
                  <a:cubicBezTo>
                    <a:pt x="643522" y="1282"/>
                    <a:pt x="661632" y="0"/>
                    <a:pt x="679628" y="6083"/>
                  </a:cubicBezTo>
                  <a:cubicBezTo>
                    <a:pt x="687908" y="8877"/>
                    <a:pt x="1089901" y="184022"/>
                    <a:pt x="1089901" y="184022"/>
                  </a:cubicBezTo>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21" name="Freeform 6856"/>
            <p:cNvSpPr/>
            <p:nvPr/>
          </p:nvSpPr>
          <p:spPr>
            <a:xfrm>
              <a:off x="3104753" y="911759"/>
              <a:ext cx="561123" cy="130986"/>
            </a:xfrm>
            <a:custGeom>
              <a:avLst/>
              <a:gdLst/>
              <a:ahLst/>
              <a:cxnLst/>
              <a:rect l="0" t="0" r="0" b="0"/>
              <a:pathLst>
                <a:path w="561123" h="130986">
                  <a:moveTo>
                    <a:pt x="285457" y="18973"/>
                  </a:moveTo>
                  <a:cubicBezTo>
                    <a:pt x="259143" y="29729"/>
                    <a:pt x="103327" y="74865"/>
                    <a:pt x="0" y="104596"/>
                  </a:cubicBezTo>
                  <a:cubicBezTo>
                    <a:pt x="39852" y="120852"/>
                    <a:pt x="87769" y="130986"/>
                    <a:pt x="134366" y="125081"/>
                  </a:cubicBezTo>
                  <a:cubicBezTo>
                    <a:pt x="147002" y="123455"/>
                    <a:pt x="169659" y="123265"/>
                    <a:pt x="199440" y="124205"/>
                  </a:cubicBezTo>
                  <a:cubicBezTo>
                    <a:pt x="263626" y="95477"/>
                    <a:pt x="320280" y="69671"/>
                    <a:pt x="334669" y="61403"/>
                  </a:cubicBezTo>
                  <a:cubicBezTo>
                    <a:pt x="371512" y="40207"/>
                    <a:pt x="394410" y="34149"/>
                    <a:pt x="430973" y="45427"/>
                  </a:cubicBezTo>
                  <a:cubicBezTo>
                    <a:pt x="442670" y="49021"/>
                    <a:pt x="495121" y="55155"/>
                    <a:pt x="561123" y="61822"/>
                  </a:cubicBezTo>
                  <a:cubicBezTo>
                    <a:pt x="473874" y="41401"/>
                    <a:pt x="396988" y="22503"/>
                    <a:pt x="383056" y="16052"/>
                  </a:cubicBezTo>
                  <a:cubicBezTo>
                    <a:pt x="348283" y="0"/>
                    <a:pt x="324826" y="2883"/>
                    <a:pt x="285457" y="18973"/>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22" name="Freeform 6857"/>
            <p:cNvSpPr/>
            <p:nvPr/>
          </p:nvSpPr>
          <p:spPr>
            <a:xfrm>
              <a:off x="3230025" y="1041412"/>
              <a:ext cx="1588541" cy="1128509"/>
            </a:xfrm>
            <a:custGeom>
              <a:avLst/>
              <a:gdLst/>
              <a:ahLst/>
              <a:cxnLst/>
              <a:rect l="0" t="0" r="0" b="0"/>
              <a:pathLst>
                <a:path w="1588541" h="1128509">
                  <a:moveTo>
                    <a:pt x="1588541" y="166065"/>
                  </a:moveTo>
                  <a:lnTo>
                    <a:pt x="1563103" y="877277"/>
                  </a:lnTo>
                  <a:cubicBezTo>
                    <a:pt x="1411211" y="918781"/>
                    <a:pt x="1225753" y="980846"/>
                    <a:pt x="991019" y="1053667"/>
                  </a:cubicBezTo>
                  <a:lnTo>
                    <a:pt x="823646" y="482193"/>
                  </a:lnTo>
                  <a:cubicBezTo>
                    <a:pt x="789330" y="510222"/>
                    <a:pt x="637146" y="584098"/>
                    <a:pt x="420307" y="676528"/>
                  </a:cubicBezTo>
                  <a:lnTo>
                    <a:pt x="420281" y="676541"/>
                  </a:lnTo>
                  <a:cubicBezTo>
                    <a:pt x="407010" y="705700"/>
                    <a:pt x="385534" y="791781"/>
                    <a:pt x="269443" y="960157"/>
                  </a:cubicBezTo>
                  <a:cubicBezTo>
                    <a:pt x="153251" y="1128509"/>
                    <a:pt x="98158" y="1120673"/>
                    <a:pt x="49390" y="1092682"/>
                  </a:cubicBezTo>
                  <a:cubicBezTo>
                    <a:pt x="0" y="1064132"/>
                    <a:pt x="46825" y="952080"/>
                    <a:pt x="63132" y="882903"/>
                  </a:cubicBezTo>
                  <a:cubicBezTo>
                    <a:pt x="74384" y="835177"/>
                    <a:pt x="230988" y="472363"/>
                    <a:pt x="263868" y="421995"/>
                  </a:cubicBezTo>
                  <a:cubicBezTo>
                    <a:pt x="302463" y="379132"/>
                    <a:pt x="514871" y="253263"/>
                    <a:pt x="626034" y="144475"/>
                  </a:cubicBezTo>
                  <a:cubicBezTo>
                    <a:pt x="737184" y="35725"/>
                    <a:pt x="789534" y="0"/>
                    <a:pt x="880161" y="3620"/>
                  </a:cubicBezTo>
                  <a:cubicBezTo>
                    <a:pt x="970788" y="7277"/>
                    <a:pt x="1219365" y="132728"/>
                    <a:pt x="1499984" y="157899"/>
                  </a:cubicBezTo>
                  <a:cubicBezTo>
                    <a:pt x="1528966" y="160503"/>
                    <a:pt x="1558620" y="163259"/>
                    <a:pt x="1588541" y="166065"/>
                  </a:cubicBezTo>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23" name="Freeform 6858"/>
            <p:cNvSpPr/>
            <p:nvPr/>
          </p:nvSpPr>
          <p:spPr>
            <a:xfrm>
              <a:off x="4221040" y="1202454"/>
              <a:ext cx="597508" cy="892606"/>
            </a:xfrm>
            <a:custGeom>
              <a:avLst/>
              <a:gdLst/>
              <a:ahLst/>
              <a:cxnLst/>
              <a:rect l="0" t="0" r="0" b="0"/>
              <a:pathLst>
                <a:path w="597508" h="892606">
                  <a:moveTo>
                    <a:pt x="543051" y="0"/>
                  </a:moveTo>
                  <a:cubicBezTo>
                    <a:pt x="543051" y="0"/>
                    <a:pt x="313474" y="617537"/>
                    <a:pt x="0" y="892606"/>
                  </a:cubicBezTo>
                  <a:cubicBezTo>
                    <a:pt x="234746" y="819797"/>
                    <a:pt x="420141" y="757758"/>
                    <a:pt x="572070" y="716241"/>
                  </a:cubicBezTo>
                  <a:lnTo>
                    <a:pt x="597508" y="5029"/>
                  </a:lnTo>
                  <a:close/>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24" name="Picture 6859"/>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a:xfrm>
              <a:off x="2921000" y="1584362"/>
              <a:ext cx="124442" cy="171743"/>
            </a:xfrm>
            <a:prstGeom prst="rect">
              <a:avLst/>
            </a:prstGeom>
            <a:noFill/>
          </p:spPr>
        </p:pic>
        <p:sp>
          <p:nvSpPr>
            <p:cNvPr id="25" name="Freeform 6860"/>
            <p:cNvSpPr/>
            <p:nvPr/>
          </p:nvSpPr>
          <p:spPr>
            <a:xfrm>
              <a:off x="2927250" y="1149690"/>
              <a:ext cx="100533" cy="38061"/>
            </a:xfrm>
            <a:custGeom>
              <a:avLst/>
              <a:gdLst/>
              <a:ahLst/>
              <a:cxnLst/>
              <a:rect l="0" t="0" r="0" b="0"/>
              <a:pathLst>
                <a:path w="100533" h="38061">
                  <a:moveTo>
                    <a:pt x="0" y="38061"/>
                  </a:moveTo>
                  <a:lnTo>
                    <a:pt x="0" y="38049"/>
                  </a:lnTo>
                  <a:cubicBezTo>
                    <a:pt x="6807" y="26974"/>
                    <a:pt x="59016" y="11417"/>
                    <a:pt x="100533" y="0"/>
                  </a:cubicBezTo>
                  <a:cubicBezTo>
                    <a:pt x="58826" y="11519"/>
                    <a:pt x="6972" y="26936"/>
                    <a:pt x="0" y="38061"/>
                  </a:cubicBezTo>
                </a:path>
              </a:pathLst>
            </a:custGeom>
            <a:solidFill>
              <a:srgbClr val="C7A0BE">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26" name="Freeform 6861"/>
            <p:cNvSpPr/>
            <p:nvPr/>
          </p:nvSpPr>
          <p:spPr>
            <a:xfrm>
              <a:off x="2927250" y="1135233"/>
              <a:ext cx="152145" cy="74447"/>
            </a:xfrm>
            <a:custGeom>
              <a:avLst/>
              <a:gdLst/>
              <a:ahLst/>
              <a:cxnLst/>
              <a:rect l="0" t="0" r="0" b="0"/>
              <a:pathLst>
                <a:path w="152145" h="74447">
                  <a:moveTo>
                    <a:pt x="51892" y="74447"/>
                  </a:moveTo>
                  <a:cubicBezTo>
                    <a:pt x="36830" y="74447"/>
                    <a:pt x="15545" y="63398"/>
                    <a:pt x="0" y="52515"/>
                  </a:cubicBezTo>
                  <a:cubicBezTo>
                    <a:pt x="6973" y="41389"/>
                    <a:pt x="58826" y="25972"/>
                    <a:pt x="100545" y="14453"/>
                  </a:cubicBezTo>
                  <a:cubicBezTo>
                    <a:pt x="126415" y="7341"/>
                    <a:pt x="148119" y="1829"/>
                    <a:pt x="152145" y="0"/>
                  </a:cubicBezTo>
                  <a:cubicBezTo>
                    <a:pt x="148640" y="3150"/>
                    <a:pt x="82918" y="62319"/>
                    <a:pt x="60908" y="72669"/>
                  </a:cubicBezTo>
                  <a:cubicBezTo>
                    <a:pt x="58305" y="73901"/>
                    <a:pt x="55257" y="74447"/>
                    <a:pt x="51892" y="74447"/>
                  </a:cubicBezTo>
                </a:path>
              </a:pathLst>
            </a:custGeom>
            <a:solidFill>
              <a:srgbClr val="F1BAA5">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27" name="Freeform 6862"/>
            <p:cNvSpPr/>
            <p:nvPr/>
          </p:nvSpPr>
          <p:spPr>
            <a:xfrm>
              <a:off x="3027390" y="854798"/>
              <a:ext cx="96939" cy="6350"/>
            </a:xfrm>
            <a:custGeom>
              <a:avLst/>
              <a:gdLst/>
              <a:ahLst/>
              <a:cxnLst/>
              <a:rect l="0" t="0" r="0" b="0"/>
              <a:pathLst>
                <a:path w="96939" h="6350">
                  <a:moveTo>
                    <a:pt x="0" y="6350"/>
                  </a:moveTo>
                  <a:lnTo>
                    <a:pt x="0" y="6338"/>
                  </a:lnTo>
                  <a:cubicBezTo>
                    <a:pt x="5664" y="1436"/>
                    <a:pt x="27863" y="0"/>
                    <a:pt x="53251" y="0"/>
                  </a:cubicBezTo>
                  <a:cubicBezTo>
                    <a:pt x="67576" y="0"/>
                    <a:pt x="82931" y="458"/>
                    <a:pt x="96939" y="991"/>
                  </a:cubicBezTo>
                  <a:cubicBezTo>
                    <a:pt x="82880" y="470"/>
                    <a:pt x="67513" y="13"/>
                    <a:pt x="53238" y="13"/>
                  </a:cubicBezTo>
                  <a:cubicBezTo>
                    <a:pt x="27838" y="13"/>
                    <a:pt x="5765" y="1436"/>
                    <a:pt x="0" y="6350"/>
                  </a:cubicBezTo>
                </a:path>
              </a:pathLst>
            </a:custGeom>
            <a:solidFill>
              <a:srgbClr val="C7A0BE">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28" name="Freeform 6863"/>
            <p:cNvSpPr/>
            <p:nvPr/>
          </p:nvSpPr>
          <p:spPr>
            <a:xfrm>
              <a:off x="3027394" y="854812"/>
              <a:ext cx="145312" cy="40424"/>
            </a:xfrm>
            <a:custGeom>
              <a:avLst/>
              <a:gdLst/>
              <a:ahLst/>
              <a:cxnLst/>
              <a:rect l="0" t="0" r="0" b="0"/>
              <a:pathLst>
                <a:path w="145312" h="40424">
                  <a:moveTo>
                    <a:pt x="44957" y="40424"/>
                  </a:moveTo>
                  <a:cubicBezTo>
                    <a:pt x="30975" y="40424"/>
                    <a:pt x="12128" y="22213"/>
                    <a:pt x="0" y="6338"/>
                  </a:cubicBezTo>
                  <a:cubicBezTo>
                    <a:pt x="5765" y="1423"/>
                    <a:pt x="27838" y="0"/>
                    <a:pt x="53224" y="0"/>
                  </a:cubicBezTo>
                  <a:cubicBezTo>
                    <a:pt x="67512" y="0"/>
                    <a:pt x="82866" y="458"/>
                    <a:pt x="96925" y="978"/>
                  </a:cubicBezTo>
                  <a:cubicBezTo>
                    <a:pt x="100113" y="1105"/>
                    <a:pt x="103211" y="1232"/>
                    <a:pt x="106221" y="1359"/>
                  </a:cubicBezTo>
                  <a:cubicBezTo>
                    <a:pt x="122503" y="2032"/>
                    <a:pt x="135977" y="2718"/>
                    <a:pt x="142226" y="2718"/>
                  </a:cubicBezTo>
                  <a:cubicBezTo>
                    <a:pt x="143648" y="2718"/>
                    <a:pt x="144690" y="2680"/>
                    <a:pt x="145312" y="2604"/>
                  </a:cubicBezTo>
                  <a:cubicBezTo>
                    <a:pt x="141426" y="4357"/>
                    <a:pt x="68706" y="37389"/>
                    <a:pt x="46938" y="40298"/>
                  </a:cubicBezTo>
                  <a:cubicBezTo>
                    <a:pt x="46277" y="40386"/>
                    <a:pt x="45617" y="40424"/>
                    <a:pt x="44957" y="40424"/>
                  </a:cubicBezTo>
                </a:path>
              </a:pathLst>
            </a:custGeom>
            <a:solidFill>
              <a:srgbClr val="F1BAA5">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29" name="Picture 6864"/>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a:xfrm>
              <a:off x="2552700" y="2073605"/>
              <a:ext cx="1289294" cy="1304607"/>
            </a:xfrm>
            <a:prstGeom prst="rect">
              <a:avLst/>
            </a:prstGeom>
            <a:noFill/>
          </p:spPr>
        </p:pic>
        <p:sp>
          <p:nvSpPr>
            <p:cNvPr id="30" name="Freeform 6865"/>
            <p:cNvSpPr/>
            <p:nvPr/>
          </p:nvSpPr>
          <p:spPr>
            <a:xfrm>
              <a:off x="3259474" y="2061293"/>
              <a:ext cx="181774" cy="88379"/>
            </a:xfrm>
            <a:custGeom>
              <a:avLst/>
              <a:gdLst/>
              <a:ahLst/>
              <a:cxnLst/>
              <a:rect l="0" t="0" r="0" b="0"/>
              <a:pathLst>
                <a:path w="181774" h="88379">
                  <a:moveTo>
                    <a:pt x="69392" y="88379"/>
                  </a:moveTo>
                  <a:cubicBezTo>
                    <a:pt x="51168" y="88379"/>
                    <a:pt x="35242" y="81572"/>
                    <a:pt x="19939" y="72797"/>
                  </a:cubicBezTo>
                  <a:cubicBezTo>
                    <a:pt x="9106" y="66535"/>
                    <a:pt x="2895" y="56236"/>
                    <a:pt x="0" y="43256"/>
                  </a:cubicBezTo>
                  <a:cubicBezTo>
                    <a:pt x="7569" y="41199"/>
                    <a:pt x="16103" y="38011"/>
                    <a:pt x="22453" y="33122"/>
                  </a:cubicBezTo>
                  <a:cubicBezTo>
                    <a:pt x="23749" y="32119"/>
                    <a:pt x="25095" y="30722"/>
                    <a:pt x="26428" y="28994"/>
                  </a:cubicBezTo>
                  <a:lnTo>
                    <a:pt x="170255" y="0"/>
                  </a:lnTo>
                  <a:cubicBezTo>
                    <a:pt x="173379" y="5690"/>
                    <a:pt x="177240" y="11087"/>
                    <a:pt x="181774" y="16244"/>
                  </a:cubicBezTo>
                  <a:cubicBezTo>
                    <a:pt x="133755" y="70917"/>
                    <a:pt x="98614" y="88379"/>
                    <a:pt x="69392" y="88379"/>
                  </a:cubicBezTo>
                </a:path>
              </a:pathLst>
            </a:custGeom>
            <a:solidFill>
              <a:srgbClr val="F2AF9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31" name="Freeform 6866"/>
            <p:cNvSpPr/>
            <p:nvPr/>
          </p:nvSpPr>
          <p:spPr>
            <a:xfrm>
              <a:off x="3257954" y="2095903"/>
              <a:ext cx="1510" cy="8686"/>
            </a:xfrm>
            <a:custGeom>
              <a:avLst/>
              <a:gdLst/>
              <a:ahLst/>
              <a:cxnLst/>
              <a:rect l="0" t="0" r="0" b="0"/>
              <a:pathLst>
                <a:path w="1510" h="8686">
                  <a:moveTo>
                    <a:pt x="1396" y="8686"/>
                  </a:moveTo>
                  <a:cubicBezTo>
                    <a:pt x="774" y="5905"/>
                    <a:pt x="317" y="3022"/>
                    <a:pt x="0" y="12"/>
                  </a:cubicBezTo>
                  <a:lnTo>
                    <a:pt x="76" y="0"/>
                  </a:lnTo>
                  <a:cubicBezTo>
                    <a:pt x="419" y="2997"/>
                    <a:pt x="901" y="5880"/>
                    <a:pt x="1510" y="8648"/>
                  </a:cubicBezTo>
                  <a:cubicBezTo>
                    <a:pt x="1472" y="8661"/>
                    <a:pt x="1434" y="8661"/>
                    <a:pt x="1396" y="8686"/>
                  </a:cubicBezTo>
                </a:path>
              </a:pathLst>
            </a:custGeom>
            <a:solidFill>
              <a:srgbClr val="D5B7CE">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32" name="Freeform 6867"/>
            <p:cNvSpPr/>
            <p:nvPr/>
          </p:nvSpPr>
          <p:spPr>
            <a:xfrm>
              <a:off x="3258022" y="2090288"/>
              <a:ext cx="27888" cy="14262"/>
            </a:xfrm>
            <a:custGeom>
              <a:avLst/>
              <a:gdLst/>
              <a:ahLst/>
              <a:cxnLst/>
              <a:rect l="0" t="0" r="0" b="0"/>
              <a:pathLst>
                <a:path w="27888" h="14262">
                  <a:moveTo>
                    <a:pt x="1447" y="14262"/>
                  </a:moveTo>
                  <a:cubicBezTo>
                    <a:pt x="825" y="11494"/>
                    <a:pt x="343" y="8611"/>
                    <a:pt x="0" y="5614"/>
                  </a:cubicBezTo>
                  <a:lnTo>
                    <a:pt x="27888" y="0"/>
                  </a:lnTo>
                  <a:cubicBezTo>
                    <a:pt x="26542" y="1728"/>
                    <a:pt x="25196" y="3125"/>
                    <a:pt x="23900" y="4128"/>
                  </a:cubicBezTo>
                  <a:cubicBezTo>
                    <a:pt x="17550" y="9017"/>
                    <a:pt x="9016" y="12205"/>
                    <a:pt x="1447" y="14262"/>
                  </a:cubicBezTo>
                </a:path>
              </a:pathLst>
            </a:custGeom>
            <a:solidFill>
              <a:srgbClr val="F5CCB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33" name="Freeform 6868"/>
            <p:cNvSpPr/>
            <p:nvPr/>
          </p:nvSpPr>
          <p:spPr>
            <a:xfrm>
              <a:off x="3186969" y="2750546"/>
              <a:ext cx="345235" cy="456424"/>
            </a:xfrm>
            <a:custGeom>
              <a:avLst/>
              <a:gdLst/>
              <a:ahLst/>
              <a:cxnLst/>
              <a:rect l="0" t="0" r="0" b="0"/>
              <a:pathLst>
                <a:path w="345235" h="456424">
                  <a:moveTo>
                    <a:pt x="23672" y="141693"/>
                  </a:moveTo>
                  <a:lnTo>
                    <a:pt x="171258" y="400468"/>
                  </a:lnTo>
                  <a:cubicBezTo>
                    <a:pt x="194931" y="441984"/>
                    <a:pt x="247763" y="456424"/>
                    <a:pt x="289279" y="432777"/>
                  </a:cubicBezTo>
                  <a:cubicBezTo>
                    <a:pt x="330770" y="409078"/>
                    <a:pt x="345235" y="356246"/>
                    <a:pt x="321563" y="314755"/>
                  </a:cubicBezTo>
                  <a:lnTo>
                    <a:pt x="173976" y="55956"/>
                  </a:lnTo>
                  <a:cubicBezTo>
                    <a:pt x="150303" y="14452"/>
                    <a:pt x="97458" y="0"/>
                    <a:pt x="55955" y="23672"/>
                  </a:cubicBezTo>
                  <a:cubicBezTo>
                    <a:pt x="14440" y="47345"/>
                    <a:pt x="0" y="100177"/>
                    <a:pt x="23672" y="141693"/>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34" name="Freeform 6869"/>
            <p:cNvSpPr/>
            <p:nvPr/>
          </p:nvSpPr>
          <p:spPr>
            <a:xfrm>
              <a:off x="3284423" y="2935900"/>
              <a:ext cx="238251" cy="271094"/>
            </a:xfrm>
            <a:custGeom>
              <a:avLst/>
              <a:gdLst/>
              <a:ahLst/>
              <a:cxnLst/>
              <a:rect l="0" t="0" r="0" b="0"/>
              <a:pathLst>
                <a:path w="238251" h="271094">
                  <a:moveTo>
                    <a:pt x="150329" y="0"/>
                  </a:moveTo>
                  <a:lnTo>
                    <a:pt x="0" y="85737"/>
                  </a:lnTo>
                  <a:lnTo>
                    <a:pt x="73799" y="215112"/>
                  </a:lnTo>
                  <a:cubicBezTo>
                    <a:pt x="97472" y="256628"/>
                    <a:pt x="150329" y="271094"/>
                    <a:pt x="191819" y="247421"/>
                  </a:cubicBezTo>
                  <a:cubicBezTo>
                    <a:pt x="212571" y="235584"/>
                    <a:pt x="226579" y="216433"/>
                    <a:pt x="232421" y="195084"/>
                  </a:cubicBezTo>
                  <a:cubicBezTo>
                    <a:pt x="238251" y="173736"/>
                    <a:pt x="235952" y="150152"/>
                    <a:pt x="224115" y="129400"/>
                  </a:cubicBezTo>
                  <a:close/>
                </a:path>
              </a:pathLst>
            </a:custGeom>
            <a:solidFill>
              <a:srgbClr val="E3574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35" name="Picture 6870"/>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a:xfrm>
              <a:off x="3175000" y="2751723"/>
              <a:ext cx="266944" cy="455574"/>
            </a:xfrm>
            <a:prstGeom prst="rect">
              <a:avLst/>
            </a:prstGeom>
            <a:noFill/>
          </p:spPr>
        </p:pic>
        <p:sp>
          <p:nvSpPr>
            <p:cNvPr id="36" name="Freeform 6871"/>
            <p:cNvSpPr/>
            <p:nvPr/>
          </p:nvSpPr>
          <p:spPr>
            <a:xfrm>
              <a:off x="3284424" y="2994240"/>
              <a:ext cx="213601" cy="200456"/>
            </a:xfrm>
            <a:custGeom>
              <a:avLst/>
              <a:gdLst/>
              <a:ahLst/>
              <a:cxnLst/>
              <a:rect l="0" t="0" r="0" b="0"/>
              <a:pathLst>
                <a:path w="213601" h="200456">
                  <a:moveTo>
                    <a:pt x="149047" y="200456"/>
                  </a:moveTo>
                  <a:cubicBezTo>
                    <a:pt x="147625" y="200456"/>
                    <a:pt x="146228" y="200418"/>
                    <a:pt x="144818" y="200355"/>
                  </a:cubicBezTo>
                  <a:cubicBezTo>
                    <a:pt x="116282" y="198958"/>
                    <a:pt x="89027" y="183451"/>
                    <a:pt x="73800" y="156781"/>
                  </a:cubicBezTo>
                  <a:lnTo>
                    <a:pt x="5931" y="37757"/>
                  </a:lnTo>
                  <a:lnTo>
                    <a:pt x="0" y="27394"/>
                  </a:lnTo>
                  <a:lnTo>
                    <a:pt x="48044" y="0"/>
                  </a:lnTo>
                  <a:lnTo>
                    <a:pt x="121831" y="129400"/>
                  </a:lnTo>
                  <a:cubicBezTo>
                    <a:pt x="137795" y="157378"/>
                    <a:pt x="167017" y="173063"/>
                    <a:pt x="197078" y="173063"/>
                  </a:cubicBezTo>
                  <a:cubicBezTo>
                    <a:pt x="202577" y="173063"/>
                    <a:pt x="208114" y="172516"/>
                    <a:pt x="213601" y="171462"/>
                  </a:cubicBezTo>
                  <a:cubicBezTo>
                    <a:pt x="207505" y="178308"/>
                    <a:pt x="200215" y="184277"/>
                    <a:pt x="191820" y="189077"/>
                  </a:cubicBezTo>
                  <a:cubicBezTo>
                    <a:pt x="178307" y="196786"/>
                    <a:pt x="163563" y="200456"/>
                    <a:pt x="149047" y="200456"/>
                  </a:cubicBezTo>
                </a:path>
              </a:pathLst>
            </a:custGeom>
            <a:solidFill>
              <a:srgbClr val="CB514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37" name="Freeform 6872"/>
            <p:cNvSpPr/>
            <p:nvPr/>
          </p:nvSpPr>
          <p:spPr>
            <a:xfrm>
              <a:off x="2725637" y="2589875"/>
              <a:ext cx="180301" cy="472642"/>
            </a:xfrm>
            <a:custGeom>
              <a:avLst/>
              <a:gdLst/>
              <a:ahLst/>
              <a:cxnLst/>
              <a:rect l="0" t="0" r="0" b="0"/>
              <a:pathLst>
                <a:path w="180301" h="472642">
                  <a:moveTo>
                    <a:pt x="876" y="88988"/>
                  </a:moveTo>
                  <a:lnTo>
                    <a:pt x="6400" y="386853"/>
                  </a:lnTo>
                  <a:cubicBezTo>
                    <a:pt x="7289" y="434631"/>
                    <a:pt x="46735" y="472642"/>
                    <a:pt x="94500" y="471753"/>
                  </a:cubicBezTo>
                  <a:cubicBezTo>
                    <a:pt x="142290" y="470876"/>
                    <a:pt x="180301" y="431418"/>
                    <a:pt x="179399" y="383653"/>
                  </a:cubicBezTo>
                  <a:lnTo>
                    <a:pt x="173900" y="85788"/>
                  </a:lnTo>
                  <a:cubicBezTo>
                    <a:pt x="173011" y="38023"/>
                    <a:pt x="133552" y="0"/>
                    <a:pt x="85788" y="889"/>
                  </a:cubicBezTo>
                  <a:cubicBezTo>
                    <a:pt x="38010" y="1765"/>
                    <a:pt x="0" y="41224"/>
                    <a:pt x="876" y="88988"/>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38" name="Freeform 6873"/>
            <p:cNvSpPr/>
            <p:nvPr/>
          </p:nvSpPr>
          <p:spPr>
            <a:xfrm>
              <a:off x="2729271" y="2824606"/>
              <a:ext cx="176224" cy="237934"/>
            </a:xfrm>
            <a:custGeom>
              <a:avLst/>
              <a:gdLst/>
              <a:ahLst/>
              <a:cxnLst/>
              <a:rect l="0" t="0" r="0" b="0"/>
              <a:pathLst>
                <a:path w="176224" h="237934">
                  <a:moveTo>
                    <a:pt x="173024" y="0"/>
                  </a:moveTo>
                  <a:lnTo>
                    <a:pt x="0" y="3200"/>
                  </a:lnTo>
                  <a:lnTo>
                    <a:pt x="2768" y="152133"/>
                  </a:lnTo>
                  <a:cubicBezTo>
                    <a:pt x="3645" y="199897"/>
                    <a:pt x="43104" y="237934"/>
                    <a:pt x="90868" y="237032"/>
                  </a:cubicBezTo>
                  <a:cubicBezTo>
                    <a:pt x="114770" y="236588"/>
                    <a:pt x="136207" y="226517"/>
                    <a:pt x="151574" y="210553"/>
                  </a:cubicBezTo>
                  <a:cubicBezTo>
                    <a:pt x="166941" y="194627"/>
                    <a:pt x="176224" y="172821"/>
                    <a:pt x="175767" y="148920"/>
                  </a:cubicBezTo>
                  <a:close/>
                </a:path>
              </a:pathLst>
            </a:custGeom>
            <a:solidFill>
              <a:srgbClr val="E3574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39" name="Picture 6874"/>
            <p:cNvPicPr>
              <a:picLocks noChangeArrowheads="1"/>
            </p:cNvPicPr>
            <p:nvPr/>
          </p:nvPicPr>
          <p:blipFill>
            <a:blip r:embed="rId9">
              <a:extLst>
                <a:ext uri="{28A0092B-C50C-407E-A947-70E740481C1C}">
                  <a14:useLocalDpi xmlns:a14="http://schemas.microsoft.com/office/drawing/2010/main" xmlns="" val="0"/>
                </a:ext>
              </a:extLst>
            </a:blip>
            <a:srcRect/>
            <a:stretch>
              <a:fillRect/>
            </a:stretch>
          </p:blipFill>
          <p:spPr>
            <a:xfrm>
              <a:off x="2705100" y="2578144"/>
              <a:ext cx="146751" cy="479285"/>
            </a:xfrm>
            <a:prstGeom prst="rect">
              <a:avLst/>
            </a:prstGeom>
            <a:noFill/>
          </p:spPr>
        </p:pic>
        <p:sp>
          <p:nvSpPr>
            <p:cNvPr id="40" name="Freeform 6875"/>
            <p:cNvSpPr/>
            <p:nvPr/>
          </p:nvSpPr>
          <p:spPr>
            <a:xfrm>
              <a:off x="2729278" y="2826792"/>
              <a:ext cx="118426" cy="234861"/>
            </a:xfrm>
            <a:custGeom>
              <a:avLst/>
              <a:gdLst/>
              <a:ahLst/>
              <a:cxnLst/>
              <a:rect l="0" t="0" r="0" b="0"/>
              <a:pathLst>
                <a:path w="118426" h="234861">
                  <a:moveTo>
                    <a:pt x="89242" y="234861"/>
                  </a:moveTo>
                  <a:cubicBezTo>
                    <a:pt x="70040" y="234861"/>
                    <a:pt x="52247" y="228575"/>
                    <a:pt x="37846" y="217932"/>
                  </a:cubicBezTo>
                  <a:cubicBezTo>
                    <a:pt x="17005" y="202502"/>
                    <a:pt x="3289" y="177877"/>
                    <a:pt x="2768" y="149949"/>
                  </a:cubicBezTo>
                  <a:lnTo>
                    <a:pt x="2286" y="124270"/>
                  </a:lnTo>
                  <a:lnTo>
                    <a:pt x="0" y="1016"/>
                  </a:lnTo>
                  <a:lnTo>
                    <a:pt x="55295" y="0"/>
                  </a:lnTo>
                  <a:lnTo>
                    <a:pt x="58039" y="148921"/>
                  </a:lnTo>
                  <a:cubicBezTo>
                    <a:pt x="58737" y="187033"/>
                    <a:pt x="83997" y="218923"/>
                    <a:pt x="118426" y="229820"/>
                  </a:cubicBezTo>
                  <a:cubicBezTo>
                    <a:pt x="109790" y="232893"/>
                    <a:pt x="100532" y="234658"/>
                    <a:pt x="90880" y="234836"/>
                  </a:cubicBezTo>
                  <a:cubicBezTo>
                    <a:pt x="90321" y="234861"/>
                    <a:pt x="89788" y="234861"/>
                    <a:pt x="89242" y="234861"/>
                  </a:cubicBezTo>
                </a:path>
              </a:pathLst>
            </a:custGeom>
            <a:solidFill>
              <a:srgbClr val="CB514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41" name="Picture 6876"/>
            <p:cNvPicPr>
              <a:picLocks noChangeArrowheads="1"/>
            </p:cNvPicPr>
            <p:nvPr/>
          </p:nvPicPr>
          <p:blipFill>
            <a:blip r:embed="rId10">
              <a:extLst>
                <a:ext uri="{28A0092B-C50C-407E-A947-70E740481C1C}">
                  <a14:useLocalDpi xmlns:a14="http://schemas.microsoft.com/office/drawing/2010/main" xmlns="" val="0"/>
                </a:ext>
              </a:extLst>
            </a:blip>
            <a:srcRect/>
            <a:stretch>
              <a:fillRect/>
            </a:stretch>
          </p:blipFill>
          <p:spPr>
            <a:xfrm>
              <a:off x="2503427" y="1883626"/>
              <a:ext cx="811657" cy="1494586"/>
            </a:xfrm>
            <a:prstGeom prst="rect">
              <a:avLst/>
            </a:prstGeom>
            <a:noFill/>
          </p:spPr>
        </p:pic>
        <p:sp>
          <p:nvSpPr>
            <p:cNvPr id="42" name="Freeform 6877"/>
            <p:cNvSpPr/>
            <p:nvPr/>
          </p:nvSpPr>
          <p:spPr>
            <a:xfrm>
              <a:off x="3302391" y="1843362"/>
              <a:ext cx="262737" cy="52959"/>
            </a:xfrm>
            <a:custGeom>
              <a:avLst/>
              <a:gdLst/>
              <a:ahLst/>
              <a:cxnLst/>
              <a:rect l="0" t="0" r="0" b="0"/>
              <a:pathLst>
                <a:path w="262737" h="52959">
                  <a:moveTo>
                    <a:pt x="0" y="52959"/>
                  </a:moveTo>
                  <a:lnTo>
                    <a:pt x="0" y="52959"/>
                  </a:lnTo>
                  <a:lnTo>
                    <a:pt x="262737" y="0"/>
                  </a:lnTo>
                  <a:close/>
                </a:path>
              </a:pathLst>
            </a:custGeom>
            <a:solidFill>
              <a:srgbClr val="F2AF9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43" name="Freeform 6878"/>
            <p:cNvSpPr/>
            <p:nvPr/>
          </p:nvSpPr>
          <p:spPr>
            <a:xfrm>
              <a:off x="3673228" y="2379655"/>
              <a:ext cx="156070" cy="774445"/>
            </a:xfrm>
            <a:custGeom>
              <a:avLst/>
              <a:gdLst/>
              <a:ahLst/>
              <a:cxnLst/>
              <a:rect l="0" t="0" r="0" b="0"/>
              <a:pathLst>
                <a:path w="156070" h="774445">
                  <a:moveTo>
                    <a:pt x="156070" y="774445"/>
                  </a:moveTo>
                  <a:lnTo>
                    <a:pt x="0" y="0"/>
                  </a:lnTo>
                  <a:lnTo>
                    <a:pt x="156070" y="774420"/>
                  </a:lnTo>
                </a:path>
              </a:pathLst>
            </a:custGeom>
            <a:solidFill>
              <a:srgbClr val="B187B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44" name="Freeform 6879"/>
            <p:cNvSpPr/>
            <p:nvPr/>
          </p:nvSpPr>
          <p:spPr>
            <a:xfrm>
              <a:off x="2516127" y="2054784"/>
              <a:ext cx="1313166" cy="1310728"/>
            </a:xfrm>
            <a:custGeom>
              <a:avLst/>
              <a:gdLst/>
              <a:ahLst/>
              <a:cxnLst/>
              <a:rect l="0" t="0" r="0" b="0"/>
              <a:pathLst>
                <a:path w="1313166" h="1310728">
                  <a:moveTo>
                    <a:pt x="264159" y="1310728"/>
                  </a:moveTo>
                  <a:lnTo>
                    <a:pt x="0" y="0"/>
                  </a:lnTo>
                  <a:lnTo>
                    <a:pt x="36931" y="183184"/>
                  </a:lnTo>
                  <a:lnTo>
                    <a:pt x="53289" y="179908"/>
                  </a:lnTo>
                  <a:lnTo>
                    <a:pt x="248221" y="1147076"/>
                  </a:lnTo>
                  <a:cubicBezTo>
                    <a:pt x="262280" y="1216825"/>
                    <a:pt x="323544" y="1264970"/>
                    <a:pt x="392035" y="1264970"/>
                  </a:cubicBezTo>
                  <a:cubicBezTo>
                    <a:pt x="401649" y="1264970"/>
                    <a:pt x="411428" y="1264018"/>
                    <a:pt x="421219" y="1262037"/>
                  </a:cubicBezTo>
                  <a:lnTo>
                    <a:pt x="1216493" y="1101763"/>
                  </a:lnTo>
                  <a:cubicBezTo>
                    <a:pt x="1259013" y="1093190"/>
                    <a:pt x="1286547" y="1051776"/>
                    <a:pt x="1277987" y="1009231"/>
                  </a:cubicBezTo>
                  <a:lnTo>
                    <a:pt x="1093951" y="96126"/>
                  </a:lnTo>
                  <a:cubicBezTo>
                    <a:pt x="1095272" y="96393"/>
                    <a:pt x="1096567" y="96634"/>
                    <a:pt x="1097837" y="96888"/>
                  </a:cubicBezTo>
                  <a:cubicBezTo>
                    <a:pt x="1102422" y="97777"/>
                    <a:pt x="1107019" y="98628"/>
                    <a:pt x="1111655" y="99479"/>
                  </a:cubicBezTo>
                  <a:lnTo>
                    <a:pt x="1157095" y="324866"/>
                  </a:lnTo>
                  <a:lnTo>
                    <a:pt x="1313166" y="1099312"/>
                  </a:lnTo>
                  <a:close/>
                </a:path>
              </a:pathLst>
            </a:custGeom>
            <a:solidFill>
              <a:srgbClr val="C6A4C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45" name="Freeform 6880"/>
            <p:cNvSpPr/>
            <p:nvPr/>
          </p:nvSpPr>
          <p:spPr>
            <a:xfrm>
              <a:off x="3573444" y="1884584"/>
              <a:ext cx="7670" cy="38074"/>
            </a:xfrm>
            <a:custGeom>
              <a:avLst/>
              <a:gdLst/>
              <a:ahLst/>
              <a:cxnLst/>
              <a:rect l="0" t="0" r="0" b="0"/>
              <a:pathLst>
                <a:path w="7670" h="38074">
                  <a:moveTo>
                    <a:pt x="7670" y="38074"/>
                  </a:moveTo>
                  <a:lnTo>
                    <a:pt x="0" y="0"/>
                  </a:lnTo>
                  <a:close/>
                </a:path>
              </a:pathLst>
            </a:custGeom>
            <a:solidFill>
              <a:srgbClr val="B187B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46" name="Freeform 6881"/>
            <p:cNvSpPr/>
            <p:nvPr/>
          </p:nvSpPr>
          <p:spPr>
            <a:xfrm>
              <a:off x="3565138" y="1843373"/>
              <a:ext cx="8305" cy="41211"/>
            </a:xfrm>
            <a:custGeom>
              <a:avLst/>
              <a:gdLst/>
              <a:ahLst/>
              <a:cxnLst/>
              <a:rect l="0" t="0" r="0" b="0"/>
              <a:pathLst>
                <a:path w="8305" h="41211">
                  <a:moveTo>
                    <a:pt x="8305" y="41211"/>
                  </a:moveTo>
                  <a:lnTo>
                    <a:pt x="0" y="0"/>
                  </a:lnTo>
                  <a:close/>
                </a:path>
              </a:pathLst>
            </a:custGeom>
            <a:solidFill>
              <a:srgbClr val="F2AF9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47" name="Freeform 6882"/>
            <p:cNvSpPr/>
            <p:nvPr/>
          </p:nvSpPr>
          <p:spPr>
            <a:xfrm>
              <a:off x="3573419" y="1884584"/>
              <a:ext cx="7696" cy="38074"/>
            </a:xfrm>
            <a:custGeom>
              <a:avLst/>
              <a:gdLst/>
              <a:ahLst/>
              <a:cxnLst/>
              <a:rect l="0" t="0" r="0" b="0"/>
              <a:pathLst>
                <a:path w="7696" h="38074">
                  <a:moveTo>
                    <a:pt x="7696" y="38074"/>
                  </a:moveTo>
                  <a:lnTo>
                    <a:pt x="788" y="3823"/>
                  </a:lnTo>
                  <a:lnTo>
                    <a:pt x="0" y="0"/>
                  </a:lnTo>
                  <a:lnTo>
                    <a:pt x="26" y="0"/>
                  </a:lnTo>
                  <a:close/>
                </a:path>
              </a:pathLst>
            </a:custGeom>
            <a:solidFill>
              <a:srgbClr val="C6A4CA">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48" name="Freeform 6883"/>
            <p:cNvSpPr/>
            <p:nvPr/>
          </p:nvSpPr>
          <p:spPr>
            <a:xfrm>
              <a:off x="3565132" y="1843373"/>
              <a:ext cx="8318" cy="41211"/>
            </a:xfrm>
            <a:custGeom>
              <a:avLst/>
              <a:gdLst/>
              <a:ahLst/>
              <a:cxnLst/>
              <a:rect l="0" t="0" r="0" b="0"/>
              <a:pathLst>
                <a:path w="8318" h="41211">
                  <a:moveTo>
                    <a:pt x="8293" y="41211"/>
                  </a:moveTo>
                  <a:lnTo>
                    <a:pt x="0" y="0"/>
                  </a:lnTo>
                  <a:lnTo>
                    <a:pt x="8318" y="41211"/>
                  </a:lnTo>
                  <a:close/>
                </a:path>
              </a:pathLst>
            </a:custGeom>
            <a:solidFill>
              <a:srgbClr val="F6C3B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49" name="Picture 6884"/>
            <p:cNvPicPr>
              <a:picLocks noChangeArrowheads="1"/>
            </p:cNvPicPr>
            <p:nvPr/>
          </p:nvPicPr>
          <p:blipFill>
            <a:blip r:embed="rId11">
              <a:extLst>
                <a:ext uri="{28A0092B-C50C-407E-A947-70E740481C1C}">
                  <a14:useLocalDpi xmlns:a14="http://schemas.microsoft.com/office/drawing/2010/main" xmlns="" val="0"/>
                </a:ext>
              </a:extLst>
            </a:blip>
            <a:srcRect/>
            <a:stretch>
              <a:fillRect/>
            </a:stretch>
          </p:blipFill>
          <p:spPr>
            <a:xfrm>
              <a:off x="2523089" y="1857705"/>
              <a:ext cx="1045610" cy="375023"/>
            </a:xfrm>
            <a:prstGeom prst="rect">
              <a:avLst/>
            </a:prstGeom>
            <a:noFill/>
          </p:spPr>
        </p:pic>
        <p:sp>
          <p:nvSpPr>
            <p:cNvPr id="50" name="Freeform 6885"/>
            <p:cNvSpPr/>
            <p:nvPr/>
          </p:nvSpPr>
          <p:spPr>
            <a:xfrm>
              <a:off x="3257388" y="2073081"/>
              <a:ext cx="406" cy="7696"/>
            </a:xfrm>
            <a:custGeom>
              <a:avLst/>
              <a:gdLst/>
              <a:ahLst/>
              <a:cxnLst/>
              <a:rect l="0" t="0" r="0" b="0"/>
              <a:pathLst>
                <a:path w="406" h="7696">
                  <a:moveTo>
                    <a:pt x="0" y="7696"/>
                  </a:moveTo>
                  <a:cubicBezTo>
                    <a:pt x="76" y="5169"/>
                    <a:pt x="203" y="2629"/>
                    <a:pt x="406" y="0"/>
                  </a:cubicBezTo>
                  <a:cubicBezTo>
                    <a:pt x="215" y="2604"/>
                    <a:pt x="101" y="5169"/>
                    <a:pt x="38" y="7671"/>
                  </a:cubicBezTo>
                  <a:close/>
                </a:path>
              </a:pathLst>
            </a:custGeom>
            <a:solidFill>
              <a:srgbClr val="DFCAD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51" name="Picture 6886"/>
            <p:cNvPicPr>
              <a:picLocks noChangeArrowheads="1"/>
            </p:cNvPicPr>
            <p:nvPr/>
          </p:nvPicPr>
          <p:blipFill>
            <a:blip r:embed="rId12">
              <a:extLst>
                <a:ext uri="{28A0092B-C50C-407E-A947-70E740481C1C}">
                  <a14:useLocalDpi xmlns:a14="http://schemas.microsoft.com/office/drawing/2010/main" xmlns="" val="0"/>
                </a:ext>
              </a:extLst>
            </a:blip>
            <a:srcRect/>
            <a:stretch>
              <a:fillRect/>
            </a:stretch>
          </p:blipFill>
          <p:spPr>
            <a:xfrm>
              <a:off x="2501900" y="1883105"/>
              <a:ext cx="1079500" cy="368300"/>
            </a:xfrm>
            <a:prstGeom prst="rect">
              <a:avLst/>
            </a:prstGeom>
            <a:noFill/>
          </p:spPr>
        </p:pic>
        <p:sp>
          <p:nvSpPr>
            <p:cNvPr id="52" name="Freeform 6887"/>
            <p:cNvSpPr/>
            <p:nvPr/>
          </p:nvSpPr>
          <p:spPr>
            <a:xfrm>
              <a:off x="3295981" y="1843375"/>
              <a:ext cx="277444" cy="71272"/>
            </a:xfrm>
            <a:custGeom>
              <a:avLst/>
              <a:gdLst/>
              <a:ahLst/>
              <a:cxnLst/>
              <a:rect l="0" t="0" r="0" b="0"/>
              <a:pathLst>
                <a:path w="277444" h="71272">
                  <a:moveTo>
                    <a:pt x="0" y="71272"/>
                  </a:moveTo>
                  <a:cubicBezTo>
                    <a:pt x="1625" y="66281"/>
                    <a:pt x="3784" y="60097"/>
                    <a:pt x="6413" y="52946"/>
                  </a:cubicBezTo>
                  <a:lnTo>
                    <a:pt x="269151" y="0"/>
                  </a:lnTo>
                  <a:lnTo>
                    <a:pt x="277444" y="41212"/>
                  </a:lnTo>
                  <a:cubicBezTo>
                    <a:pt x="276606" y="42697"/>
                    <a:pt x="275742" y="44196"/>
                    <a:pt x="274878" y="45695"/>
                  </a:cubicBezTo>
                  <a:lnTo>
                    <a:pt x="261861" y="48336"/>
                  </a:lnTo>
                  <a:lnTo>
                    <a:pt x="256070" y="19660"/>
                  </a:lnTo>
                  <a:close/>
                </a:path>
              </a:pathLst>
            </a:custGeom>
            <a:solidFill>
              <a:srgbClr val="F8D2C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53" name="Freeform 6888"/>
            <p:cNvSpPr/>
            <p:nvPr/>
          </p:nvSpPr>
          <p:spPr>
            <a:xfrm>
              <a:off x="2566470" y="2080779"/>
              <a:ext cx="691476" cy="153911"/>
            </a:xfrm>
            <a:custGeom>
              <a:avLst/>
              <a:gdLst/>
              <a:ahLst/>
              <a:cxnLst/>
              <a:rect l="0" t="0" r="0" b="0"/>
              <a:pathLst>
                <a:path w="691476" h="153911">
                  <a:moveTo>
                    <a:pt x="2946" y="153911"/>
                  </a:moveTo>
                  <a:lnTo>
                    <a:pt x="0" y="139256"/>
                  </a:lnTo>
                  <a:lnTo>
                    <a:pt x="690917" y="0"/>
                  </a:lnTo>
                  <a:cubicBezTo>
                    <a:pt x="690790" y="5283"/>
                    <a:pt x="690955" y="10351"/>
                    <a:pt x="691476" y="15139"/>
                  </a:cubicBezTo>
                  <a:close/>
                </a:path>
              </a:pathLst>
            </a:custGeom>
            <a:solidFill>
              <a:srgbClr val="D3BBD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54" name="Freeform 6889"/>
            <p:cNvSpPr/>
            <p:nvPr/>
          </p:nvSpPr>
          <p:spPr>
            <a:xfrm>
              <a:off x="3285907" y="2047249"/>
              <a:ext cx="143814" cy="43040"/>
            </a:xfrm>
            <a:custGeom>
              <a:avLst/>
              <a:gdLst/>
              <a:ahLst/>
              <a:cxnLst/>
              <a:rect l="0" t="0" r="0" b="0"/>
              <a:pathLst>
                <a:path w="143814" h="43040">
                  <a:moveTo>
                    <a:pt x="0" y="43040"/>
                  </a:moveTo>
                  <a:cubicBezTo>
                    <a:pt x="3238" y="38849"/>
                    <a:pt x="6565" y="32804"/>
                    <a:pt x="9715" y="25819"/>
                  </a:cubicBezTo>
                  <a:lnTo>
                    <a:pt x="137845" y="0"/>
                  </a:lnTo>
                  <a:cubicBezTo>
                    <a:pt x="139357" y="4864"/>
                    <a:pt x="141351" y="9538"/>
                    <a:pt x="143814" y="14046"/>
                  </a:cubicBezTo>
                  <a:close/>
                </a:path>
              </a:pathLst>
            </a:custGeom>
            <a:solidFill>
              <a:srgbClr val="F8D2C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55" name="Freeform 6890"/>
            <p:cNvSpPr/>
            <p:nvPr/>
          </p:nvSpPr>
          <p:spPr>
            <a:xfrm>
              <a:off x="3257263" y="2080753"/>
              <a:ext cx="761" cy="15163"/>
            </a:xfrm>
            <a:custGeom>
              <a:avLst/>
              <a:gdLst/>
              <a:ahLst/>
              <a:cxnLst/>
              <a:rect l="0" t="0" r="0" b="0"/>
              <a:pathLst>
                <a:path w="761" h="15163">
                  <a:moveTo>
                    <a:pt x="685" y="15163"/>
                  </a:moveTo>
                  <a:cubicBezTo>
                    <a:pt x="165" y="10376"/>
                    <a:pt x="0" y="5308"/>
                    <a:pt x="127" y="25"/>
                  </a:cubicBezTo>
                  <a:lnTo>
                    <a:pt x="165" y="0"/>
                  </a:lnTo>
                  <a:cubicBezTo>
                    <a:pt x="63" y="5296"/>
                    <a:pt x="241" y="10363"/>
                    <a:pt x="761" y="15138"/>
                  </a:cubicBezTo>
                  <a:close/>
                </a:path>
              </a:pathLst>
            </a:custGeom>
            <a:solidFill>
              <a:srgbClr val="E6D7E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56" name="Freeform 6891"/>
            <p:cNvSpPr/>
            <p:nvPr/>
          </p:nvSpPr>
          <p:spPr>
            <a:xfrm>
              <a:off x="3257330" y="2073063"/>
              <a:ext cx="38290" cy="22834"/>
            </a:xfrm>
            <a:custGeom>
              <a:avLst/>
              <a:gdLst/>
              <a:ahLst/>
              <a:cxnLst/>
              <a:rect l="0" t="0" r="0" b="0"/>
              <a:pathLst>
                <a:path w="38290" h="22834">
                  <a:moveTo>
                    <a:pt x="698" y="22834"/>
                  </a:moveTo>
                  <a:cubicBezTo>
                    <a:pt x="178" y="18047"/>
                    <a:pt x="0" y="12979"/>
                    <a:pt x="102" y="7696"/>
                  </a:cubicBezTo>
                  <a:lnTo>
                    <a:pt x="38290" y="0"/>
                  </a:lnTo>
                  <a:cubicBezTo>
                    <a:pt x="35140" y="6998"/>
                    <a:pt x="31825" y="13043"/>
                    <a:pt x="28574" y="17221"/>
                  </a:cubicBezTo>
                  <a:close/>
                </a:path>
              </a:pathLst>
            </a:custGeom>
            <a:solidFill>
              <a:srgbClr val="F9E3D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57" name="Freeform 6892"/>
            <p:cNvSpPr/>
            <p:nvPr/>
          </p:nvSpPr>
          <p:spPr>
            <a:xfrm>
              <a:off x="2550095" y="2220029"/>
              <a:ext cx="19316" cy="17945"/>
            </a:xfrm>
            <a:custGeom>
              <a:avLst/>
              <a:gdLst/>
              <a:ahLst/>
              <a:cxnLst/>
              <a:rect l="0" t="0" r="0" b="0"/>
              <a:pathLst>
                <a:path w="19316" h="17945">
                  <a:moveTo>
                    <a:pt x="2959" y="17945"/>
                  </a:moveTo>
                  <a:lnTo>
                    <a:pt x="2959" y="17945"/>
                  </a:lnTo>
                  <a:lnTo>
                    <a:pt x="0" y="3290"/>
                  </a:lnTo>
                  <a:lnTo>
                    <a:pt x="16382" y="0"/>
                  </a:lnTo>
                  <a:lnTo>
                    <a:pt x="19316" y="14656"/>
                  </a:lnTo>
                  <a:close/>
                </a:path>
              </a:pathLst>
            </a:custGeom>
            <a:solidFill>
              <a:srgbClr val="DFCDE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58" name="Freeform 6893"/>
            <p:cNvSpPr/>
            <p:nvPr/>
          </p:nvSpPr>
          <p:spPr>
            <a:xfrm>
              <a:off x="2560562" y="2049591"/>
              <a:ext cx="700176" cy="155778"/>
            </a:xfrm>
            <a:custGeom>
              <a:avLst/>
              <a:gdLst/>
              <a:ahLst/>
              <a:cxnLst/>
              <a:rect l="0" t="0" r="0" b="0"/>
              <a:pathLst>
                <a:path w="700176" h="155778">
                  <a:moveTo>
                    <a:pt x="2946" y="155778"/>
                  </a:moveTo>
                  <a:lnTo>
                    <a:pt x="0" y="141123"/>
                  </a:lnTo>
                  <a:lnTo>
                    <a:pt x="700176" y="0"/>
                  </a:lnTo>
                  <a:cubicBezTo>
                    <a:pt x="699248" y="5347"/>
                    <a:pt x="698486" y="10592"/>
                    <a:pt x="697928" y="15710"/>
                  </a:cubicBezTo>
                  <a:close/>
                </a:path>
              </a:pathLst>
            </a:custGeom>
            <a:solidFill>
              <a:srgbClr val="D3BBD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59" name="Picture 6894"/>
            <p:cNvPicPr>
              <a:picLocks noChangeArrowheads="1"/>
            </p:cNvPicPr>
            <p:nvPr/>
          </p:nvPicPr>
          <p:blipFill>
            <a:blip r:embed="rId13">
              <a:extLst>
                <a:ext uri="{28A0092B-C50C-407E-A947-70E740481C1C}">
                  <a14:useLocalDpi xmlns:a14="http://schemas.microsoft.com/office/drawing/2010/main" xmlns="" val="0"/>
                </a:ext>
              </a:extLst>
            </a:blip>
            <a:srcRect/>
            <a:stretch>
              <a:fillRect/>
            </a:stretch>
          </p:blipFill>
          <p:spPr>
            <a:xfrm>
              <a:off x="3245789" y="2004615"/>
              <a:ext cx="187845" cy="73380"/>
            </a:xfrm>
            <a:prstGeom prst="rect">
              <a:avLst/>
            </a:prstGeom>
            <a:noFill/>
          </p:spPr>
        </p:pic>
        <p:sp>
          <p:nvSpPr>
            <p:cNvPr id="60" name="Freeform 6895"/>
            <p:cNvSpPr/>
            <p:nvPr/>
          </p:nvSpPr>
          <p:spPr>
            <a:xfrm>
              <a:off x="3258529" y="2040175"/>
              <a:ext cx="48882" cy="25120"/>
            </a:xfrm>
            <a:custGeom>
              <a:avLst/>
              <a:gdLst/>
              <a:ahLst/>
              <a:cxnLst/>
              <a:rect l="0" t="0" r="0" b="0"/>
              <a:pathLst>
                <a:path w="48882" h="25120">
                  <a:moveTo>
                    <a:pt x="0" y="25120"/>
                  </a:moveTo>
                  <a:cubicBezTo>
                    <a:pt x="584" y="20015"/>
                    <a:pt x="1358" y="14770"/>
                    <a:pt x="2298" y="9398"/>
                  </a:cubicBezTo>
                  <a:lnTo>
                    <a:pt x="48882" y="0"/>
                  </a:lnTo>
                  <a:cubicBezTo>
                    <a:pt x="47383" y="5309"/>
                    <a:pt x="45618" y="10858"/>
                    <a:pt x="43700" y="16307"/>
                  </a:cubicBezTo>
                  <a:close/>
                </a:path>
              </a:pathLst>
            </a:custGeom>
            <a:solidFill>
              <a:srgbClr val="F9E3D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61" name="Freeform 6896"/>
            <p:cNvSpPr/>
            <p:nvPr/>
          </p:nvSpPr>
          <p:spPr>
            <a:xfrm>
              <a:off x="2544187" y="2190708"/>
              <a:ext cx="19316" cy="17945"/>
            </a:xfrm>
            <a:custGeom>
              <a:avLst/>
              <a:gdLst/>
              <a:ahLst/>
              <a:cxnLst/>
              <a:rect l="0" t="0" r="0" b="0"/>
              <a:pathLst>
                <a:path w="19316" h="17945">
                  <a:moveTo>
                    <a:pt x="2959" y="17945"/>
                  </a:moveTo>
                  <a:lnTo>
                    <a:pt x="0" y="3290"/>
                  </a:lnTo>
                  <a:lnTo>
                    <a:pt x="16382" y="0"/>
                  </a:lnTo>
                  <a:lnTo>
                    <a:pt x="19316" y="14656"/>
                  </a:lnTo>
                  <a:close/>
                </a:path>
              </a:pathLst>
            </a:custGeom>
            <a:solidFill>
              <a:srgbClr val="DFCDE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62" name="Freeform 6897"/>
            <p:cNvSpPr/>
            <p:nvPr/>
          </p:nvSpPr>
          <p:spPr>
            <a:xfrm>
              <a:off x="3574211" y="1888407"/>
              <a:ext cx="6908" cy="34251"/>
            </a:xfrm>
            <a:custGeom>
              <a:avLst/>
              <a:gdLst/>
              <a:ahLst/>
              <a:cxnLst/>
              <a:rect l="0" t="0" r="0" b="0"/>
              <a:pathLst>
                <a:path w="6908" h="34251">
                  <a:moveTo>
                    <a:pt x="6883" y="34251"/>
                  </a:moveTo>
                  <a:lnTo>
                    <a:pt x="0" y="0"/>
                  </a:lnTo>
                  <a:lnTo>
                    <a:pt x="6908" y="34251"/>
                  </a:lnTo>
                  <a:close/>
                </a:path>
              </a:pathLst>
            </a:custGeom>
            <a:solidFill>
              <a:srgbClr val="D3BBD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63" name="Picture 6898"/>
            <p:cNvPicPr>
              <a:picLocks noChangeArrowheads="1"/>
            </p:cNvPicPr>
            <p:nvPr/>
          </p:nvPicPr>
          <p:blipFill>
            <a:blip r:embed="rId14">
              <a:extLst>
                <a:ext uri="{28A0092B-C50C-407E-A947-70E740481C1C}">
                  <a14:useLocalDpi xmlns:a14="http://schemas.microsoft.com/office/drawing/2010/main" xmlns="" val="0"/>
                </a:ext>
              </a:extLst>
            </a:blip>
            <a:srcRect/>
            <a:stretch>
              <a:fillRect/>
            </a:stretch>
          </p:blipFill>
          <p:spPr>
            <a:xfrm>
              <a:off x="2528879" y="1893619"/>
              <a:ext cx="1048372" cy="269354"/>
            </a:xfrm>
            <a:prstGeom prst="rect">
              <a:avLst/>
            </a:prstGeom>
            <a:noFill/>
          </p:spPr>
        </p:pic>
        <p:sp>
          <p:nvSpPr>
            <p:cNvPr id="64" name="Freeform 6899"/>
            <p:cNvSpPr/>
            <p:nvPr/>
          </p:nvSpPr>
          <p:spPr>
            <a:xfrm>
              <a:off x="3270726" y="1891721"/>
              <a:ext cx="290055" cy="113792"/>
            </a:xfrm>
            <a:custGeom>
              <a:avLst/>
              <a:gdLst/>
              <a:ahLst/>
              <a:cxnLst/>
              <a:rect l="0" t="0" r="0" b="0"/>
              <a:pathLst>
                <a:path w="290055" h="113792">
                  <a:moveTo>
                    <a:pt x="0" y="113792"/>
                  </a:moveTo>
                  <a:cubicBezTo>
                    <a:pt x="5422" y="93422"/>
                    <a:pt x="11633" y="73051"/>
                    <a:pt x="16764" y="54471"/>
                  </a:cubicBezTo>
                  <a:lnTo>
                    <a:pt x="287121" y="0"/>
                  </a:lnTo>
                  <a:lnTo>
                    <a:pt x="290055" y="14593"/>
                  </a:lnTo>
                  <a:cubicBezTo>
                    <a:pt x="285940" y="21527"/>
                    <a:pt x="281609" y="28677"/>
                    <a:pt x="277088" y="36005"/>
                  </a:cubicBezTo>
                  <a:cubicBezTo>
                    <a:pt x="220230" y="45492"/>
                    <a:pt x="184696" y="56871"/>
                    <a:pt x="166065" y="80328"/>
                  </a:cubicBezTo>
                  <a:lnTo>
                    <a:pt x="38773" y="105982"/>
                  </a:lnTo>
                  <a:cubicBezTo>
                    <a:pt x="34048" y="92202"/>
                    <a:pt x="24930" y="73102"/>
                    <a:pt x="15176" y="60364"/>
                  </a:cubicBezTo>
                  <a:cubicBezTo>
                    <a:pt x="10388" y="77648"/>
                    <a:pt x="5003" y="95809"/>
                    <a:pt x="215" y="113754"/>
                  </a:cubicBezTo>
                  <a:close/>
                </a:path>
              </a:pathLst>
            </a:custGeom>
            <a:solidFill>
              <a:srgbClr val="F8D2C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65" name="Freeform 6900"/>
            <p:cNvSpPr/>
            <p:nvPr/>
          </p:nvSpPr>
          <p:spPr>
            <a:xfrm>
              <a:off x="3270947" y="1952082"/>
              <a:ext cx="38557" cy="53390"/>
            </a:xfrm>
            <a:custGeom>
              <a:avLst/>
              <a:gdLst/>
              <a:ahLst/>
              <a:cxnLst/>
              <a:rect l="0" t="0" r="0" b="0"/>
              <a:pathLst>
                <a:path w="38557" h="53390">
                  <a:moveTo>
                    <a:pt x="0" y="53390"/>
                  </a:moveTo>
                  <a:cubicBezTo>
                    <a:pt x="4787" y="35445"/>
                    <a:pt x="10172" y="17284"/>
                    <a:pt x="14960" y="0"/>
                  </a:cubicBezTo>
                  <a:cubicBezTo>
                    <a:pt x="24714" y="12738"/>
                    <a:pt x="33832" y="31839"/>
                    <a:pt x="38557" y="45618"/>
                  </a:cubicBezTo>
                  <a:close/>
                </a:path>
              </a:pathLst>
            </a:custGeom>
            <a:solidFill>
              <a:srgbClr val="F9E3D9">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66" name="Picture 6901"/>
            <p:cNvPicPr>
              <a:picLocks noChangeArrowheads="1"/>
            </p:cNvPicPr>
            <p:nvPr/>
          </p:nvPicPr>
          <p:blipFill>
            <a:blip r:embed="rId15">
              <a:extLst>
                <a:ext uri="{28A0092B-C50C-407E-A947-70E740481C1C}">
                  <a14:useLocalDpi xmlns:a14="http://schemas.microsoft.com/office/drawing/2010/main" xmlns="" val="0"/>
                </a:ext>
              </a:extLst>
            </a:blip>
            <a:srcRect/>
            <a:stretch>
              <a:fillRect/>
            </a:stretch>
          </p:blipFill>
          <p:spPr>
            <a:xfrm>
              <a:off x="2512498" y="1875714"/>
              <a:ext cx="1081303" cy="290563"/>
            </a:xfrm>
            <a:prstGeom prst="rect">
              <a:avLst/>
            </a:prstGeom>
            <a:noFill/>
          </p:spPr>
        </p:pic>
        <p:sp>
          <p:nvSpPr>
            <p:cNvPr id="67" name="Freeform 6902"/>
            <p:cNvSpPr/>
            <p:nvPr/>
          </p:nvSpPr>
          <p:spPr>
            <a:xfrm>
              <a:off x="3557841" y="1889069"/>
              <a:ext cx="13017" cy="17246"/>
            </a:xfrm>
            <a:custGeom>
              <a:avLst/>
              <a:gdLst/>
              <a:ahLst/>
              <a:cxnLst/>
              <a:rect l="0" t="0" r="0" b="0"/>
              <a:pathLst>
                <a:path w="13017" h="17246">
                  <a:moveTo>
                    <a:pt x="2946" y="17246"/>
                  </a:moveTo>
                  <a:lnTo>
                    <a:pt x="0" y="2642"/>
                  </a:lnTo>
                  <a:lnTo>
                    <a:pt x="13017" y="0"/>
                  </a:lnTo>
                  <a:cubicBezTo>
                    <a:pt x="9791" y="5613"/>
                    <a:pt x="6451" y="11354"/>
                    <a:pt x="2946" y="17246"/>
                  </a:cubicBezTo>
                </a:path>
              </a:pathLst>
            </a:custGeom>
            <a:solidFill>
              <a:srgbClr val="F9DDD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68" name="Freeform 6903"/>
            <p:cNvSpPr/>
            <p:nvPr/>
          </p:nvSpPr>
          <p:spPr>
            <a:xfrm>
              <a:off x="2529141" y="1907962"/>
              <a:ext cx="1051953" cy="226071"/>
            </a:xfrm>
            <a:custGeom>
              <a:avLst/>
              <a:gdLst/>
              <a:ahLst/>
              <a:cxnLst/>
              <a:rect l="0" t="0" r="0" b="0"/>
              <a:pathLst>
                <a:path w="1051953" h="226071">
                  <a:moveTo>
                    <a:pt x="1051953" y="14655"/>
                  </a:moveTo>
                  <a:lnTo>
                    <a:pt x="2959" y="226071"/>
                  </a:lnTo>
                  <a:lnTo>
                    <a:pt x="0" y="211403"/>
                  </a:lnTo>
                  <a:lnTo>
                    <a:pt x="1049007" y="0"/>
                  </a:lnTo>
                  <a:close/>
                </a:path>
              </a:pathLst>
            </a:custGeom>
            <a:solidFill>
              <a:srgbClr val="E3574C">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69" name="Freeform 6904"/>
            <p:cNvSpPr/>
            <p:nvPr/>
          </p:nvSpPr>
          <p:spPr>
            <a:xfrm>
              <a:off x="3417248" y="1517053"/>
              <a:ext cx="803795" cy="662597"/>
            </a:xfrm>
            <a:custGeom>
              <a:avLst/>
              <a:gdLst/>
              <a:ahLst/>
              <a:cxnLst/>
              <a:rect l="0" t="0" r="0" b="0"/>
              <a:pathLst>
                <a:path w="803795" h="662597">
                  <a:moveTo>
                    <a:pt x="660654" y="0"/>
                  </a:moveTo>
                  <a:cubicBezTo>
                    <a:pt x="660540" y="1092"/>
                    <a:pt x="646596" y="72631"/>
                    <a:pt x="634937" y="135178"/>
                  </a:cubicBezTo>
                  <a:cubicBezTo>
                    <a:pt x="622986" y="199161"/>
                    <a:pt x="586652" y="255955"/>
                    <a:pt x="553060" y="296290"/>
                  </a:cubicBezTo>
                  <a:cubicBezTo>
                    <a:pt x="521056" y="334683"/>
                    <a:pt x="476124" y="360095"/>
                    <a:pt x="426848" y="368427"/>
                  </a:cubicBezTo>
                  <a:cubicBezTo>
                    <a:pt x="119406" y="420446"/>
                    <a:pt x="8192" y="397992"/>
                    <a:pt x="3391" y="505028"/>
                  </a:cubicBezTo>
                  <a:cubicBezTo>
                    <a:pt x="0" y="581190"/>
                    <a:pt x="106007" y="619620"/>
                    <a:pt x="220523" y="638949"/>
                  </a:cubicBezTo>
                  <a:cubicBezTo>
                    <a:pt x="360757" y="662597"/>
                    <a:pt x="504495" y="655205"/>
                    <a:pt x="642265" y="619937"/>
                  </a:cubicBezTo>
                  <a:cubicBezTo>
                    <a:pt x="684745" y="609066"/>
                    <a:pt x="725284" y="598728"/>
                    <a:pt x="803795" y="578002"/>
                  </a:cubicBezTo>
                  <a:close/>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0" name="Freeform 6905"/>
            <p:cNvSpPr/>
            <p:nvPr/>
          </p:nvSpPr>
          <p:spPr>
            <a:xfrm>
              <a:off x="3867172" y="1499409"/>
              <a:ext cx="261238" cy="392823"/>
            </a:xfrm>
            <a:custGeom>
              <a:avLst/>
              <a:gdLst/>
              <a:ahLst/>
              <a:cxnLst/>
              <a:rect l="0" t="0" r="0" b="0"/>
              <a:pathLst>
                <a:path w="261238" h="392823">
                  <a:moveTo>
                    <a:pt x="239509" y="0"/>
                  </a:moveTo>
                  <a:lnTo>
                    <a:pt x="186500" y="24193"/>
                  </a:lnTo>
                  <a:cubicBezTo>
                    <a:pt x="186411" y="25285"/>
                    <a:pt x="175502" y="97358"/>
                    <a:pt x="166510" y="160337"/>
                  </a:cubicBezTo>
                  <a:cubicBezTo>
                    <a:pt x="157252" y="224751"/>
                    <a:pt x="123343" y="283032"/>
                    <a:pt x="91491" y="324751"/>
                  </a:cubicBezTo>
                  <a:cubicBezTo>
                    <a:pt x="67831" y="355701"/>
                    <a:pt x="36005" y="379069"/>
                    <a:pt x="0" y="392823"/>
                  </a:cubicBezTo>
                  <a:cubicBezTo>
                    <a:pt x="144539" y="345643"/>
                    <a:pt x="206578" y="258267"/>
                    <a:pt x="230899" y="175818"/>
                  </a:cubicBezTo>
                  <a:cubicBezTo>
                    <a:pt x="261238" y="73152"/>
                    <a:pt x="239509" y="0"/>
                    <a:pt x="239509" y="0"/>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1" name="Freeform 6906"/>
            <p:cNvSpPr/>
            <p:nvPr/>
          </p:nvSpPr>
          <p:spPr>
            <a:xfrm>
              <a:off x="3652977" y="2158426"/>
              <a:ext cx="38" cy="38"/>
            </a:xfrm>
            <a:custGeom>
              <a:avLst/>
              <a:gdLst/>
              <a:ahLst/>
              <a:cxnLst/>
              <a:rect l="0" t="0" r="0" b="0"/>
              <a:pathLst>
                <a:path w="38" h="38">
                  <a:moveTo>
                    <a:pt x="38" y="38"/>
                  </a:moveTo>
                  <a:lnTo>
                    <a:pt x="0" y="0"/>
                  </a:lnTo>
                  <a:cubicBezTo>
                    <a:pt x="13" y="0"/>
                    <a:pt x="13" y="13"/>
                    <a:pt x="38" y="13"/>
                  </a:cubicBezTo>
                  <a:close/>
                </a:path>
              </a:pathLst>
            </a:custGeom>
            <a:solidFill>
              <a:srgbClr val="C7A0BE">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72" name="Picture 6907"/>
            <p:cNvPicPr>
              <a:picLocks noChangeArrowheads="1"/>
            </p:cNvPicPr>
            <p:nvPr/>
          </p:nvPicPr>
          <p:blipFill>
            <a:blip r:embed="rId16">
              <a:extLst>
                <a:ext uri="{28A0092B-C50C-407E-A947-70E740481C1C}">
                  <a14:useLocalDpi xmlns:a14="http://schemas.microsoft.com/office/drawing/2010/main" xmlns="" val="0"/>
                </a:ext>
              </a:extLst>
            </a:blip>
            <a:srcRect/>
            <a:stretch>
              <a:fillRect/>
            </a:stretch>
          </p:blipFill>
          <p:spPr>
            <a:xfrm>
              <a:off x="3436313" y="2072962"/>
              <a:ext cx="186461" cy="90652"/>
            </a:xfrm>
            <a:prstGeom prst="rect">
              <a:avLst/>
            </a:prstGeom>
            <a:noFill/>
          </p:spPr>
        </p:pic>
        <p:sp>
          <p:nvSpPr>
            <p:cNvPr id="73" name="Freeform 6908"/>
            <p:cNvSpPr/>
            <p:nvPr/>
          </p:nvSpPr>
          <p:spPr>
            <a:xfrm>
              <a:off x="3610074" y="2150900"/>
              <a:ext cx="3886" cy="774"/>
            </a:xfrm>
            <a:custGeom>
              <a:avLst/>
              <a:gdLst/>
              <a:ahLst/>
              <a:cxnLst/>
              <a:rect l="0" t="0" r="0" b="0"/>
              <a:pathLst>
                <a:path w="3886" h="774">
                  <a:moveTo>
                    <a:pt x="3886" y="774"/>
                  </a:moveTo>
                  <a:cubicBezTo>
                    <a:pt x="2629" y="521"/>
                    <a:pt x="1321" y="279"/>
                    <a:pt x="0" y="13"/>
                  </a:cubicBezTo>
                  <a:lnTo>
                    <a:pt x="0" y="0"/>
                  </a:lnTo>
                  <a:cubicBezTo>
                    <a:pt x="1283" y="254"/>
                    <a:pt x="2604" y="521"/>
                    <a:pt x="3886" y="774"/>
                  </a:cubicBezTo>
                </a:path>
              </a:pathLst>
            </a:custGeom>
            <a:solidFill>
              <a:srgbClr val="DCC2CE">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4" name="Freeform 6909"/>
            <p:cNvSpPr/>
            <p:nvPr/>
          </p:nvSpPr>
          <p:spPr>
            <a:xfrm>
              <a:off x="3449231" y="2039153"/>
              <a:ext cx="228015" cy="119291"/>
            </a:xfrm>
            <a:custGeom>
              <a:avLst/>
              <a:gdLst/>
              <a:ahLst/>
              <a:cxnLst/>
              <a:rect l="0" t="0" r="0" b="0"/>
              <a:pathLst>
                <a:path w="228015" h="119291">
                  <a:moveTo>
                    <a:pt x="203784" y="119291"/>
                  </a:moveTo>
                  <a:cubicBezTo>
                    <a:pt x="203759" y="119291"/>
                    <a:pt x="203759" y="119266"/>
                    <a:pt x="203746" y="119266"/>
                  </a:cubicBezTo>
                  <a:cubicBezTo>
                    <a:pt x="202718" y="118771"/>
                    <a:pt x="187198" y="116764"/>
                    <a:pt x="164732" y="112522"/>
                  </a:cubicBezTo>
                  <a:cubicBezTo>
                    <a:pt x="163449" y="112256"/>
                    <a:pt x="162129" y="112002"/>
                    <a:pt x="160846" y="111735"/>
                  </a:cubicBezTo>
                  <a:cubicBezTo>
                    <a:pt x="94514" y="98438"/>
                    <a:pt x="34011" y="77978"/>
                    <a:pt x="0" y="46508"/>
                  </a:cubicBezTo>
                  <a:cubicBezTo>
                    <a:pt x="11583" y="12129"/>
                    <a:pt x="26277" y="0"/>
                    <a:pt x="46762" y="0"/>
                  </a:cubicBezTo>
                  <a:cubicBezTo>
                    <a:pt x="69799" y="0"/>
                    <a:pt x="100178" y="15291"/>
                    <a:pt x="141758" y="31446"/>
                  </a:cubicBezTo>
                  <a:cubicBezTo>
                    <a:pt x="183299" y="47638"/>
                    <a:pt x="228015" y="81598"/>
                    <a:pt x="203784" y="119291"/>
                  </a:cubicBezTo>
                </a:path>
              </a:pathLst>
            </a:custGeom>
            <a:solidFill>
              <a:srgbClr val="F1BAA5">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5" name="Freeform 6910"/>
            <p:cNvSpPr/>
            <p:nvPr/>
          </p:nvSpPr>
          <p:spPr>
            <a:xfrm>
              <a:off x="2766225" y="3022766"/>
              <a:ext cx="293547" cy="293521"/>
            </a:xfrm>
            <a:custGeom>
              <a:avLst/>
              <a:gdLst/>
              <a:ahLst/>
              <a:cxnLst/>
              <a:rect l="0" t="0" r="0" b="0"/>
              <a:pathLst>
                <a:path w="293547" h="293521">
                  <a:moveTo>
                    <a:pt x="29184" y="93903"/>
                  </a:moveTo>
                  <a:cubicBezTo>
                    <a:pt x="58381" y="28968"/>
                    <a:pt x="134695" y="0"/>
                    <a:pt x="199618" y="29172"/>
                  </a:cubicBezTo>
                  <a:cubicBezTo>
                    <a:pt x="264565" y="58356"/>
                    <a:pt x="293547" y="134682"/>
                    <a:pt x="264349" y="199605"/>
                  </a:cubicBezTo>
                  <a:cubicBezTo>
                    <a:pt x="235165" y="264540"/>
                    <a:pt x="158863" y="293521"/>
                    <a:pt x="93915" y="264337"/>
                  </a:cubicBezTo>
                  <a:cubicBezTo>
                    <a:pt x="28981" y="235139"/>
                    <a:pt x="0" y="158838"/>
                    <a:pt x="29184" y="93903"/>
                  </a:cubicBezTo>
                </a:path>
              </a:pathLst>
            </a:custGeom>
            <a:solidFill>
              <a:srgbClr val="F1F3F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6" name="Freeform 6911"/>
            <p:cNvSpPr/>
            <p:nvPr/>
          </p:nvSpPr>
          <p:spPr>
            <a:xfrm>
              <a:off x="2779250" y="3035758"/>
              <a:ext cx="267511" cy="267511"/>
            </a:xfrm>
            <a:custGeom>
              <a:avLst/>
              <a:gdLst/>
              <a:ahLst/>
              <a:cxnLst/>
              <a:rect l="0" t="0" r="0" b="0"/>
              <a:pathLst>
                <a:path w="267511" h="267511">
                  <a:moveTo>
                    <a:pt x="26593" y="85597"/>
                  </a:moveTo>
                  <a:cubicBezTo>
                    <a:pt x="53186" y="26416"/>
                    <a:pt x="122732" y="0"/>
                    <a:pt x="181913" y="26619"/>
                  </a:cubicBezTo>
                  <a:cubicBezTo>
                    <a:pt x="241095" y="53213"/>
                    <a:pt x="267511" y="122744"/>
                    <a:pt x="240892" y="181926"/>
                  </a:cubicBezTo>
                  <a:cubicBezTo>
                    <a:pt x="214298" y="241108"/>
                    <a:pt x="144753" y="267511"/>
                    <a:pt x="85571" y="240917"/>
                  </a:cubicBezTo>
                  <a:cubicBezTo>
                    <a:pt x="26390" y="214311"/>
                    <a:pt x="0" y="144778"/>
                    <a:pt x="26593" y="85597"/>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7" name="Freeform 6912"/>
            <p:cNvSpPr/>
            <p:nvPr/>
          </p:nvSpPr>
          <p:spPr>
            <a:xfrm>
              <a:off x="2853272" y="3051940"/>
              <a:ext cx="112572" cy="235165"/>
            </a:xfrm>
            <a:custGeom>
              <a:avLst/>
              <a:gdLst/>
              <a:ahLst/>
              <a:cxnLst/>
              <a:rect l="0" t="0" r="0" b="0"/>
              <a:pathLst>
                <a:path w="112572" h="235165">
                  <a:moveTo>
                    <a:pt x="112572" y="0"/>
                  </a:moveTo>
                  <a:lnTo>
                    <a:pt x="6870" y="235165"/>
                  </a:lnTo>
                  <a:lnTo>
                    <a:pt x="0" y="218376"/>
                  </a:lnTo>
                  <a:lnTo>
                    <a:pt x="95466" y="6007"/>
                  </a:lnTo>
                  <a:close/>
                </a:path>
              </a:pathLst>
            </a:custGeom>
            <a:solidFill>
              <a:srgbClr val="F1F3F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8" name="Freeform 6913"/>
            <p:cNvSpPr/>
            <p:nvPr/>
          </p:nvSpPr>
          <p:spPr>
            <a:xfrm>
              <a:off x="2860141" y="3051934"/>
              <a:ext cx="112572" cy="235165"/>
            </a:xfrm>
            <a:custGeom>
              <a:avLst/>
              <a:gdLst/>
              <a:ahLst/>
              <a:cxnLst/>
              <a:rect l="0" t="0" r="0" b="0"/>
              <a:pathLst>
                <a:path w="112572" h="235165">
                  <a:moveTo>
                    <a:pt x="112572" y="16789"/>
                  </a:moveTo>
                  <a:lnTo>
                    <a:pt x="17107" y="229158"/>
                  </a:lnTo>
                  <a:lnTo>
                    <a:pt x="0" y="235165"/>
                  </a:lnTo>
                  <a:lnTo>
                    <a:pt x="105702" y="0"/>
                  </a:lnTo>
                  <a:close/>
                </a:path>
              </a:pathLst>
            </a:custGeom>
            <a:solidFill>
              <a:srgbClr val="E5E6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79" name="Freeform 6914"/>
            <p:cNvSpPr/>
            <p:nvPr/>
          </p:nvSpPr>
          <p:spPr>
            <a:xfrm>
              <a:off x="3028646" y="2970093"/>
              <a:ext cx="294537" cy="294524"/>
            </a:xfrm>
            <a:custGeom>
              <a:avLst/>
              <a:gdLst/>
              <a:ahLst/>
              <a:cxnLst/>
              <a:rect l="0" t="0" r="0" b="0"/>
              <a:pathLst>
                <a:path w="294537" h="294524">
                  <a:moveTo>
                    <a:pt x="34632" y="209943"/>
                  </a:moveTo>
                  <a:cubicBezTo>
                    <a:pt x="0" y="147739"/>
                    <a:pt x="22352" y="69253"/>
                    <a:pt x="84555" y="34620"/>
                  </a:cubicBezTo>
                  <a:cubicBezTo>
                    <a:pt x="146785" y="0"/>
                    <a:pt x="225271" y="22339"/>
                    <a:pt x="259904" y="84569"/>
                  </a:cubicBezTo>
                  <a:cubicBezTo>
                    <a:pt x="294537" y="146774"/>
                    <a:pt x="272160" y="225259"/>
                    <a:pt x="209955" y="259892"/>
                  </a:cubicBezTo>
                  <a:cubicBezTo>
                    <a:pt x="147750" y="294524"/>
                    <a:pt x="69239" y="272173"/>
                    <a:pt x="34632" y="209943"/>
                  </a:cubicBezTo>
                </a:path>
              </a:pathLst>
            </a:custGeom>
            <a:solidFill>
              <a:srgbClr val="F1F3F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0" name="Freeform 6915"/>
            <p:cNvSpPr/>
            <p:nvPr/>
          </p:nvSpPr>
          <p:spPr>
            <a:xfrm>
              <a:off x="3041707" y="2983150"/>
              <a:ext cx="268413" cy="268401"/>
            </a:xfrm>
            <a:custGeom>
              <a:avLst/>
              <a:gdLst/>
              <a:ahLst/>
              <a:cxnLst/>
              <a:rect l="0" t="0" r="0" b="0"/>
              <a:pathLst>
                <a:path w="268413" h="268401">
                  <a:moveTo>
                    <a:pt x="31546" y="191338"/>
                  </a:moveTo>
                  <a:cubicBezTo>
                    <a:pt x="0" y="134646"/>
                    <a:pt x="20371" y="63107"/>
                    <a:pt x="77062" y="31560"/>
                  </a:cubicBezTo>
                  <a:cubicBezTo>
                    <a:pt x="133768" y="0"/>
                    <a:pt x="205307" y="20358"/>
                    <a:pt x="236854" y="77064"/>
                  </a:cubicBezTo>
                  <a:cubicBezTo>
                    <a:pt x="268413" y="133757"/>
                    <a:pt x="248030" y="205295"/>
                    <a:pt x="191350" y="236842"/>
                  </a:cubicBezTo>
                  <a:cubicBezTo>
                    <a:pt x="134644" y="268401"/>
                    <a:pt x="63105" y="248018"/>
                    <a:pt x="31546" y="191338"/>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1" name="Freeform 6916"/>
            <p:cNvSpPr/>
            <p:nvPr/>
          </p:nvSpPr>
          <p:spPr>
            <a:xfrm>
              <a:off x="3107799" y="3004715"/>
              <a:ext cx="130797" cy="225272"/>
            </a:xfrm>
            <a:custGeom>
              <a:avLst/>
              <a:gdLst/>
              <a:ahLst/>
              <a:cxnLst/>
              <a:rect l="0" t="0" r="0" b="0"/>
              <a:pathLst>
                <a:path w="130797" h="225272">
                  <a:moveTo>
                    <a:pt x="5410" y="0"/>
                  </a:moveTo>
                  <a:lnTo>
                    <a:pt x="130797" y="225272"/>
                  </a:lnTo>
                  <a:lnTo>
                    <a:pt x="113258" y="220764"/>
                  </a:lnTo>
                  <a:lnTo>
                    <a:pt x="0" y="17297"/>
                  </a:lnTo>
                  <a:close/>
                </a:path>
              </a:pathLst>
            </a:custGeom>
            <a:solidFill>
              <a:srgbClr val="F1F3F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2" name="Freeform 6917"/>
            <p:cNvSpPr/>
            <p:nvPr/>
          </p:nvSpPr>
          <p:spPr>
            <a:xfrm>
              <a:off x="3113208" y="3004712"/>
              <a:ext cx="130822" cy="225272"/>
            </a:xfrm>
            <a:custGeom>
              <a:avLst/>
              <a:gdLst/>
              <a:ahLst/>
              <a:cxnLst/>
              <a:rect l="0" t="0" r="0" b="0"/>
              <a:pathLst>
                <a:path w="130822" h="225272">
                  <a:moveTo>
                    <a:pt x="17564" y="4508"/>
                  </a:moveTo>
                  <a:lnTo>
                    <a:pt x="130822" y="207974"/>
                  </a:lnTo>
                  <a:lnTo>
                    <a:pt x="125386" y="225272"/>
                  </a:lnTo>
                  <a:lnTo>
                    <a:pt x="0" y="0"/>
                  </a:lnTo>
                  <a:close/>
                </a:path>
              </a:pathLst>
            </a:custGeom>
            <a:solidFill>
              <a:srgbClr val="E5E6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3" name="Freeform 6918"/>
            <p:cNvSpPr/>
            <p:nvPr/>
          </p:nvSpPr>
          <p:spPr>
            <a:xfrm>
              <a:off x="2891278" y="2735239"/>
              <a:ext cx="294435" cy="294423"/>
            </a:xfrm>
            <a:custGeom>
              <a:avLst/>
              <a:gdLst/>
              <a:ahLst/>
              <a:cxnLst/>
              <a:rect l="0" t="0" r="0" b="0"/>
              <a:pathLst>
                <a:path w="294435" h="294423">
                  <a:moveTo>
                    <a:pt x="81876" y="36093"/>
                  </a:moveTo>
                  <a:cubicBezTo>
                    <a:pt x="143242" y="0"/>
                    <a:pt x="222249" y="20498"/>
                    <a:pt x="258342" y="81851"/>
                  </a:cubicBezTo>
                  <a:cubicBezTo>
                    <a:pt x="294435" y="143242"/>
                    <a:pt x="273938" y="222249"/>
                    <a:pt x="212558" y="258343"/>
                  </a:cubicBezTo>
                  <a:cubicBezTo>
                    <a:pt x="151192" y="294423"/>
                    <a:pt x="72186" y="273925"/>
                    <a:pt x="36093" y="212559"/>
                  </a:cubicBezTo>
                  <a:cubicBezTo>
                    <a:pt x="0" y="151193"/>
                    <a:pt x="20497" y="72186"/>
                    <a:pt x="81876" y="36093"/>
                  </a:cubicBezTo>
                </a:path>
              </a:pathLst>
            </a:custGeom>
            <a:solidFill>
              <a:srgbClr val="F1F3F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4" name="Freeform 6919"/>
            <p:cNvSpPr/>
            <p:nvPr/>
          </p:nvSpPr>
          <p:spPr>
            <a:xfrm>
              <a:off x="2904343" y="2748306"/>
              <a:ext cx="268312" cy="268299"/>
            </a:xfrm>
            <a:custGeom>
              <a:avLst/>
              <a:gdLst/>
              <a:ahLst/>
              <a:cxnLst/>
              <a:rect l="0" t="0" r="0" b="0"/>
              <a:pathLst>
                <a:path w="268312" h="268299">
                  <a:moveTo>
                    <a:pt x="74599" y="32880"/>
                  </a:moveTo>
                  <a:cubicBezTo>
                    <a:pt x="130517" y="0"/>
                    <a:pt x="202538" y="18656"/>
                    <a:pt x="235419" y="74599"/>
                  </a:cubicBezTo>
                  <a:cubicBezTo>
                    <a:pt x="268312" y="130517"/>
                    <a:pt x="249617" y="202513"/>
                    <a:pt x="193699" y="235419"/>
                  </a:cubicBezTo>
                  <a:cubicBezTo>
                    <a:pt x="137768" y="268299"/>
                    <a:pt x="65773" y="249618"/>
                    <a:pt x="32880" y="193700"/>
                  </a:cubicBezTo>
                  <a:cubicBezTo>
                    <a:pt x="0" y="137769"/>
                    <a:pt x="18656" y="65760"/>
                    <a:pt x="74599" y="32880"/>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5" name="Freeform 6920"/>
            <p:cNvSpPr/>
            <p:nvPr/>
          </p:nvSpPr>
          <p:spPr>
            <a:xfrm>
              <a:off x="2927368" y="2812104"/>
              <a:ext cx="222250" cy="135686"/>
            </a:xfrm>
            <a:custGeom>
              <a:avLst/>
              <a:gdLst/>
              <a:ahLst/>
              <a:cxnLst/>
              <a:rect l="0" t="0" r="0" b="0"/>
              <a:pathLst>
                <a:path w="222250" h="135686">
                  <a:moveTo>
                    <a:pt x="222250" y="4991"/>
                  </a:moveTo>
                  <a:lnTo>
                    <a:pt x="0" y="135686"/>
                  </a:lnTo>
                  <a:lnTo>
                    <a:pt x="4115" y="118033"/>
                  </a:lnTo>
                  <a:lnTo>
                    <a:pt x="204826" y="0"/>
                  </a:lnTo>
                  <a:close/>
                </a:path>
              </a:pathLst>
            </a:custGeom>
            <a:solidFill>
              <a:srgbClr val="F1F3F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6" name="Freeform 6921"/>
            <p:cNvSpPr/>
            <p:nvPr/>
          </p:nvSpPr>
          <p:spPr>
            <a:xfrm>
              <a:off x="2927365" y="2817094"/>
              <a:ext cx="222249" cy="135711"/>
            </a:xfrm>
            <a:custGeom>
              <a:avLst/>
              <a:gdLst/>
              <a:ahLst/>
              <a:cxnLst/>
              <a:rect l="0" t="0" r="0" b="0"/>
              <a:pathLst>
                <a:path w="222249" h="135711">
                  <a:moveTo>
                    <a:pt x="218147" y="17665"/>
                  </a:moveTo>
                  <a:lnTo>
                    <a:pt x="17424" y="135711"/>
                  </a:lnTo>
                  <a:lnTo>
                    <a:pt x="0" y="130694"/>
                  </a:lnTo>
                  <a:lnTo>
                    <a:pt x="222249" y="0"/>
                  </a:lnTo>
                  <a:close/>
                </a:path>
              </a:pathLst>
            </a:custGeom>
            <a:solidFill>
              <a:srgbClr val="E5E6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87" name="Picture 6922"/>
            <p:cNvPicPr>
              <a:picLocks noChangeArrowheads="1"/>
            </p:cNvPicPr>
            <p:nvPr/>
          </p:nvPicPr>
          <p:blipFill>
            <a:blip r:embed="rId17">
              <a:extLst>
                <a:ext uri="{28A0092B-C50C-407E-A947-70E740481C1C}">
                  <a14:useLocalDpi xmlns:a14="http://schemas.microsoft.com/office/drawing/2010/main" xmlns="" val="0"/>
                </a:ext>
              </a:extLst>
            </a:blip>
            <a:srcRect/>
            <a:stretch>
              <a:fillRect/>
            </a:stretch>
          </p:blipFill>
          <p:spPr>
            <a:xfrm>
              <a:off x="4495800" y="1083684"/>
              <a:ext cx="502894" cy="1155021"/>
            </a:xfrm>
            <a:prstGeom prst="rect">
              <a:avLst/>
            </a:prstGeom>
            <a:noFill/>
          </p:spPr>
        </p:pic>
        <p:sp>
          <p:nvSpPr>
            <p:cNvPr id="88" name="Freeform 6923"/>
            <p:cNvSpPr/>
            <p:nvPr/>
          </p:nvSpPr>
          <p:spPr>
            <a:xfrm>
              <a:off x="1120457" y="381876"/>
              <a:ext cx="505370" cy="1583715"/>
            </a:xfrm>
            <a:custGeom>
              <a:avLst/>
              <a:gdLst/>
              <a:ahLst/>
              <a:cxnLst/>
              <a:rect l="0" t="0" r="0" b="0"/>
              <a:pathLst>
                <a:path w="505370" h="1583715">
                  <a:moveTo>
                    <a:pt x="471106" y="413042"/>
                  </a:moveTo>
                  <a:cubicBezTo>
                    <a:pt x="471106" y="413042"/>
                    <a:pt x="505370" y="59005"/>
                    <a:pt x="383553" y="29502"/>
                  </a:cubicBezTo>
                  <a:cubicBezTo>
                    <a:pt x="261722" y="0"/>
                    <a:pt x="295986" y="168453"/>
                    <a:pt x="245554" y="354038"/>
                  </a:cubicBezTo>
                  <a:cubicBezTo>
                    <a:pt x="195110" y="539622"/>
                    <a:pt x="166561" y="659536"/>
                    <a:pt x="152286" y="721398"/>
                  </a:cubicBezTo>
                  <a:cubicBezTo>
                    <a:pt x="137998" y="783259"/>
                    <a:pt x="0" y="1583715"/>
                    <a:pt x="0" y="1583715"/>
                  </a:cubicBezTo>
                  <a:close/>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89" name="Freeform 6924"/>
            <p:cNvSpPr/>
            <p:nvPr/>
          </p:nvSpPr>
          <p:spPr>
            <a:xfrm>
              <a:off x="1387589" y="445878"/>
              <a:ext cx="67931" cy="185000"/>
            </a:xfrm>
            <a:custGeom>
              <a:avLst/>
              <a:gdLst/>
              <a:ahLst/>
              <a:cxnLst/>
              <a:rect l="0" t="0" r="0" b="0"/>
              <a:pathLst>
                <a:path w="67931" h="185000">
                  <a:moveTo>
                    <a:pt x="55244" y="130530"/>
                  </a:moveTo>
                  <a:cubicBezTo>
                    <a:pt x="63118" y="115646"/>
                    <a:pt x="67931" y="40018"/>
                    <a:pt x="56272" y="21209"/>
                  </a:cubicBezTo>
                  <a:cubicBezTo>
                    <a:pt x="51117" y="12903"/>
                    <a:pt x="42697" y="5588"/>
                    <a:pt x="34924" y="0"/>
                  </a:cubicBezTo>
                  <a:cubicBezTo>
                    <a:pt x="9042" y="39637"/>
                    <a:pt x="5930" y="118123"/>
                    <a:pt x="0" y="185000"/>
                  </a:cubicBezTo>
                  <a:cubicBezTo>
                    <a:pt x="22491" y="170928"/>
                    <a:pt x="48691" y="142963"/>
                    <a:pt x="55244" y="130530"/>
                  </a:cubicBezTo>
                </a:path>
              </a:pathLst>
            </a:custGeom>
            <a:solidFill>
              <a:srgbClr val="F2B49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0" name="Freeform 6925"/>
            <p:cNvSpPr/>
            <p:nvPr/>
          </p:nvSpPr>
          <p:spPr>
            <a:xfrm>
              <a:off x="1596551" y="911980"/>
              <a:ext cx="419" cy="45224"/>
            </a:xfrm>
            <a:custGeom>
              <a:avLst/>
              <a:gdLst/>
              <a:ahLst/>
              <a:cxnLst/>
              <a:rect l="0" t="0" r="0" b="0"/>
              <a:pathLst>
                <a:path w="419" h="45224">
                  <a:moveTo>
                    <a:pt x="419" y="0"/>
                  </a:moveTo>
                  <a:lnTo>
                    <a:pt x="419" y="45224"/>
                  </a:lnTo>
                  <a:cubicBezTo>
                    <a:pt x="0" y="32054"/>
                    <a:pt x="0" y="17018"/>
                    <a:pt x="419" y="0"/>
                  </a:cubicBezTo>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1" name="Freeform 6926"/>
            <p:cNvSpPr/>
            <p:nvPr/>
          </p:nvSpPr>
          <p:spPr>
            <a:xfrm>
              <a:off x="569902" y="478053"/>
              <a:ext cx="1096860" cy="3044214"/>
            </a:xfrm>
            <a:custGeom>
              <a:avLst/>
              <a:gdLst/>
              <a:ahLst/>
              <a:cxnLst/>
              <a:rect l="0" t="0" r="0" b="0"/>
              <a:pathLst>
                <a:path w="1096860" h="3044214">
                  <a:moveTo>
                    <a:pt x="1026134" y="1539836"/>
                  </a:moveTo>
                  <a:cubicBezTo>
                    <a:pt x="1020699" y="1648332"/>
                    <a:pt x="1074051" y="2092438"/>
                    <a:pt x="1074051" y="2092438"/>
                  </a:cubicBezTo>
                  <a:cubicBezTo>
                    <a:pt x="1074051" y="2092438"/>
                    <a:pt x="1096860" y="2311043"/>
                    <a:pt x="1070228" y="2491231"/>
                  </a:cubicBezTo>
                  <a:cubicBezTo>
                    <a:pt x="1070228" y="2491497"/>
                    <a:pt x="1070139" y="2491777"/>
                    <a:pt x="1070050" y="2492031"/>
                  </a:cubicBezTo>
                  <a:cubicBezTo>
                    <a:pt x="1051876" y="2637852"/>
                    <a:pt x="972515" y="2710610"/>
                    <a:pt x="905802" y="2746526"/>
                  </a:cubicBezTo>
                  <a:cubicBezTo>
                    <a:pt x="860361" y="2771024"/>
                    <a:pt x="395935" y="2922002"/>
                    <a:pt x="0" y="3044214"/>
                  </a:cubicBezTo>
                  <a:lnTo>
                    <a:pt x="0" y="2293034"/>
                  </a:lnTo>
                  <a:cubicBezTo>
                    <a:pt x="105905" y="2267380"/>
                    <a:pt x="182778" y="2235681"/>
                    <a:pt x="211099" y="2226944"/>
                  </a:cubicBezTo>
                  <a:cubicBezTo>
                    <a:pt x="301155" y="2199067"/>
                    <a:pt x="393890" y="2034094"/>
                    <a:pt x="398958" y="2001150"/>
                  </a:cubicBezTo>
                  <a:cubicBezTo>
                    <a:pt x="403949" y="1968105"/>
                    <a:pt x="502996" y="1587397"/>
                    <a:pt x="516991" y="1539214"/>
                  </a:cubicBezTo>
                  <a:cubicBezTo>
                    <a:pt x="530885" y="1490929"/>
                    <a:pt x="596887" y="1301902"/>
                    <a:pt x="623519" y="1251140"/>
                  </a:cubicBezTo>
                  <a:cubicBezTo>
                    <a:pt x="650151" y="1200366"/>
                    <a:pt x="732637" y="729615"/>
                    <a:pt x="758025" y="622985"/>
                  </a:cubicBezTo>
                  <a:cubicBezTo>
                    <a:pt x="774497" y="553783"/>
                    <a:pt x="804786" y="323964"/>
                    <a:pt x="839610" y="162026"/>
                  </a:cubicBezTo>
                  <a:cubicBezTo>
                    <a:pt x="853872" y="95669"/>
                    <a:pt x="853694" y="35458"/>
                    <a:pt x="896798" y="14617"/>
                  </a:cubicBezTo>
                  <a:cubicBezTo>
                    <a:pt x="927265" y="0"/>
                    <a:pt x="963955" y="13182"/>
                    <a:pt x="979906" y="43027"/>
                  </a:cubicBezTo>
                  <a:cubicBezTo>
                    <a:pt x="999858" y="80530"/>
                    <a:pt x="1022667" y="156692"/>
                    <a:pt x="1027023" y="310959"/>
                  </a:cubicBezTo>
                  <a:lnTo>
                    <a:pt x="1028813" y="911949"/>
                  </a:lnTo>
                  <a:cubicBezTo>
                    <a:pt x="1049743" y="928522"/>
                    <a:pt x="1065681" y="951141"/>
                    <a:pt x="1073695" y="977506"/>
                  </a:cubicBezTo>
                  <a:cubicBezTo>
                    <a:pt x="1073784" y="977861"/>
                    <a:pt x="1073962" y="978128"/>
                    <a:pt x="1074051" y="978484"/>
                  </a:cubicBezTo>
                  <a:cubicBezTo>
                    <a:pt x="1082433" y="1006538"/>
                    <a:pt x="1085366" y="1039685"/>
                    <a:pt x="1083677" y="1077264"/>
                  </a:cubicBezTo>
                  <a:cubicBezTo>
                    <a:pt x="1082610" y="1102830"/>
                    <a:pt x="1074152" y="1160729"/>
                    <a:pt x="1074152" y="1161084"/>
                  </a:cubicBezTo>
                  <a:lnTo>
                    <a:pt x="1074051" y="1161262"/>
                  </a:lnTo>
                  <a:cubicBezTo>
                    <a:pt x="1074051" y="1161262"/>
                    <a:pt x="1073073" y="1167676"/>
                    <a:pt x="1072095" y="1174178"/>
                  </a:cubicBezTo>
                  <a:cubicBezTo>
                    <a:pt x="1063548" y="1229487"/>
                    <a:pt x="1030769" y="1445691"/>
                    <a:pt x="1026134" y="1539836"/>
                  </a:cubicBezTo>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2" name="Freeform 6927"/>
            <p:cNvSpPr/>
            <p:nvPr/>
          </p:nvSpPr>
          <p:spPr>
            <a:xfrm>
              <a:off x="1522126" y="493839"/>
              <a:ext cx="76555" cy="896213"/>
            </a:xfrm>
            <a:custGeom>
              <a:avLst/>
              <a:gdLst/>
              <a:ahLst/>
              <a:cxnLst/>
              <a:rect l="0" t="0" r="0" b="0"/>
              <a:pathLst>
                <a:path w="76555" h="896213">
                  <a:moveTo>
                    <a:pt x="76555" y="896213"/>
                  </a:moveTo>
                  <a:cubicBezTo>
                    <a:pt x="75451" y="895299"/>
                    <a:pt x="74308" y="894423"/>
                    <a:pt x="73165" y="893547"/>
                  </a:cubicBezTo>
                  <a:cubicBezTo>
                    <a:pt x="66053" y="883996"/>
                    <a:pt x="57747" y="875424"/>
                    <a:pt x="48425" y="868083"/>
                  </a:cubicBezTo>
                  <a:lnTo>
                    <a:pt x="46711" y="267005"/>
                  </a:lnTo>
                  <a:cubicBezTo>
                    <a:pt x="42367" y="113932"/>
                    <a:pt x="19837" y="37757"/>
                    <a:pt x="0" y="0"/>
                  </a:cubicBezTo>
                  <a:cubicBezTo>
                    <a:pt x="11417" y="5893"/>
                    <a:pt x="21247" y="15214"/>
                    <a:pt x="27673" y="27254"/>
                  </a:cubicBezTo>
                  <a:cubicBezTo>
                    <a:pt x="47625" y="64706"/>
                    <a:pt x="70460" y="140881"/>
                    <a:pt x="74841" y="295148"/>
                  </a:cubicBezTo>
                  <a:close/>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3" name="Freeform 6928"/>
            <p:cNvSpPr/>
            <p:nvPr/>
          </p:nvSpPr>
          <p:spPr>
            <a:xfrm>
              <a:off x="1136338" y="1354143"/>
              <a:ext cx="518947" cy="1216392"/>
            </a:xfrm>
            <a:custGeom>
              <a:avLst/>
              <a:gdLst/>
              <a:ahLst/>
              <a:cxnLst/>
              <a:rect l="0" t="0" r="0" b="0"/>
              <a:pathLst>
                <a:path w="518947" h="1216392">
                  <a:moveTo>
                    <a:pt x="230543" y="135610"/>
                  </a:moveTo>
                  <a:cubicBezTo>
                    <a:pt x="195974" y="225195"/>
                    <a:pt x="175908" y="332929"/>
                    <a:pt x="162395" y="378878"/>
                  </a:cubicBezTo>
                  <a:cubicBezTo>
                    <a:pt x="137046" y="465136"/>
                    <a:pt x="126886" y="465136"/>
                    <a:pt x="106591" y="551433"/>
                  </a:cubicBezTo>
                  <a:cubicBezTo>
                    <a:pt x="86259" y="637729"/>
                    <a:pt x="76137" y="769695"/>
                    <a:pt x="40577" y="911833"/>
                  </a:cubicBezTo>
                  <a:cubicBezTo>
                    <a:pt x="5068" y="1053946"/>
                    <a:pt x="0" y="1216392"/>
                    <a:pt x="0" y="1216392"/>
                  </a:cubicBezTo>
                  <a:lnTo>
                    <a:pt x="507568" y="1216392"/>
                  </a:lnTo>
                  <a:cubicBezTo>
                    <a:pt x="507568" y="1216392"/>
                    <a:pt x="454278" y="772235"/>
                    <a:pt x="459676" y="663752"/>
                  </a:cubicBezTo>
                  <a:cubicBezTo>
                    <a:pt x="464896" y="558647"/>
                    <a:pt x="505053" y="301700"/>
                    <a:pt x="507568" y="285711"/>
                  </a:cubicBezTo>
                  <a:lnTo>
                    <a:pt x="507568" y="285177"/>
                  </a:lnTo>
                  <a:lnTo>
                    <a:pt x="507682" y="284949"/>
                  </a:lnTo>
                  <a:cubicBezTo>
                    <a:pt x="512863" y="255066"/>
                    <a:pt x="516178" y="227088"/>
                    <a:pt x="517283" y="201205"/>
                  </a:cubicBezTo>
                  <a:cubicBezTo>
                    <a:pt x="518947" y="163588"/>
                    <a:pt x="516026" y="130429"/>
                    <a:pt x="507568" y="102375"/>
                  </a:cubicBezTo>
                  <a:cubicBezTo>
                    <a:pt x="507479" y="102070"/>
                    <a:pt x="507390" y="101778"/>
                    <a:pt x="507301" y="101473"/>
                  </a:cubicBezTo>
                  <a:cubicBezTo>
                    <a:pt x="492467" y="52895"/>
                    <a:pt x="450862" y="16916"/>
                    <a:pt x="400773" y="8534"/>
                  </a:cubicBezTo>
                  <a:cubicBezTo>
                    <a:pt x="349732" y="0"/>
                    <a:pt x="277406" y="14160"/>
                    <a:pt x="230543" y="135610"/>
                  </a:cubicBezTo>
                </a:path>
              </a:pathLst>
            </a:custGeom>
            <a:solidFill>
              <a:srgbClr val="EE968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4" name="Freeform 6929"/>
            <p:cNvSpPr/>
            <p:nvPr/>
          </p:nvSpPr>
          <p:spPr>
            <a:xfrm>
              <a:off x="569902" y="1384210"/>
              <a:ext cx="1096860" cy="2138057"/>
            </a:xfrm>
            <a:custGeom>
              <a:avLst/>
              <a:gdLst/>
              <a:ahLst/>
              <a:cxnLst/>
              <a:rect l="0" t="0" r="0" b="0"/>
              <a:pathLst>
                <a:path w="1096860" h="2138057">
                  <a:moveTo>
                    <a:pt x="1026134" y="633679"/>
                  </a:moveTo>
                  <a:cubicBezTo>
                    <a:pt x="1021766" y="720153"/>
                    <a:pt x="1054810" y="1020076"/>
                    <a:pt x="1068361" y="1138097"/>
                  </a:cubicBezTo>
                  <a:cubicBezTo>
                    <a:pt x="1071828" y="1168120"/>
                    <a:pt x="1074051" y="1186281"/>
                    <a:pt x="1074051" y="1186281"/>
                  </a:cubicBezTo>
                  <a:cubicBezTo>
                    <a:pt x="1074051" y="1186281"/>
                    <a:pt x="1096860" y="1404886"/>
                    <a:pt x="1070228" y="1585074"/>
                  </a:cubicBezTo>
                  <a:cubicBezTo>
                    <a:pt x="1070228" y="1585340"/>
                    <a:pt x="1070139" y="1585620"/>
                    <a:pt x="1070050" y="1585874"/>
                  </a:cubicBezTo>
                  <a:cubicBezTo>
                    <a:pt x="1051876" y="1731695"/>
                    <a:pt x="972515" y="1804453"/>
                    <a:pt x="905802" y="1840369"/>
                  </a:cubicBezTo>
                  <a:cubicBezTo>
                    <a:pt x="860361" y="1864867"/>
                    <a:pt x="395935" y="2015845"/>
                    <a:pt x="0" y="2138057"/>
                  </a:cubicBezTo>
                  <a:lnTo>
                    <a:pt x="0" y="2045588"/>
                  </a:lnTo>
                  <a:cubicBezTo>
                    <a:pt x="440830" y="1927491"/>
                    <a:pt x="871944" y="1795030"/>
                    <a:pt x="943026" y="1707819"/>
                  </a:cubicBezTo>
                  <a:cubicBezTo>
                    <a:pt x="975449" y="1668005"/>
                    <a:pt x="1001992" y="1613674"/>
                    <a:pt x="1013752" y="1540357"/>
                  </a:cubicBezTo>
                  <a:cubicBezTo>
                    <a:pt x="1013841" y="1540192"/>
                    <a:pt x="1013841" y="1539912"/>
                    <a:pt x="1013930" y="1539646"/>
                  </a:cubicBezTo>
                  <a:cubicBezTo>
                    <a:pt x="1046708" y="1360423"/>
                    <a:pt x="1031302" y="1141221"/>
                    <a:pt x="1031302" y="1141221"/>
                  </a:cubicBezTo>
                  <a:cubicBezTo>
                    <a:pt x="1031302" y="1141221"/>
                    <a:pt x="1024890" y="1065682"/>
                    <a:pt x="1017943" y="969301"/>
                  </a:cubicBezTo>
                  <a:cubicBezTo>
                    <a:pt x="1003516" y="833297"/>
                    <a:pt x="987209" y="660221"/>
                    <a:pt x="990333" y="597866"/>
                  </a:cubicBezTo>
                  <a:cubicBezTo>
                    <a:pt x="995578" y="492849"/>
                    <a:pt x="1035760" y="235865"/>
                    <a:pt x="1038249" y="219926"/>
                  </a:cubicBezTo>
                  <a:lnTo>
                    <a:pt x="1038249" y="219393"/>
                  </a:lnTo>
                  <a:lnTo>
                    <a:pt x="1038427" y="219126"/>
                  </a:lnTo>
                  <a:cubicBezTo>
                    <a:pt x="1043596" y="189281"/>
                    <a:pt x="1046885" y="161316"/>
                    <a:pt x="1047952" y="135395"/>
                  </a:cubicBezTo>
                  <a:cubicBezTo>
                    <a:pt x="1049654" y="97803"/>
                    <a:pt x="1046708" y="64580"/>
                    <a:pt x="1038249" y="36614"/>
                  </a:cubicBezTo>
                  <a:cubicBezTo>
                    <a:pt x="1038160" y="36259"/>
                    <a:pt x="1038071" y="35992"/>
                    <a:pt x="1037983" y="35636"/>
                  </a:cubicBezTo>
                  <a:cubicBezTo>
                    <a:pt x="1034058" y="22810"/>
                    <a:pt x="1028267" y="10871"/>
                    <a:pt x="1020877" y="0"/>
                  </a:cubicBezTo>
                  <a:cubicBezTo>
                    <a:pt x="1045730" y="16841"/>
                    <a:pt x="1064703" y="41783"/>
                    <a:pt x="1073695" y="71349"/>
                  </a:cubicBezTo>
                  <a:cubicBezTo>
                    <a:pt x="1073784" y="71704"/>
                    <a:pt x="1073962" y="71971"/>
                    <a:pt x="1074051" y="72327"/>
                  </a:cubicBezTo>
                  <a:cubicBezTo>
                    <a:pt x="1082433" y="100381"/>
                    <a:pt x="1085366" y="133528"/>
                    <a:pt x="1083677" y="171107"/>
                  </a:cubicBezTo>
                  <a:cubicBezTo>
                    <a:pt x="1082610" y="197028"/>
                    <a:pt x="1079308" y="225006"/>
                    <a:pt x="1074152" y="254927"/>
                  </a:cubicBezTo>
                  <a:lnTo>
                    <a:pt x="1074051" y="255105"/>
                  </a:lnTo>
                  <a:lnTo>
                    <a:pt x="1074051" y="255651"/>
                  </a:lnTo>
                  <a:cubicBezTo>
                    <a:pt x="1071472" y="271679"/>
                    <a:pt x="1031302" y="528574"/>
                    <a:pt x="1026134" y="633679"/>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5" name="Freeform 6930"/>
            <p:cNvSpPr/>
            <p:nvPr/>
          </p:nvSpPr>
          <p:spPr>
            <a:xfrm>
              <a:off x="1118255" y="1331007"/>
              <a:ext cx="479894" cy="1216367"/>
            </a:xfrm>
            <a:custGeom>
              <a:avLst/>
              <a:gdLst/>
              <a:ahLst/>
              <a:cxnLst/>
              <a:rect l="0" t="0" r="0" b="0"/>
              <a:pathLst>
                <a:path w="479894" h="1216367">
                  <a:moveTo>
                    <a:pt x="479894" y="58585"/>
                  </a:moveTo>
                  <a:cubicBezTo>
                    <a:pt x="462419" y="44882"/>
                    <a:pt x="441515" y="35446"/>
                    <a:pt x="418871" y="31674"/>
                  </a:cubicBezTo>
                  <a:cubicBezTo>
                    <a:pt x="367817" y="23140"/>
                    <a:pt x="295490" y="37300"/>
                    <a:pt x="248628" y="158749"/>
                  </a:cubicBezTo>
                  <a:cubicBezTo>
                    <a:pt x="214058" y="248322"/>
                    <a:pt x="193992" y="356069"/>
                    <a:pt x="180479" y="402005"/>
                  </a:cubicBezTo>
                  <a:cubicBezTo>
                    <a:pt x="155130" y="488264"/>
                    <a:pt x="144970" y="488264"/>
                    <a:pt x="124676" y="574560"/>
                  </a:cubicBezTo>
                  <a:cubicBezTo>
                    <a:pt x="104343" y="660869"/>
                    <a:pt x="94221" y="792822"/>
                    <a:pt x="58661" y="934961"/>
                  </a:cubicBezTo>
                  <a:cubicBezTo>
                    <a:pt x="31254" y="1044676"/>
                    <a:pt x="21958" y="1166545"/>
                    <a:pt x="19151" y="1216367"/>
                  </a:cubicBezTo>
                  <a:cubicBezTo>
                    <a:pt x="19151" y="1216367"/>
                    <a:pt x="0" y="1053934"/>
                    <a:pt x="35521" y="911834"/>
                  </a:cubicBezTo>
                  <a:cubicBezTo>
                    <a:pt x="71069" y="769670"/>
                    <a:pt x="81203" y="637730"/>
                    <a:pt x="101523" y="551433"/>
                  </a:cubicBezTo>
                  <a:cubicBezTo>
                    <a:pt x="121818" y="465111"/>
                    <a:pt x="131978" y="465111"/>
                    <a:pt x="157340" y="378853"/>
                  </a:cubicBezTo>
                  <a:cubicBezTo>
                    <a:pt x="170853" y="332905"/>
                    <a:pt x="190919" y="225208"/>
                    <a:pt x="225475" y="135597"/>
                  </a:cubicBezTo>
                  <a:cubicBezTo>
                    <a:pt x="272338" y="14161"/>
                    <a:pt x="344678" y="0"/>
                    <a:pt x="395719" y="8522"/>
                  </a:cubicBezTo>
                  <a:cubicBezTo>
                    <a:pt x="429526" y="14199"/>
                    <a:pt x="459447" y="32398"/>
                    <a:pt x="479894" y="58585"/>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6" name="Freeform 6931"/>
            <p:cNvSpPr/>
            <p:nvPr/>
          </p:nvSpPr>
          <p:spPr>
            <a:xfrm>
              <a:off x="1364592" y="1379694"/>
              <a:ext cx="271627" cy="248983"/>
            </a:xfrm>
            <a:custGeom>
              <a:avLst/>
              <a:gdLst/>
              <a:ahLst/>
              <a:cxnLst/>
              <a:rect l="0" t="0" r="0" b="0"/>
              <a:pathLst>
                <a:path w="271627" h="248983">
                  <a:moveTo>
                    <a:pt x="269989" y="174815"/>
                  </a:moveTo>
                  <a:cubicBezTo>
                    <a:pt x="269634" y="183260"/>
                    <a:pt x="269024" y="192099"/>
                    <a:pt x="268148" y="201294"/>
                  </a:cubicBezTo>
                  <a:cubicBezTo>
                    <a:pt x="265494" y="229386"/>
                    <a:pt x="238989" y="248983"/>
                    <a:pt x="211303" y="243471"/>
                  </a:cubicBezTo>
                  <a:lnTo>
                    <a:pt x="45022" y="210425"/>
                  </a:lnTo>
                  <a:cubicBezTo>
                    <a:pt x="16904" y="204837"/>
                    <a:pt x="0" y="175894"/>
                    <a:pt x="8966" y="148679"/>
                  </a:cubicBezTo>
                  <a:cubicBezTo>
                    <a:pt x="12840" y="136919"/>
                    <a:pt x="16790" y="125400"/>
                    <a:pt x="20066" y="116916"/>
                  </a:cubicBezTo>
                  <a:cubicBezTo>
                    <a:pt x="49987" y="39332"/>
                    <a:pt x="93269" y="0"/>
                    <a:pt x="148704" y="0"/>
                  </a:cubicBezTo>
                  <a:cubicBezTo>
                    <a:pt x="155397" y="0"/>
                    <a:pt x="162370" y="571"/>
                    <a:pt x="169380" y="1753"/>
                  </a:cubicBezTo>
                  <a:cubicBezTo>
                    <a:pt x="212357" y="8953"/>
                    <a:pt x="248247" y="40246"/>
                    <a:pt x="260858" y="81471"/>
                  </a:cubicBezTo>
                  <a:lnTo>
                    <a:pt x="261087" y="82309"/>
                  </a:lnTo>
                  <a:cubicBezTo>
                    <a:pt x="268618" y="107353"/>
                    <a:pt x="271627" y="138455"/>
                    <a:pt x="269989" y="174815"/>
                  </a:cubicBezTo>
                </a:path>
              </a:pathLst>
            </a:custGeom>
            <a:solidFill>
              <a:srgbClr val="F2B49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7" name="Freeform 6932"/>
            <p:cNvSpPr/>
            <p:nvPr/>
          </p:nvSpPr>
          <p:spPr>
            <a:xfrm>
              <a:off x="1398497" y="510905"/>
              <a:ext cx="76491" cy="182574"/>
            </a:xfrm>
            <a:custGeom>
              <a:avLst/>
              <a:gdLst/>
              <a:ahLst/>
              <a:cxnLst/>
              <a:rect l="0" t="0" r="0" b="0"/>
              <a:pathLst>
                <a:path w="76491" h="182574">
                  <a:moveTo>
                    <a:pt x="58407" y="131521"/>
                  </a:moveTo>
                  <a:cubicBezTo>
                    <a:pt x="67157" y="117132"/>
                    <a:pt x="76491" y="41936"/>
                    <a:pt x="65988" y="22454"/>
                  </a:cubicBezTo>
                  <a:cubicBezTo>
                    <a:pt x="61328" y="13856"/>
                    <a:pt x="53366" y="6058"/>
                    <a:pt x="45949" y="0"/>
                  </a:cubicBezTo>
                  <a:cubicBezTo>
                    <a:pt x="17729" y="38024"/>
                    <a:pt x="9919" y="116180"/>
                    <a:pt x="0" y="182574"/>
                  </a:cubicBezTo>
                  <a:cubicBezTo>
                    <a:pt x="23292" y="169887"/>
                    <a:pt x="51118" y="143547"/>
                    <a:pt x="58407" y="131521"/>
                  </a:cubicBezTo>
                </a:path>
              </a:pathLst>
            </a:custGeom>
            <a:solidFill>
              <a:srgbClr val="F2B49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8" name="Freeform 6933"/>
            <p:cNvSpPr/>
            <p:nvPr/>
          </p:nvSpPr>
          <p:spPr>
            <a:xfrm>
              <a:off x="1265407" y="1934975"/>
              <a:ext cx="232575" cy="103301"/>
            </a:xfrm>
            <a:custGeom>
              <a:avLst/>
              <a:gdLst/>
              <a:ahLst/>
              <a:cxnLst/>
              <a:rect l="0" t="0" r="0" b="0"/>
              <a:pathLst>
                <a:path w="232575" h="103301">
                  <a:moveTo>
                    <a:pt x="0" y="0"/>
                  </a:moveTo>
                  <a:cubicBezTo>
                    <a:pt x="1638" y="3086"/>
                    <a:pt x="44729" y="43243"/>
                    <a:pt x="112039" y="62039"/>
                  </a:cubicBezTo>
                  <a:cubicBezTo>
                    <a:pt x="152895" y="73456"/>
                    <a:pt x="192023" y="74739"/>
                    <a:pt x="232575" y="77203"/>
                  </a:cubicBezTo>
                  <a:cubicBezTo>
                    <a:pt x="183794" y="90385"/>
                    <a:pt x="133591" y="103301"/>
                    <a:pt x="96456" y="92786"/>
                  </a:cubicBezTo>
                  <a:cubicBezTo>
                    <a:pt x="49326" y="79451"/>
                    <a:pt x="19557" y="36715"/>
                    <a:pt x="0" y="0"/>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99" name="Freeform 6934"/>
            <p:cNvSpPr/>
            <p:nvPr/>
          </p:nvSpPr>
          <p:spPr>
            <a:xfrm>
              <a:off x="1298637" y="1820843"/>
              <a:ext cx="218401" cy="93966"/>
            </a:xfrm>
            <a:custGeom>
              <a:avLst/>
              <a:gdLst/>
              <a:ahLst/>
              <a:cxnLst/>
              <a:rect l="0" t="0" r="0" b="0"/>
              <a:pathLst>
                <a:path w="218401" h="93966">
                  <a:moveTo>
                    <a:pt x="0" y="24307"/>
                  </a:moveTo>
                  <a:cubicBezTo>
                    <a:pt x="28943" y="11887"/>
                    <a:pt x="84416" y="0"/>
                    <a:pt x="118935" y="10934"/>
                  </a:cubicBezTo>
                  <a:cubicBezTo>
                    <a:pt x="157695" y="23203"/>
                    <a:pt x="192735" y="62419"/>
                    <a:pt x="218401" y="93966"/>
                  </a:cubicBezTo>
                  <a:cubicBezTo>
                    <a:pt x="213575" y="88060"/>
                    <a:pt x="160350" y="59993"/>
                    <a:pt x="113995" y="45312"/>
                  </a:cubicBezTo>
                  <a:cubicBezTo>
                    <a:pt x="40081" y="21920"/>
                    <a:pt x="9093" y="29234"/>
                    <a:pt x="0" y="24307"/>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00" name="Freeform 6935"/>
            <p:cNvSpPr/>
            <p:nvPr/>
          </p:nvSpPr>
          <p:spPr>
            <a:xfrm>
              <a:off x="1288423" y="1893973"/>
              <a:ext cx="214731" cy="81876"/>
            </a:xfrm>
            <a:custGeom>
              <a:avLst/>
              <a:gdLst/>
              <a:ahLst/>
              <a:cxnLst/>
              <a:rect l="0" t="0" r="0" b="0"/>
              <a:pathLst>
                <a:path w="214731" h="81876">
                  <a:moveTo>
                    <a:pt x="0" y="546"/>
                  </a:moveTo>
                  <a:cubicBezTo>
                    <a:pt x="21158" y="0"/>
                    <a:pt x="94830" y="5676"/>
                    <a:pt x="116649" y="12928"/>
                  </a:cubicBezTo>
                  <a:cubicBezTo>
                    <a:pt x="152768" y="24917"/>
                    <a:pt x="181152" y="53733"/>
                    <a:pt x="214731" y="71640"/>
                  </a:cubicBezTo>
                  <a:cubicBezTo>
                    <a:pt x="205740" y="66839"/>
                    <a:pt x="174472" y="81876"/>
                    <a:pt x="96215" y="56222"/>
                  </a:cubicBezTo>
                  <a:cubicBezTo>
                    <a:pt x="73825" y="48894"/>
                    <a:pt x="16764" y="13703"/>
                    <a:pt x="0" y="546"/>
                  </a:cubicBezTo>
                </a:path>
              </a:pathLst>
            </a:custGeom>
            <a:solidFill>
              <a:srgbClr val="EB8476">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sp>
          <p:nvSpPr>
            <p:cNvPr id="101" name="Freeform 6936"/>
            <p:cNvSpPr/>
            <p:nvPr/>
          </p:nvSpPr>
          <p:spPr>
            <a:xfrm>
              <a:off x="579955" y="2559938"/>
              <a:ext cx="546975" cy="951559"/>
            </a:xfrm>
            <a:custGeom>
              <a:avLst/>
              <a:gdLst/>
              <a:ahLst/>
              <a:cxnLst/>
              <a:rect l="0" t="0" r="0" b="0"/>
              <a:pathLst>
                <a:path w="546975" h="951559">
                  <a:moveTo>
                    <a:pt x="268452" y="5968"/>
                  </a:moveTo>
                  <a:lnTo>
                    <a:pt x="0" y="86181"/>
                  </a:lnTo>
                  <a:lnTo>
                    <a:pt x="258572" y="951559"/>
                  </a:lnTo>
                  <a:lnTo>
                    <a:pt x="527024" y="871345"/>
                  </a:lnTo>
                  <a:cubicBezTo>
                    <a:pt x="546975" y="865376"/>
                    <a:pt x="505294" y="666825"/>
                    <a:pt x="433894" y="427849"/>
                  </a:cubicBezTo>
                  <a:cubicBezTo>
                    <a:pt x="362495" y="188886"/>
                    <a:pt x="288403" y="0"/>
                    <a:pt x="268452" y="5968"/>
                  </a:cubicBez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102" name="Picture 6937"/>
            <p:cNvPicPr>
              <a:picLocks noChangeArrowheads="1"/>
            </p:cNvPicPr>
            <p:nvPr/>
          </p:nvPicPr>
          <p:blipFill>
            <a:blip r:embed="rId18">
              <a:extLst>
                <a:ext uri="{28A0092B-C50C-407E-A947-70E740481C1C}">
                  <a14:useLocalDpi xmlns:a14="http://schemas.microsoft.com/office/drawing/2010/main" xmlns="" val="0"/>
                </a:ext>
              </a:extLst>
            </a:blip>
            <a:srcRect/>
            <a:stretch>
              <a:fillRect/>
            </a:stretch>
          </p:blipFill>
          <p:spPr>
            <a:xfrm>
              <a:off x="342900" y="2519328"/>
              <a:ext cx="774700" cy="1243377"/>
            </a:xfrm>
            <a:prstGeom prst="rect">
              <a:avLst/>
            </a:prstGeom>
            <a:noFill/>
          </p:spPr>
        </p:pic>
        <p:sp>
          <p:nvSpPr>
            <p:cNvPr id="103" name="Freeform 6938"/>
            <p:cNvSpPr/>
            <p:nvPr/>
          </p:nvSpPr>
          <p:spPr>
            <a:xfrm>
              <a:off x="1065005" y="3171244"/>
              <a:ext cx="25806" cy="107670"/>
            </a:xfrm>
            <a:custGeom>
              <a:avLst/>
              <a:gdLst/>
              <a:ahLst/>
              <a:cxnLst/>
              <a:rect l="0" t="0" r="0" b="0"/>
              <a:pathLst>
                <a:path w="25806" h="107670">
                  <a:moveTo>
                    <a:pt x="25806" y="107670"/>
                  </a:moveTo>
                  <a:cubicBezTo>
                    <a:pt x="18745" y="75463"/>
                    <a:pt x="10071" y="39230"/>
                    <a:pt x="0" y="0"/>
                  </a:cubicBezTo>
                  <a:lnTo>
                    <a:pt x="0" y="0"/>
                  </a:lnTo>
                  <a:cubicBezTo>
                    <a:pt x="10071" y="39218"/>
                    <a:pt x="18758" y="75463"/>
                    <a:pt x="25806" y="107670"/>
                  </a:cubicBezTo>
                  <a:close/>
                </a:path>
              </a:pathLst>
            </a:custGeom>
            <a:solidFill>
              <a:srgbClr val="D58674">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104" name="Picture 6939"/>
            <p:cNvPicPr>
              <a:picLocks noChangeArrowheads="1"/>
            </p:cNvPicPr>
            <p:nvPr/>
          </p:nvPicPr>
          <p:blipFill>
            <a:blip r:embed="rId19">
              <a:extLst>
                <a:ext uri="{28A0092B-C50C-407E-A947-70E740481C1C}">
                  <a14:useLocalDpi xmlns:a14="http://schemas.microsoft.com/office/drawing/2010/main" xmlns="" val="0"/>
                </a:ext>
              </a:extLst>
            </a:blip>
            <a:srcRect/>
            <a:stretch>
              <a:fillRect/>
            </a:stretch>
          </p:blipFill>
          <p:spPr>
            <a:xfrm>
              <a:off x="1078113" y="3266211"/>
              <a:ext cx="39928" cy="99224"/>
            </a:xfrm>
            <a:prstGeom prst="rect">
              <a:avLst/>
            </a:prstGeom>
            <a:noFill/>
          </p:spPr>
        </p:pic>
        <p:sp>
          <p:nvSpPr>
            <p:cNvPr id="105" name="Freeform 6940"/>
            <p:cNvSpPr/>
            <p:nvPr/>
          </p:nvSpPr>
          <p:spPr>
            <a:xfrm>
              <a:off x="988268" y="3171245"/>
              <a:ext cx="125818" cy="278765"/>
            </a:xfrm>
            <a:custGeom>
              <a:avLst/>
              <a:gdLst/>
              <a:ahLst/>
              <a:cxnLst/>
              <a:rect l="0" t="0" r="0" b="0"/>
              <a:pathLst>
                <a:path w="125818" h="278765">
                  <a:moveTo>
                    <a:pt x="56019" y="278765"/>
                  </a:moveTo>
                  <a:cubicBezTo>
                    <a:pt x="48247" y="221971"/>
                    <a:pt x="28460" y="131407"/>
                    <a:pt x="0" y="23051"/>
                  </a:cubicBezTo>
                  <a:lnTo>
                    <a:pt x="76745" y="0"/>
                  </a:lnTo>
                  <a:cubicBezTo>
                    <a:pt x="86816" y="39231"/>
                    <a:pt x="95490" y="75464"/>
                    <a:pt x="102539" y="107671"/>
                  </a:cubicBezTo>
                  <a:cubicBezTo>
                    <a:pt x="108647" y="135522"/>
                    <a:pt x="113537" y="160363"/>
                    <a:pt x="117067" y="181496"/>
                  </a:cubicBezTo>
                  <a:cubicBezTo>
                    <a:pt x="117372" y="183274"/>
                    <a:pt x="117664" y="185014"/>
                    <a:pt x="117944" y="186741"/>
                  </a:cubicBezTo>
                  <a:cubicBezTo>
                    <a:pt x="117944" y="186754"/>
                    <a:pt x="117944" y="186779"/>
                    <a:pt x="117944" y="186792"/>
                  </a:cubicBezTo>
                  <a:cubicBezTo>
                    <a:pt x="117956" y="186881"/>
                    <a:pt x="117969" y="186983"/>
                    <a:pt x="117995" y="187059"/>
                  </a:cubicBezTo>
                  <a:cubicBezTo>
                    <a:pt x="125107" y="231280"/>
                    <a:pt x="125818" y="257912"/>
                    <a:pt x="118706" y="260020"/>
                  </a:cubicBezTo>
                  <a:close/>
                </a:path>
              </a:pathLst>
            </a:custGeom>
            <a:solidFill>
              <a:srgbClr val="E2E2E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x-none"/>
            </a:p>
          </p:txBody>
        </p:sp>
        <p:pic>
          <p:nvPicPr>
            <p:cNvPr id="106" name="Picture 6941"/>
            <p:cNvPicPr>
              <a:picLocks noChangeArrowheads="1"/>
            </p:cNvPicPr>
            <p:nvPr/>
          </p:nvPicPr>
          <p:blipFill>
            <a:blip r:embed="rId20">
              <a:extLst>
                <a:ext uri="{28A0092B-C50C-407E-A947-70E740481C1C}">
                  <a14:useLocalDpi xmlns:a14="http://schemas.microsoft.com/office/drawing/2010/main" xmlns="" val="0"/>
                </a:ext>
              </a:extLst>
            </a:blip>
            <a:srcRect/>
            <a:stretch>
              <a:fillRect/>
            </a:stretch>
          </p:blipFill>
          <p:spPr>
            <a:xfrm>
              <a:off x="347294" y="3181596"/>
              <a:ext cx="713360" cy="572804"/>
            </a:xfrm>
            <a:prstGeom prst="rect">
              <a:avLst/>
            </a:prstGeom>
            <a:noFill/>
          </p:spPr>
        </p:pic>
      </p:grpSp>
      <p:pic>
        <p:nvPicPr>
          <p:cNvPr id="107" name="Picture 6954"/>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a:xfrm>
            <a:off x="9048193" y="2276147"/>
            <a:ext cx="3152474" cy="2289600"/>
          </a:xfrm>
          <a:prstGeom prst="rect">
            <a:avLst/>
          </a:prstGeom>
          <a:noFill/>
        </p:spPr>
      </p:pic>
      <p:pic>
        <p:nvPicPr>
          <p:cNvPr id="108" name="Picture 6967"/>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a:xfrm>
            <a:off x="9045925" y="4574523"/>
            <a:ext cx="3154741" cy="2293200"/>
          </a:xfrm>
          <a:prstGeom prst="rect">
            <a:avLst/>
          </a:prstGeom>
          <a:noFill/>
        </p:spPr>
      </p:pic>
      <p:sp>
        <p:nvSpPr>
          <p:cNvPr id="109" name="Прямоугольник 108"/>
          <p:cNvSpPr/>
          <p:nvPr/>
        </p:nvSpPr>
        <p:spPr>
          <a:xfrm>
            <a:off x="3481342" y="1447414"/>
            <a:ext cx="4313072" cy="553998"/>
          </a:xfrm>
          <a:prstGeom prst="rect">
            <a:avLst/>
          </a:prstGeom>
        </p:spPr>
        <p:txBody>
          <a:bodyPr wrap="square">
            <a:spAutoFit/>
          </a:bodyPr>
          <a:lstStyle/>
          <a:p>
            <a:pPr algn="ctr"/>
            <a:r>
              <a:rPr lang="ru-RU" sz="3000" b="1" dirty="0"/>
              <a:t>АЛДЫН АЛУ ШАРАЛАРЫ</a:t>
            </a:r>
          </a:p>
        </p:txBody>
      </p:sp>
      <p:sp>
        <p:nvSpPr>
          <p:cNvPr id="110" name="Прямоугольник 109"/>
          <p:cNvSpPr/>
          <p:nvPr/>
        </p:nvSpPr>
        <p:spPr>
          <a:xfrm>
            <a:off x="3576590" y="2539795"/>
            <a:ext cx="5034010" cy="2031325"/>
          </a:xfrm>
          <a:prstGeom prst="rect">
            <a:avLst/>
          </a:prstGeom>
        </p:spPr>
        <p:txBody>
          <a:bodyPr wrap="square">
            <a:spAutoFit/>
          </a:bodyPr>
          <a:lstStyle/>
          <a:p>
            <a:pPr algn="just"/>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Цифрлық</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әлемде</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қауіпсіз</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қадам</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жобасы</a:t>
            </a:r>
            <a:endParaRPr lang="ru-RU" b="1" dirty="0">
              <a:latin typeface="Arial" panose="020B0604020202020204" pitchFamily="34" charset="0"/>
              <a:cs typeface="Arial" panose="020B0604020202020204" pitchFamily="34" charset="0"/>
            </a:endParaRPr>
          </a:p>
          <a:p>
            <a:pPr algn="just"/>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Буллингтен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қорған</a:t>
            </a:r>
            <a:r>
              <a:rPr lang="ru-RU" b="1" dirty="0">
                <a:latin typeface="Arial" panose="020B0604020202020204" pitchFamily="34" charset="0"/>
                <a:cs typeface="Arial" panose="020B0604020202020204" pitchFamily="34" charset="0"/>
              </a:rPr>
              <a:t>!</a:t>
            </a:r>
          </a:p>
          <a:p>
            <a:pPr algn="just"/>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Ойынға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салауатты</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көзқарас</a:t>
            </a:r>
            <a:endParaRPr lang="ru-RU" b="1" dirty="0">
              <a:latin typeface="Arial" panose="020B0604020202020204" pitchFamily="34" charset="0"/>
              <a:cs typeface="Arial" panose="020B0604020202020204" pitchFamily="34" charset="0"/>
            </a:endParaRPr>
          </a:p>
          <a:p>
            <a:pPr algn="just"/>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Өмірге</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салауатты</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қадам</a:t>
            </a:r>
            <a:endParaRPr lang="ru-RU" b="1" dirty="0">
              <a:latin typeface="Arial" panose="020B0604020202020204" pitchFamily="34" charset="0"/>
              <a:cs typeface="Arial" panose="020B0604020202020204" pitchFamily="34" charset="0"/>
            </a:endParaRPr>
          </a:p>
          <a:p>
            <a:pPr algn="just"/>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Қоғамдық</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мүлікті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қорға</a:t>
            </a:r>
            <a:r>
              <a:rPr lang="ru-RU" b="1" dirty="0">
                <a:latin typeface="Arial" panose="020B0604020202020204" pitchFamily="34" charset="0"/>
                <a:cs typeface="Arial" panose="020B0604020202020204" pitchFamily="34" charset="0"/>
              </a:rPr>
              <a:t>!</a:t>
            </a:r>
          </a:p>
          <a:p>
            <a:pPr algn="just"/>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Қауіпсіз</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қоғам</a:t>
            </a:r>
            <a:endParaRPr lang="ru-RU" b="1" dirty="0">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81DFAFED-7685-483D-BB3D-3688CA430C76}" type="slidenum">
              <a:rPr lang="ru-RU" smtClean="0"/>
              <a:pPr/>
              <a:t>5</a:t>
            </a:fld>
            <a:endParaRPr lang="ru-RU"/>
          </a:p>
        </p:txBody>
      </p:sp>
    </p:spTree>
    <p:extLst>
      <p:ext uri="{BB962C8B-B14F-4D97-AF65-F5344CB8AC3E}">
        <p14:creationId xmlns:p14="http://schemas.microsoft.com/office/powerpoint/2010/main" xmlns="" val="100889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10">
            <a:extLst>
              <a:ext uri="{FF2B5EF4-FFF2-40B4-BE49-F238E27FC236}">
                <a16:creationId xmlns:a16="http://schemas.microsoft.com/office/drawing/2014/main" xmlns="" id="{EFA77BB8-B511-9480-EF61-CDED930E2B45}"/>
              </a:ext>
            </a:extLst>
          </p:cNvPr>
          <p:cNvSpPr>
            <a:spLocks noEditPoints="1"/>
          </p:cNvSpPr>
          <p:nvPr/>
        </p:nvSpPr>
        <p:spPr bwMode="auto">
          <a:xfrm>
            <a:off x="316962" y="1438660"/>
            <a:ext cx="891906" cy="619402"/>
          </a:xfrm>
          <a:custGeom>
            <a:avLst/>
            <a:gdLst>
              <a:gd name="T0" fmla="*/ 68 w 353"/>
              <a:gd name="T1" fmla="*/ 173 h 289"/>
              <a:gd name="T2" fmla="*/ 55 w 353"/>
              <a:gd name="T3" fmla="*/ 131 h 289"/>
              <a:gd name="T4" fmla="*/ 55 w 353"/>
              <a:gd name="T5" fmla="*/ 117 h 289"/>
              <a:gd name="T6" fmla="*/ 49 w 353"/>
              <a:gd name="T7" fmla="*/ 75 h 289"/>
              <a:gd name="T8" fmla="*/ 69 w 353"/>
              <a:gd name="T9" fmla="*/ 52 h 289"/>
              <a:gd name="T10" fmla="*/ 98 w 353"/>
              <a:gd name="T11" fmla="*/ 50 h 289"/>
              <a:gd name="T12" fmla="*/ 103 w 353"/>
              <a:gd name="T13" fmla="*/ 35 h 289"/>
              <a:gd name="T14" fmla="*/ 61 w 353"/>
              <a:gd name="T15" fmla="*/ 39 h 289"/>
              <a:gd name="T16" fmla="*/ 40 w 353"/>
              <a:gd name="T17" fmla="*/ 113 h 289"/>
              <a:gd name="T18" fmla="*/ 52 w 353"/>
              <a:gd name="T19" fmla="*/ 173 h 289"/>
              <a:gd name="T20" fmla="*/ 0 w 353"/>
              <a:gd name="T21" fmla="*/ 249 h 289"/>
              <a:gd name="T22" fmla="*/ 43 w 353"/>
              <a:gd name="T23" fmla="*/ 257 h 289"/>
              <a:gd name="T24" fmla="*/ 16 w 353"/>
              <a:gd name="T25" fmla="*/ 241 h 289"/>
              <a:gd name="T26" fmla="*/ 319 w 353"/>
              <a:gd name="T27" fmla="*/ 201 h 289"/>
              <a:gd name="T28" fmla="*/ 311 w 353"/>
              <a:gd name="T29" fmla="*/ 140 h 289"/>
              <a:gd name="T30" fmla="*/ 318 w 353"/>
              <a:gd name="T31" fmla="*/ 69 h 289"/>
              <a:gd name="T32" fmla="*/ 265 w 353"/>
              <a:gd name="T33" fmla="*/ 32 h 289"/>
              <a:gd name="T34" fmla="*/ 253 w 353"/>
              <a:gd name="T35" fmla="*/ 51 h 289"/>
              <a:gd name="T36" fmla="*/ 265 w 353"/>
              <a:gd name="T37" fmla="*/ 48 h 289"/>
              <a:gd name="T38" fmla="*/ 285 w 353"/>
              <a:gd name="T39" fmla="*/ 53 h 289"/>
              <a:gd name="T40" fmla="*/ 298 w 353"/>
              <a:gd name="T41" fmla="*/ 106 h 289"/>
              <a:gd name="T42" fmla="*/ 298 w 353"/>
              <a:gd name="T43" fmla="*/ 131 h 289"/>
              <a:gd name="T44" fmla="*/ 297 w 353"/>
              <a:gd name="T45" fmla="*/ 132 h 289"/>
              <a:gd name="T46" fmla="*/ 314 w 353"/>
              <a:gd name="T47" fmla="*/ 216 h 289"/>
              <a:gd name="T48" fmla="*/ 301 w 353"/>
              <a:gd name="T49" fmla="*/ 241 h 289"/>
              <a:gd name="T50" fmla="*/ 345 w 353"/>
              <a:gd name="T51" fmla="*/ 257 h 289"/>
              <a:gd name="T52" fmla="*/ 319 w 353"/>
              <a:gd name="T53" fmla="*/ 201 h 289"/>
              <a:gd name="T54" fmla="*/ 211 w 353"/>
              <a:gd name="T55" fmla="*/ 181 h 289"/>
              <a:gd name="T56" fmla="*/ 231 w 353"/>
              <a:gd name="T57" fmla="*/ 105 h 289"/>
              <a:gd name="T58" fmla="*/ 209 w 353"/>
              <a:gd name="T59" fmla="*/ 5 h 289"/>
              <a:gd name="T60" fmla="*/ 152 w 353"/>
              <a:gd name="T61" fmla="*/ 9 h 289"/>
              <a:gd name="T62" fmla="*/ 122 w 353"/>
              <a:gd name="T63" fmla="*/ 104 h 289"/>
              <a:gd name="T64" fmla="*/ 141 w 353"/>
              <a:gd name="T65" fmla="*/ 181 h 289"/>
              <a:gd name="T66" fmla="*/ 56 w 353"/>
              <a:gd name="T67" fmla="*/ 281 h 289"/>
              <a:gd name="T68" fmla="*/ 289 w 353"/>
              <a:gd name="T69" fmla="*/ 289 h 289"/>
              <a:gd name="T70" fmla="*/ 240 w 353"/>
              <a:gd name="T71" fmla="*/ 218 h 289"/>
              <a:gd name="T72" fmla="*/ 116 w 353"/>
              <a:gd name="T73" fmla="*/ 234 h 289"/>
              <a:gd name="T74" fmla="*/ 157 w 353"/>
              <a:gd name="T75" fmla="*/ 181 h 289"/>
              <a:gd name="T76" fmla="*/ 137 w 353"/>
              <a:gd name="T77" fmla="*/ 129 h 289"/>
              <a:gd name="T78" fmla="*/ 137 w 353"/>
              <a:gd name="T79" fmla="*/ 97 h 289"/>
              <a:gd name="T80" fmla="*/ 159 w 353"/>
              <a:gd name="T81" fmla="*/ 23 h 289"/>
              <a:gd name="T82" fmla="*/ 186 w 353"/>
              <a:gd name="T83" fmla="*/ 16 h 289"/>
              <a:gd name="T84" fmla="*/ 217 w 353"/>
              <a:gd name="T85" fmla="*/ 44 h 289"/>
              <a:gd name="T86" fmla="*/ 215 w 353"/>
              <a:gd name="T87" fmla="*/ 108 h 289"/>
              <a:gd name="T88" fmla="*/ 213 w 353"/>
              <a:gd name="T89" fmla="*/ 132 h 289"/>
              <a:gd name="T90" fmla="*/ 235 w 353"/>
              <a:gd name="T91" fmla="*/ 234 h 289"/>
              <a:gd name="T92" fmla="*/ 280 w 353"/>
              <a:gd name="T93" fmla="*/ 27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 h="289">
                <a:moveTo>
                  <a:pt x="38" y="216"/>
                </a:moveTo>
                <a:cubicBezTo>
                  <a:pt x="49" y="213"/>
                  <a:pt x="68" y="201"/>
                  <a:pt x="68" y="173"/>
                </a:cubicBezTo>
                <a:cubicBezTo>
                  <a:pt x="68" y="148"/>
                  <a:pt x="60" y="138"/>
                  <a:pt x="55" y="132"/>
                </a:cubicBezTo>
                <a:cubicBezTo>
                  <a:pt x="55" y="131"/>
                  <a:pt x="55" y="131"/>
                  <a:pt x="55" y="131"/>
                </a:cubicBezTo>
                <a:cubicBezTo>
                  <a:pt x="55" y="131"/>
                  <a:pt x="55" y="131"/>
                  <a:pt x="55" y="131"/>
                </a:cubicBezTo>
                <a:cubicBezTo>
                  <a:pt x="54" y="130"/>
                  <a:pt x="53" y="126"/>
                  <a:pt x="55" y="117"/>
                </a:cubicBezTo>
                <a:cubicBezTo>
                  <a:pt x="56" y="113"/>
                  <a:pt x="56" y="109"/>
                  <a:pt x="54" y="106"/>
                </a:cubicBezTo>
                <a:cubicBezTo>
                  <a:pt x="51" y="99"/>
                  <a:pt x="45" y="85"/>
                  <a:pt x="49" y="75"/>
                </a:cubicBezTo>
                <a:cubicBezTo>
                  <a:pt x="56" y="58"/>
                  <a:pt x="59" y="57"/>
                  <a:pt x="67" y="53"/>
                </a:cubicBezTo>
                <a:cubicBezTo>
                  <a:pt x="68" y="53"/>
                  <a:pt x="69" y="53"/>
                  <a:pt x="69" y="52"/>
                </a:cubicBezTo>
                <a:cubicBezTo>
                  <a:pt x="71" y="51"/>
                  <a:pt x="79" y="48"/>
                  <a:pt x="88" y="48"/>
                </a:cubicBezTo>
                <a:cubicBezTo>
                  <a:pt x="92" y="48"/>
                  <a:pt x="95" y="49"/>
                  <a:pt x="98" y="50"/>
                </a:cubicBezTo>
                <a:cubicBezTo>
                  <a:pt x="98" y="47"/>
                  <a:pt x="99" y="45"/>
                  <a:pt x="100" y="42"/>
                </a:cubicBezTo>
                <a:cubicBezTo>
                  <a:pt x="101" y="39"/>
                  <a:pt x="102" y="37"/>
                  <a:pt x="103" y="35"/>
                </a:cubicBezTo>
                <a:cubicBezTo>
                  <a:pt x="98" y="33"/>
                  <a:pt x="93" y="32"/>
                  <a:pt x="88" y="32"/>
                </a:cubicBezTo>
                <a:cubicBezTo>
                  <a:pt x="76" y="32"/>
                  <a:pt x="65" y="36"/>
                  <a:pt x="61" y="39"/>
                </a:cubicBezTo>
                <a:cubicBezTo>
                  <a:pt x="48" y="44"/>
                  <a:pt x="42" y="50"/>
                  <a:pt x="34" y="69"/>
                </a:cubicBezTo>
                <a:cubicBezTo>
                  <a:pt x="27" y="86"/>
                  <a:pt x="36" y="104"/>
                  <a:pt x="40" y="113"/>
                </a:cubicBezTo>
                <a:cubicBezTo>
                  <a:pt x="35" y="133"/>
                  <a:pt x="42" y="140"/>
                  <a:pt x="42" y="140"/>
                </a:cubicBezTo>
                <a:cubicBezTo>
                  <a:pt x="45" y="145"/>
                  <a:pt x="52" y="153"/>
                  <a:pt x="52" y="173"/>
                </a:cubicBezTo>
                <a:cubicBezTo>
                  <a:pt x="52" y="197"/>
                  <a:pt x="34" y="201"/>
                  <a:pt x="34" y="201"/>
                </a:cubicBezTo>
                <a:cubicBezTo>
                  <a:pt x="19" y="206"/>
                  <a:pt x="0" y="217"/>
                  <a:pt x="0" y="249"/>
                </a:cubicBezTo>
                <a:cubicBezTo>
                  <a:pt x="0" y="249"/>
                  <a:pt x="0" y="257"/>
                  <a:pt x="8" y="257"/>
                </a:cubicBezTo>
                <a:cubicBezTo>
                  <a:pt x="43" y="257"/>
                  <a:pt x="43" y="257"/>
                  <a:pt x="43" y="257"/>
                </a:cubicBezTo>
                <a:cubicBezTo>
                  <a:pt x="45" y="251"/>
                  <a:pt x="48" y="245"/>
                  <a:pt x="51" y="241"/>
                </a:cubicBezTo>
                <a:cubicBezTo>
                  <a:pt x="16" y="241"/>
                  <a:pt x="16" y="241"/>
                  <a:pt x="16" y="241"/>
                </a:cubicBezTo>
                <a:cubicBezTo>
                  <a:pt x="19" y="225"/>
                  <a:pt x="28" y="220"/>
                  <a:pt x="38" y="216"/>
                </a:cubicBezTo>
                <a:moveTo>
                  <a:pt x="319" y="201"/>
                </a:moveTo>
                <a:cubicBezTo>
                  <a:pt x="319" y="201"/>
                  <a:pt x="301" y="197"/>
                  <a:pt x="301" y="173"/>
                </a:cubicBezTo>
                <a:cubicBezTo>
                  <a:pt x="301" y="153"/>
                  <a:pt x="307" y="145"/>
                  <a:pt x="311" y="140"/>
                </a:cubicBezTo>
                <a:cubicBezTo>
                  <a:pt x="311" y="140"/>
                  <a:pt x="318" y="133"/>
                  <a:pt x="312" y="113"/>
                </a:cubicBezTo>
                <a:cubicBezTo>
                  <a:pt x="317" y="104"/>
                  <a:pt x="325" y="86"/>
                  <a:pt x="318" y="69"/>
                </a:cubicBezTo>
                <a:cubicBezTo>
                  <a:pt x="310" y="50"/>
                  <a:pt x="304" y="44"/>
                  <a:pt x="292" y="39"/>
                </a:cubicBezTo>
                <a:cubicBezTo>
                  <a:pt x="287" y="36"/>
                  <a:pt x="276" y="32"/>
                  <a:pt x="265" y="32"/>
                </a:cubicBezTo>
                <a:cubicBezTo>
                  <a:pt x="259" y="32"/>
                  <a:pt x="254" y="33"/>
                  <a:pt x="248" y="35"/>
                </a:cubicBezTo>
                <a:cubicBezTo>
                  <a:pt x="250" y="40"/>
                  <a:pt x="252" y="46"/>
                  <a:pt x="253" y="51"/>
                </a:cubicBezTo>
                <a:cubicBezTo>
                  <a:pt x="254" y="51"/>
                  <a:pt x="254" y="50"/>
                  <a:pt x="254" y="50"/>
                </a:cubicBezTo>
                <a:cubicBezTo>
                  <a:pt x="257" y="49"/>
                  <a:pt x="260" y="48"/>
                  <a:pt x="265" y="48"/>
                </a:cubicBezTo>
                <a:cubicBezTo>
                  <a:pt x="273" y="48"/>
                  <a:pt x="281" y="51"/>
                  <a:pt x="283" y="52"/>
                </a:cubicBezTo>
                <a:cubicBezTo>
                  <a:pt x="284" y="53"/>
                  <a:pt x="284" y="53"/>
                  <a:pt x="285" y="53"/>
                </a:cubicBezTo>
                <a:cubicBezTo>
                  <a:pt x="293" y="57"/>
                  <a:pt x="296" y="58"/>
                  <a:pt x="303" y="75"/>
                </a:cubicBezTo>
                <a:cubicBezTo>
                  <a:pt x="307" y="85"/>
                  <a:pt x="301" y="99"/>
                  <a:pt x="298" y="106"/>
                </a:cubicBezTo>
                <a:cubicBezTo>
                  <a:pt x="297" y="109"/>
                  <a:pt x="296" y="113"/>
                  <a:pt x="297" y="117"/>
                </a:cubicBezTo>
                <a:cubicBezTo>
                  <a:pt x="299" y="126"/>
                  <a:pt x="298" y="130"/>
                  <a:pt x="298" y="131"/>
                </a:cubicBezTo>
                <a:cubicBezTo>
                  <a:pt x="298" y="131"/>
                  <a:pt x="298" y="131"/>
                  <a:pt x="298" y="131"/>
                </a:cubicBezTo>
                <a:cubicBezTo>
                  <a:pt x="297" y="132"/>
                  <a:pt x="297" y="132"/>
                  <a:pt x="297" y="132"/>
                </a:cubicBezTo>
                <a:cubicBezTo>
                  <a:pt x="293" y="138"/>
                  <a:pt x="285" y="148"/>
                  <a:pt x="285" y="173"/>
                </a:cubicBezTo>
                <a:cubicBezTo>
                  <a:pt x="285" y="201"/>
                  <a:pt x="303" y="213"/>
                  <a:pt x="314" y="216"/>
                </a:cubicBezTo>
                <a:cubicBezTo>
                  <a:pt x="324" y="220"/>
                  <a:pt x="334" y="225"/>
                  <a:pt x="336" y="241"/>
                </a:cubicBezTo>
                <a:cubicBezTo>
                  <a:pt x="301" y="241"/>
                  <a:pt x="301" y="241"/>
                  <a:pt x="301" y="241"/>
                </a:cubicBezTo>
                <a:cubicBezTo>
                  <a:pt x="304" y="245"/>
                  <a:pt x="307" y="251"/>
                  <a:pt x="309" y="257"/>
                </a:cubicBezTo>
                <a:cubicBezTo>
                  <a:pt x="345" y="257"/>
                  <a:pt x="345" y="257"/>
                  <a:pt x="345" y="257"/>
                </a:cubicBezTo>
                <a:cubicBezTo>
                  <a:pt x="353" y="257"/>
                  <a:pt x="353" y="249"/>
                  <a:pt x="353" y="249"/>
                </a:cubicBezTo>
                <a:cubicBezTo>
                  <a:pt x="353" y="217"/>
                  <a:pt x="333" y="206"/>
                  <a:pt x="319" y="201"/>
                </a:cubicBezTo>
                <a:moveTo>
                  <a:pt x="240" y="218"/>
                </a:moveTo>
                <a:cubicBezTo>
                  <a:pt x="240" y="218"/>
                  <a:pt x="211" y="211"/>
                  <a:pt x="211" y="181"/>
                </a:cubicBezTo>
                <a:cubicBezTo>
                  <a:pt x="211" y="155"/>
                  <a:pt x="223" y="146"/>
                  <a:pt x="228" y="139"/>
                </a:cubicBezTo>
                <a:cubicBezTo>
                  <a:pt x="228" y="139"/>
                  <a:pt x="237" y="131"/>
                  <a:pt x="231" y="105"/>
                </a:cubicBezTo>
                <a:cubicBezTo>
                  <a:pt x="241" y="90"/>
                  <a:pt x="245" y="66"/>
                  <a:pt x="232" y="37"/>
                </a:cubicBezTo>
                <a:cubicBezTo>
                  <a:pt x="225" y="20"/>
                  <a:pt x="219" y="11"/>
                  <a:pt x="209" y="5"/>
                </a:cubicBezTo>
                <a:cubicBezTo>
                  <a:pt x="202" y="1"/>
                  <a:pt x="194" y="0"/>
                  <a:pt x="186" y="0"/>
                </a:cubicBezTo>
                <a:cubicBezTo>
                  <a:pt x="172" y="0"/>
                  <a:pt x="158" y="5"/>
                  <a:pt x="152" y="9"/>
                </a:cubicBezTo>
                <a:cubicBezTo>
                  <a:pt x="136" y="16"/>
                  <a:pt x="125" y="22"/>
                  <a:pt x="115" y="48"/>
                </a:cubicBezTo>
                <a:cubicBezTo>
                  <a:pt x="107" y="69"/>
                  <a:pt x="117" y="92"/>
                  <a:pt x="122" y="104"/>
                </a:cubicBezTo>
                <a:cubicBezTo>
                  <a:pt x="116" y="130"/>
                  <a:pt x="125" y="139"/>
                  <a:pt x="125" y="139"/>
                </a:cubicBezTo>
                <a:cubicBezTo>
                  <a:pt x="129" y="146"/>
                  <a:pt x="141" y="155"/>
                  <a:pt x="141" y="181"/>
                </a:cubicBezTo>
                <a:cubicBezTo>
                  <a:pt x="141" y="211"/>
                  <a:pt x="112" y="218"/>
                  <a:pt x="112" y="218"/>
                </a:cubicBezTo>
                <a:cubicBezTo>
                  <a:pt x="94" y="225"/>
                  <a:pt x="56" y="238"/>
                  <a:pt x="56" y="281"/>
                </a:cubicBezTo>
                <a:cubicBezTo>
                  <a:pt x="56" y="281"/>
                  <a:pt x="56" y="289"/>
                  <a:pt x="64" y="289"/>
                </a:cubicBezTo>
                <a:cubicBezTo>
                  <a:pt x="289" y="289"/>
                  <a:pt x="289" y="289"/>
                  <a:pt x="289" y="289"/>
                </a:cubicBezTo>
                <a:cubicBezTo>
                  <a:pt x="297" y="289"/>
                  <a:pt x="297" y="281"/>
                  <a:pt x="297" y="281"/>
                </a:cubicBezTo>
                <a:cubicBezTo>
                  <a:pt x="297" y="238"/>
                  <a:pt x="258" y="225"/>
                  <a:pt x="240" y="218"/>
                </a:cubicBezTo>
                <a:moveTo>
                  <a:pt x="72" y="273"/>
                </a:moveTo>
                <a:cubicBezTo>
                  <a:pt x="76" y="250"/>
                  <a:pt x="96" y="241"/>
                  <a:pt x="116" y="234"/>
                </a:cubicBezTo>
                <a:cubicBezTo>
                  <a:pt x="117" y="234"/>
                  <a:pt x="117" y="234"/>
                  <a:pt x="117" y="234"/>
                </a:cubicBezTo>
                <a:cubicBezTo>
                  <a:pt x="131" y="230"/>
                  <a:pt x="157" y="214"/>
                  <a:pt x="157" y="181"/>
                </a:cubicBezTo>
                <a:cubicBezTo>
                  <a:pt x="157" y="153"/>
                  <a:pt x="146" y="140"/>
                  <a:pt x="140" y="132"/>
                </a:cubicBezTo>
                <a:cubicBezTo>
                  <a:pt x="138" y="131"/>
                  <a:pt x="137" y="129"/>
                  <a:pt x="137" y="129"/>
                </a:cubicBezTo>
                <a:cubicBezTo>
                  <a:pt x="137" y="128"/>
                  <a:pt x="134" y="122"/>
                  <a:pt x="138" y="107"/>
                </a:cubicBezTo>
                <a:cubicBezTo>
                  <a:pt x="139" y="100"/>
                  <a:pt x="137" y="97"/>
                  <a:pt x="137" y="97"/>
                </a:cubicBezTo>
                <a:cubicBezTo>
                  <a:pt x="132" y="87"/>
                  <a:pt x="124" y="69"/>
                  <a:pt x="130" y="54"/>
                </a:cubicBezTo>
                <a:cubicBezTo>
                  <a:pt x="138" y="33"/>
                  <a:pt x="146" y="29"/>
                  <a:pt x="159" y="23"/>
                </a:cubicBezTo>
                <a:cubicBezTo>
                  <a:pt x="160" y="23"/>
                  <a:pt x="160" y="22"/>
                  <a:pt x="161" y="22"/>
                </a:cubicBezTo>
                <a:cubicBezTo>
                  <a:pt x="164" y="20"/>
                  <a:pt x="174" y="16"/>
                  <a:pt x="186" y="16"/>
                </a:cubicBezTo>
                <a:cubicBezTo>
                  <a:pt x="192" y="16"/>
                  <a:pt x="197" y="17"/>
                  <a:pt x="201" y="19"/>
                </a:cubicBezTo>
                <a:cubicBezTo>
                  <a:pt x="206" y="22"/>
                  <a:pt x="210" y="27"/>
                  <a:pt x="217" y="44"/>
                </a:cubicBezTo>
                <a:cubicBezTo>
                  <a:pt x="230" y="73"/>
                  <a:pt x="222" y="89"/>
                  <a:pt x="218" y="95"/>
                </a:cubicBezTo>
                <a:cubicBezTo>
                  <a:pt x="215" y="99"/>
                  <a:pt x="214" y="104"/>
                  <a:pt x="215" y="108"/>
                </a:cubicBezTo>
                <a:cubicBezTo>
                  <a:pt x="218" y="122"/>
                  <a:pt x="216" y="127"/>
                  <a:pt x="216" y="129"/>
                </a:cubicBezTo>
                <a:cubicBezTo>
                  <a:pt x="216" y="129"/>
                  <a:pt x="214" y="131"/>
                  <a:pt x="213" y="132"/>
                </a:cubicBezTo>
                <a:cubicBezTo>
                  <a:pt x="207" y="140"/>
                  <a:pt x="195" y="153"/>
                  <a:pt x="195" y="181"/>
                </a:cubicBezTo>
                <a:cubicBezTo>
                  <a:pt x="195" y="214"/>
                  <a:pt x="221" y="230"/>
                  <a:pt x="235" y="234"/>
                </a:cubicBezTo>
                <a:cubicBezTo>
                  <a:pt x="236" y="234"/>
                  <a:pt x="236" y="234"/>
                  <a:pt x="236" y="234"/>
                </a:cubicBezTo>
                <a:cubicBezTo>
                  <a:pt x="256" y="241"/>
                  <a:pt x="276" y="250"/>
                  <a:pt x="280" y="273"/>
                </a:cubicBezTo>
                <a:lnTo>
                  <a:pt x="72" y="273"/>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xmlns="" id="{FE99460F-F475-BE85-430C-A4907D091CA8}"/>
              </a:ext>
            </a:extLst>
          </p:cNvPr>
          <p:cNvSpPr txBox="1"/>
          <p:nvPr/>
        </p:nvSpPr>
        <p:spPr>
          <a:xfrm>
            <a:off x="1317356" y="751049"/>
            <a:ext cx="3239798" cy="400110"/>
          </a:xfrm>
          <a:prstGeom prst="rect">
            <a:avLst/>
          </a:prstGeom>
          <a:noFill/>
        </p:spPr>
        <p:txBody>
          <a:bodyPr wrap="none" rtlCol="0">
            <a:spAutoFit/>
          </a:bodyPr>
          <a:lstStyle/>
          <a:p>
            <a:r>
              <a:rPr lang="kk-KZ" sz="2000" b="1" dirty="0">
                <a:latin typeface="Arial" panose="020B0604020202020204" pitchFamily="34" charset="0"/>
                <a:cs typeface="Arial" panose="020B0604020202020204" pitchFamily="34" charset="0"/>
              </a:rPr>
              <a:t>ПРАКТИКАЛЫҚ ЖҰМЫС</a:t>
            </a:r>
            <a:endParaRPr lang="ru-RU" sz="2000" b="1" dirty="0">
              <a:latin typeface="Arial" panose="020B0604020202020204" pitchFamily="34" charset="0"/>
              <a:cs typeface="Arial" panose="020B0604020202020204" pitchFamily="34" charset="0"/>
            </a:endParaRPr>
          </a:p>
        </p:txBody>
      </p:sp>
      <p:grpSp>
        <p:nvGrpSpPr>
          <p:cNvPr id="5" name="Group 241">
            <a:extLst>
              <a:ext uri="{FF2B5EF4-FFF2-40B4-BE49-F238E27FC236}">
                <a16:creationId xmlns:a16="http://schemas.microsoft.com/office/drawing/2014/main" xmlns="" id="{D8F3386E-F480-3E6C-5D5A-A7FB3C3FDAC2}"/>
              </a:ext>
            </a:extLst>
          </p:cNvPr>
          <p:cNvGrpSpPr/>
          <p:nvPr/>
        </p:nvGrpSpPr>
        <p:grpSpPr>
          <a:xfrm>
            <a:off x="316962" y="699540"/>
            <a:ext cx="891906" cy="584775"/>
            <a:chOff x="7961313" y="3719513"/>
            <a:chExt cx="417513" cy="420687"/>
          </a:xfrm>
          <a:solidFill>
            <a:schemeClr val="bg1">
              <a:lumMod val="50000"/>
            </a:schemeClr>
          </a:solidFill>
        </p:grpSpPr>
        <p:sp>
          <p:nvSpPr>
            <p:cNvPr id="6" name="Freeform 214">
              <a:extLst>
                <a:ext uri="{FF2B5EF4-FFF2-40B4-BE49-F238E27FC236}">
                  <a16:creationId xmlns:a16="http://schemas.microsoft.com/office/drawing/2014/main" xmlns="" id="{06C62EDF-E3A5-89AD-B6BB-5069F3337D4F}"/>
                </a:ext>
              </a:extLst>
            </p:cNvPr>
            <p:cNvSpPr>
              <a:spLocks noEditPoints="1"/>
            </p:cNvSpPr>
            <p:nvPr/>
          </p:nvSpPr>
          <p:spPr bwMode="auto">
            <a:xfrm>
              <a:off x="7961313" y="3719513"/>
              <a:ext cx="417513" cy="242888"/>
            </a:xfrm>
            <a:custGeom>
              <a:avLst/>
              <a:gdLst>
                <a:gd name="T0" fmla="*/ 19 w 420"/>
                <a:gd name="T1" fmla="*/ 150 h 245"/>
                <a:gd name="T2" fmla="*/ 171 w 420"/>
                <a:gd name="T3" fmla="*/ 236 h 245"/>
                <a:gd name="T4" fmla="*/ 210 w 420"/>
                <a:gd name="T5" fmla="*/ 245 h 245"/>
                <a:gd name="T6" fmla="*/ 249 w 420"/>
                <a:gd name="T7" fmla="*/ 236 h 245"/>
                <a:gd name="T8" fmla="*/ 401 w 420"/>
                <a:gd name="T9" fmla="*/ 150 h 245"/>
                <a:gd name="T10" fmla="*/ 420 w 420"/>
                <a:gd name="T11" fmla="*/ 123 h 245"/>
                <a:gd name="T12" fmla="*/ 401 w 420"/>
                <a:gd name="T13" fmla="*/ 95 h 245"/>
                <a:gd name="T14" fmla="*/ 249 w 420"/>
                <a:gd name="T15" fmla="*/ 9 h 245"/>
                <a:gd name="T16" fmla="*/ 210 w 420"/>
                <a:gd name="T17" fmla="*/ 0 h 245"/>
                <a:gd name="T18" fmla="*/ 171 w 420"/>
                <a:gd name="T19" fmla="*/ 9 h 245"/>
                <a:gd name="T20" fmla="*/ 19 w 420"/>
                <a:gd name="T21" fmla="*/ 95 h 245"/>
                <a:gd name="T22" fmla="*/ 0 w 420"/>
                <a:gd name="T23" fmla="*/ 123 h 245"/>
                <a:gd name="T24" fmla="*/ 19 w 420"/>
                <a:gd name="T25" fmla="*/ 150 h 245"/>
                <a:gd name="T26" fmla="*/ 29 w 420"/>
                <a:gd name="T27" fmla="*/ 111 h 245"/>
                <a:gd name="T28" fmla="*/ 180 w 420"/>
                <a:gd name="T29" fmla="*/ 26 h 245"/>
                <a:gd name="T30" fmla="*/ 210 w 420"/>
                <a:gd name="T31" fmla="*/ 19 h 245"/>
                <a:gd name="T32" fmla="*/ 240 w 420"/>
                <a:gd name="T33" fmla="*/ 26 h 245"/>
                <a:gd name="T34" fmla="*/ 391 w 420"/>
                <a:gd name="T35" fmla="*/ 111 h 245"/>
                <a:gd name="T36" fmla="*/ 401 w 420"/>
                <a:gd name="T37" fmla="*/ 123 h 245"/>
                <a:gd name="T38" fmla="*/ 391 w 420"/>
                <a:gd name="T39" fmla="*/ 134 h 245"/>
                <a:gd name="T40" fmla="*/ 240 w 420"/>
                <a:gd name="T41" fmla="*/ 220 h 245"/>
                <a:gd name="T42" fmla="*/ 210 w 420"/>
                <a:gd name="T43" fmla="*/ 226 h 245"/>
                <a:gd name="T44" fmla="*/ 180 w 420"/>
                <a:gd name="T45" fmla="*/ 220 h 245"/>
                <a:gd name="T46" fmla="*/ 29 w 420"/>
                <a:gd name="T47" fmla="*/ 134 h 245"/>
                <a:gd name="T48" fmla="*/ 19 w 420"/>
                <a:gd name="T49" fmla="*/ 123 h 245"/>
                <a:gd name="T50" fmla="*/ 29 w 420"/>
                <a:gd name="T51"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0" h="245">
                  <a:moveTo>
                    <a:pt x="19" y="150"/>
                  </a:moveTo>
                  <a:cubicBezTo>
                    <a:pt x="171" y="236"/>
                    <a:pt x="171" y="236"/>
                    <a:pt x="171" y="236"/>
                  </a:cubicBezTo>
                  <a:cubicBezTo>
                    <a:pt x="181" y="242"/>
                    <a:pt x="195" y="245"/>
                    <a:pt x="210" y="245"/>
                  </a:cubicBezTo>
                  <a:cubicBezTo>
                    <a:pt x="225" y="245"/>
                    <a:pt x="239" y="242"/>
                    <a:pt x="249" y="236"/>
                  </a:cubicBezTo>
                  <a:cubicBezTo>
                    <a:pt x="401" y="150"/>
                    <a:pt x="401" y="150"/>
                    <a:pt x="401" y="150"/>
                  </a:cubicBezTo>
                  <a:cubicBezTo>
                    <a:pt x="413" y="144"/>
                    <a:pt x="420" y="133"/>
                    <a:pt x="420" y="123"/>
                  </a:cubicBezTo>
                  <a:cubicBezTo>
                    <a:pt x="420" y="112"/>
                    <a:pt x="413" y="102"/>
                    <a:pt x="401" y="95"/>
                  </a:cubicBezTo>
                  <a:cubicBezTo>
                    <a:pt x="249" y="9"/>
                    <a:pt x="249" y="9"/>
                    <a:pt x="249" y="9"/>
                  </a:cubicBezTo>
                  <a:cubicBezTo>
                    <a:pt x="239" y="3"/>
                    <a:pt x="225" y="0"/>
                    <a:pt x="210" y="0"/>
                  </a:cubicBezTo>
                  <a:cubicBezTo>
                    <a:pt x="195" y="0"/>
                    <a:pt x="181" y="3"/>
                    <a:pt x="171" y="9"/>
                  </a:cubicBezTo>
                  <a:cubicBezTo>
                    <a:pt x="19" y="95"/>
                    <a:pt x="19" y="95"/>
                    <a:pt x="19" y="95"/>
                  </a:cubicBezTo>
                  <a:cubicBezTo>
                    <a:pt x="7" y="102"/>
                    <a:pt x="0" y="112"/>
                    <a:pt x="0" y="123"/>
                  </a:cubicBezTo>
                  <a:cubicBezTo>
                    <a:pt x="0" y="133"/>
                    <a:pt x="7" y="144"/>
                    <a:pt x="19" y="150"/>
                  </a:cubicBezTo>
                  <a:close/>
                  <a:moveTo>
                    <a:pt x="29" y="111"/>
                  </a:moveTo>
                  <a:cubicBezTo>
                    <a:pt x="180" y="26"/>
                    <a:pt x="180" y="26"/>
                    <a:pt x="180" y="26"/>
                  </a:cubicBezTo>
                  <a:cubicBezTo>
                    <a:pt x="188" y="21"/>
                    <a:pt x="199" y="19"/>
                    <a:pt x="210" y="19"/>
                  </a:cubicBezTo>
                  <a:cubicBezTo>
                    <a:pt x="221" y="19"/>
                    <a:pt x="232" y="21"/>
                    <a:pt x="240" y="26"/>
                  </a:cubicBezTo>
                  <a:cubicBezTo>
                    <a:pt x="391" y="111"/>
                    <a:pt x="391" y="111"/>
                    <a:pt x="391" y="111"/>
                  </a:cubicBezTo>
                  <a:cubicBezTo>
                    <a:pt x="398" y="115"/>
                    <a:pt x="401" y="119"/>
                    <a:pt x="401" y="123"/>
                  </a:cubicBezTo>
                  <a:cubicBezTo>
                    <a:pt x="401" y="127"/>
                    <a:pt x="398" y="131"/>
                    <a:pt x="391" y="134"/>
                  </a:cubicBezTo>
                  <a:cubicBezTo>
                    <a:pt x="240" y="220"/>
                    <a:pt x="240" y="220"/>
                    <a:pt x="240" y="220"/>
                  </a:cubicBezTo>
                  <a:cubicBezTo>
                    <a:pt x="232" y="224"/>
                    <a:pt x="221" y="226"/>
                    <a:pt x="210" y="226"/>
                  </a:cubicBezTo>
                  <a:cubicBezTo>
                    <a:pt x="199" y="226"/>
                    <a:pt x="188" y="224"/>
                    <a:pt x="180" y="220"/>
                  </a:cubicBezTo>
                  <a:cubicBezTo>
                    <a:pt x="29" y="134"/>
                    <a:pt x="29" y="134"/>
                    <a:pt x="29" y="134"/>
                  </a:cubicBezTo>
                  <a:cubicBezTo>
                    <a:pt x="22" y="131"/>
                    <a:pt x="19" y="127"/>
                    <a:pt x="19" y="123"/>
                  </a:cubicBezTo>
                  <a:cubicBezTo>
                    <a:pt x="19" y="119"/>
                    <a:pt x="22" y="115"/>
                    <a:pt x="29" y="1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215">
              <a:extLst>
                <a:ext uri="{FF2B5EF4-FFF2-40B4-BE49-F238E27FC236}">
                  <a16:creationId xmlns:a16="http://schemas.microsoft.com/office/drawing/2014/main" xmlns="" id="{66A258BE-B97B-D423-1475-F99C5F6A1251}"/>
                </a:ext>
              </a:extLst>
            </p:cNvPr>
            <p:cNvSpPr>
              <a:spLocks/>
            </p:cNvSpPr>
            <p:nvPr/>
          </p:nvSpPr>
          <p:spPr bwMode="auto">
            <a:xfrm>
              <a:off x="7961313" y="3900488"/>
              <a:ext cx="417513" cy="152400"/>
            </a:xfrm>
            <a:custGeom>
              <a:avLst/>
              <a:gdLst>
                <a:gd name="T0" fmla="*/ 401 w 420"/>
                <a:gd name="T1" fmla="*/ 2 h 153"/>
                <a:gd name="T2" fmla="*/ 388 w 420"/>
                <a:gd name="T3" fmla="*/ 6 h 153"/>
                <a:gd name="T4" fmla="*/ 391 w 420"/>
                <a:gd name="T5" fmla="*/ 19 h 153"/>
                <a:gd name="T6" fmla="*/ 401 w 420"/>
                <a:gd name="T7" fmla="*/ 30 h 153"/>
                <a:gd name="T8" fmla="*/ 391 w 420"/>
                <a:gd name="T9" fmla="*/ 42 h 153"/>
                <a:gd name="T10" fmla="*/ 240 w 420"/>
                <a:gd name="T11" fmla="*/ 127 h 153"/>
                <a:gd name="T12" fmla="*/ 180 w 420"/>
                <a:gd name="T13" fmla="*/ 127 h 153"/>
                <a:gd name="T14" fmla="*/ 29 w 420"/>
                <a:gd name="T15" fmla="*/ 42 h 153"/>
                <a:gd name="T16" fmla="*/ 19 w 420"/>
                <a:gd name="T17" fmla="*/ 30 h 153"/>
                <a:gd name="T18" fmla="*/ 29 w 420"/>
                <a:gd name="T19" fmla="*/ 19 h 153"/>
                <a:gd name="T20" fmla="*/ 32 w 420"/>
                <a:gd name="T21" fmla="*/ 6 h 153"/>
                <a:gd name="T22" fmla="*/ 19 w 420"/>
                <a:gd name="T23" fmla="*/ 2 h 153"/>
                <a:gd name="T24" fmla="*/ 0 w 420"/>
                <a:gd name="T25" fmla="*/ 30 h 153"/>
                <a:gd name="T26" fmla="*/ 19 w 420"/>
                <a:gd name="T27" fmla="*/ 58 h 153"/>
                <a:gd name="T28" fmla="*/ 171 w 420"/>
                <a:gd name="T29" fmla="*/ 143 h 153"/>
                <a:gd name="T30" fmla="*/ 210 w 420"/>
                <a:gd name="T31" fmla="*/ 153 h 153"/>
                <a:gd name="T32" fmla="*/ 249 w 420"/>
                <a:gd name="T33" fmla="*/ 143 h 153"/>
                <a:gd name="T34" fmla="*/ 401 w 420"/>
                <a:gd name="T35" fmla="*/ 58 h 153"/>
                <a:gd name="T36" fmla="*/ 420 w 420"/>
                <a:gd name="T37" fmla="*/ 30 h 153"/>
                <a:gd name="T38" fmla="*/ 401 w 420"/>
                <a:gd name="T3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0" h="153">
                  <a:moveTo>
                    <a:pt x="401" y="2"/>
                  </a:moveTo>
                  <a:cubicBezTo>
                    <a:pt x="396" y="0"/>
                    <a:pt x="390" y="1"/>
                    <a:pt x="388" y="6"/>
                  </a:cubicBezTo>
                  <a:cubicBezTo>
                    <a:pt x="385" y="10"/>
                    <a:pt x="387" y="16"/>
                    <a:pt x="391" y="19"/>
                  </a:cubicBezTo>
                  <a:cubicBezTo>
                    <a:pt x="398" y="22"/>
                    <a:pt x="401" y="26"/>
                    <a:pt x="401" y="30"/>
                  </a:cubicBezTo>
                  <a:cubicBezTo>
                    <a:pt x="401" y="34"/>
                    <a:pt x="398" y="38"/>
                    <a:pt x="391" y="42"/>
                  </a:cubicBezTo>
                  <a:cubicBezTo>
                    <a:pt x="240" y="127"/>
                    <a:pt x="240" y="127"/>
                    <a:pt x="240" y="127"/>
                  </a:cubicBezTo>
                  <a:cubicBezTo>
                    <a:pt x="224" y="136"/>
                    <a:pt x="196" y="136"/>
                    <a:pt x="180" y="127"/>
                  </a:cubicBezTo>
                  <a:cubicBezTo>
                    <a:pt x="29" y="42"/>
                    <a:pt x="29" y="42"/>
                    <a:pt x="29" y="42"/>
                  </a:cubicBezTo>
                  <a:cubicBezTo>
                    <a:pt x="22" y="38"/>
                    <a:pt x="19" y="34"/>
                    <a:pt x="19" y="30"/>
                  </a:cubicBezTo>
                  <a:cubicBezTo>
                    <a:pt x="19" y="26"/>
                    <a:pt x="22" y="22"/>
                    <a:pt x="29" y="19"/>
                  </a:cubicBezTo>
                  <a:cubicBezTo>
                    <a:pt x="33" y="16"/>
                    <a:pt x="35" y="10"/>
                    <a:pt x="32" y="6"/>
                  </a:cubicBezTo>
                  <a:cubicBezTo>
                    <a:pt x="30" y="1"/>
                    <a:pt x="24" y="0"/>
                    <a:pt x="19" y="2"/>
                  </a:cubicBezTo>
                  <a:cubicBezTo>
                    <a:pt x="7" y="9"/>
                    <a:pt x="0" y="19"/>
                    <a:pt x="0" y="30"/>
                  </a:cubicBezTo>
                  <a:cubicBezTo>
                    <a:pt x="0" y="41"/>
                    <a:pt x="7" y="51"/>
                    <a:pt x="19" y="58"/>
                  </a:cubicBezTo>
                  <a:cubicBezTo>
                    <a:pt x="171" y="143"/>
                    <a:pt x="171" y="143"/>
                    <a:pt x="171" y="143"/>
                  </a:cubicBezTo>
                  <a:cubicBezTo>
                    <a:pt x="182" y="150"/>
                    <a:pt x="196" y="153"/>
                    <a:pt x="210" y="153"/>
                  </a:cubicBezTo>
                  <a:cubicBezTo>
                    <a:pt x="224" y="153"/>
                    <a:pt x="238" y="150"/>
                    <a:pt x="249" y="143"/>
                  </a:cubicBezTo>
                  <a:cubicBezTo>
                    <a:pt x="401" y="58"/>
                    <a:pt x="401" y="58"/>
                    <a:pt x="401" y="58"/>
                  </a:cubicBezTo>
                  <a:cubicBezTo>
                    <a:pt x="413" y="51"/>
                    <a:pt x="420" y="41"/>
                    <a:pt x="420" y="30"/>
                  </a:cubicBezTo>
                  <a:cubicBezTo>
                    <a:pt x="420" y="19"/>
                    <a:pt x="413" y="9"/>
                    <a:pt x="40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216">
              <a:extLst>
                <a:ext uri="{FF2B5EF4-FFF2-40B4-BE49-F238E27FC236}">
                  <a16:creationId xmlns:a16="http://schemas.microsoft.com/office/drawing/2014/main" xmlns="" id="{566C5879-A42C-75E8-C421-1D5CE190F7FD}"/>
                </a:ext>
              </a:extLst>
            </p:cNvPr>
            <p:cNvSpPr>
              <a:spLocks/>
            </p:cNvSpPr>
            <p:nvPr/>
          </p:nvSpPr>
          <p:spPr bwMode="auto">
            <a:xfrm>
              <a:off x="7961313" y="3987800"/>
              <a:ext cx="417513" cy="152400"/>
            </a:xfrm>
            <a:custGeom>
              <a:avLst/>
              <a:gdLst>
                <a:gd name="T0" fmla="*/ 401 w 420"/>
                <a:gd name="T1" fmla="*/ 2 h 153"/>
                <a:gd name="T2" fmla="*/ 388 w 420"/>
                <a:gd name="T3" fmla="*/ 6 h 153"/>
                <a:gd name="T4" fmla="*/ 391 w 420"/>
                <a:gd name="T5" fmla="*/ 19 h 153"/>
                <a:gd name="T6" fmla="*/ 401 w 420"/>
                <a:gd name="T7" fmla="*/ 30 h 153"/>
                <a:gd name="T8" fmla="*/ 391 w 420"/>
                <a:gd name="T9" fmla="*/ 42 h 153"/>
                <a:gd name="T10" fmla="*/ 240 w 420"/>
                <a:gd name="T11" fmla="*/ 127 h 153"/>
                <a:gd name="T12" fmla="*/ 180 w 420"/>
                <a:gd name="T13" fmla="*/ 127 h 153"/>
                <a:gd name="T14" fmla="*/ 29 w 420"/>
                <a:gd name="T15" fmla="*/ 42 h 153"/>
                <a:gd name="T16" fmla="*/ 19 w 420"/>
                <a:gd name="T17" fmla="*/ 30 h 153"/>
                <a:gd name="T18" fmla="*/ 29 w 420"/>
                <a:gd name="T19" fmla="*/ 19 h 153"/>
                <a:gd name="T20" fmla="*/ 32 w 420"/>
                <a:gd name="T21" fmla="*/ 6 h 153"/>
                <a:gd name="T22" fmla="*/ 19 w 420"/>
                <a:gd name="T23" fmla="*/ 2 h 153"/>
                <a:gd name="T24" fmla="*/ 0 w 420"/>
                <a:gd name="T25" fmla="*/ 30 h 153"/>
                <a:gd name="T26" fmla="*/ 19 w 420"/>
                <a:gd name="T27" fmla="*/ 58 h 153"/>
                <a:gd name="T28" fmla="*/ 171 w 420"/>
                <a:gd name="T29" fmla="*/ 143 h 153"/>
                <a:gd name="T30" fmla="*/ 210 w 420"/>
                <a:gd name="T31" fmla="*/ 153 h 153"/>
                <a:gd name="T32" fmla="*/ 249 w 420"/>
                <a:gd name="T33" fmla="*/ 143 h 153"/>
                <a:gd name="T34" fmla="*/ 401 w 420"/>
                <a:gd name="T35" fmla="*/ 58 h 153"/>
                <a:gd name="T36" fmla="*/ 420 w 420"/>
                <a:gd name="T37" fmla="*/ 30 h 153"/>
                <a:gd name="T38" fmla="*/ 401 w 420"/>
                <a:gd name="T3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0" h="153">
                  <a:moveTo>
                    <a:pt x="401" y="2"/>
                  </a:moveTo>
                  <a:cubicBezTo>
                    <a:pt x="396" y="0"/>
                    <a:pt x="390" y="1"/>
                    <a:pt x="388" y="6"/>
                  </a:cubicBezTo>
                  <a:cubicBezTo>
                    <a:pt x="385" y="10"/>
                    <a:pt x="387" y="16"/>
                    <a:pt x="391" y="19"/>
                  </a:cubicBezTo>
                  <a:cubicBezTo>
                    <a:pt x="398" y="22"/>
                    <a:pt x="401" y="26"/>
                    <a:pt x="401" y="30"/>
                  </a:cubicBezTo>
                  <a:cubicBezTo>
                    <a:pt x="401" y="34"/>
                    <a:pt x="398" y="38"/>
                    <a:pt x="391" y="42"/>
                  </a:cubicBezTo>
                  <a:cubicBezTo>
                    <a:pt x="240" y="127"/>
                    <a:pt x="240" y="127"/>
                    <a:pt x="240" y="127"/>
                  </a:cubicBezTo>
                  <a:cubicBezTo>
                    <a:pt x="224" y="136"/>
                    <a:pt x="196" y="136"/>
                    <a:pt x="180" y="127"/>
                  </a:cubicBezTo>
                  <a:cubicBezTo>
                    <a:pt x="29" y="42"/>
                    <a:pt x="29" y="42"/>
                    <a:pt x="29" y="42"/>
                  </a:cubicBezTo>
                  <a:cubicBezTo>
                    <a:pt x="22" y="38"/>
                    <a:pt x="19" y="34"/>
                    <a:pt x="19" y="30"/>
                  </a:cubicBezTo>
                  <a:cubicBezTo>
                    <a:pt x="19" y="26"/>
                    <a:pt x="22" y="22"/>
                    <a:pt x="29" y="19"/>
                  </a:cubicBezTo>
                  <a:cubicBezTo>
                    <a:pt x="33" y="16"/>
                    <a:pt x="35" y="10"/>
                    <a:pt x="32" y="6"/>
                  </a:cubicBezTo>
                  <a:cubicBezTo>
                    <a:pt x="30" y="1"/>
                    <a:pt x="24" y="0"/>
                    <a:pt x="19" y="2"/>
                  </a:cubicBezTo>
                  <a:cubicBezTo>
                    <a:pt x="7" y="9"/>
                    <a:pt x="0" y="19"/>
                    <a:pt x="0" y="30"/>
                  </a:cubicBezTo>
                  <a:cubicBezTo>
                    <a:pt x="0" y="41"/>
                    <a:pt x="7" y="51"/>
                    <a:pt x="19" y="58"/>
                  </a:cubicBezTo>
                  <a:cubicBezTo>
                    <a:pt x="171" y="143"/>
                    <a:pt x="171" y="143"/>
                    <a:pt x="171" y="143"/>
                  </a:cubicBezTo>
                  <a:cubicBezTo>
                    <a:pt x="182" y="150"/>
                    <a:pt x="196" y="153"/>
                    <a:pt x="210" y="153"/>
                  </a:cubicBezTo>
                  <a:cubicBezTo>
                    <a:pt x="224" y="153"/>
                    <a:pt x="238" y="150"/>
                    <a:pt x="249" y="143"/>
                  </a:cubicBezTo>
                  <a:cubicBezTo>
                    <a:pt x="401" y="58"/>
                    <a:pt x="401" y="58"/>
                    <a:pt x="401" y="58"/>
                  </a:cubicBezTo>
                  <a:cubicBezTo>
                    <a:pt x="413" y="51"/>
                    <a:pt x="420" y="41"/>
                    <a:pt x="420" y="30"/>
                  </a:cubicBezTo>
                  <a:cubicBezTo>
                    <a:pt x="420" y="19"/>
                    <a:pt x="413" y="9"/>
                    <a:pt x="40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xmlns="" id="{35DFE5C8-D4BC-72E2-E74A-046C05D12F25}"/>
              </a:ext>
            </a:extLst>
          </p:cNvPr>
          <p:cNvSpPr txBox="1"/>
          <p:nvPr/>
        </p:nvSpPr>
        <p:spPr>
          <a:xfrm>
            <a:off x="1317356" y="1461868"/>
            <a:ext cx="10104242" cy="646331"/>
          </a:xfrm>
          <a:prstGeom prst="rect">
            <a:avLst/>
          </a:prstGeom>
          <a:noFill/>
        </p:spPr>
        <p:txBody>
          <a:bodyPr wrap="square">
            <a:spAutoFit/>
          </a:bodyPr>
          <a:lstStyle/>
          <a:p>
            <a:r>
              <a:rPr lang="ru-RU" dirty="0" smtClean="0">
                <a:latin typeface="Arial" panose="020B0604020202020204" pitchFamily="34" charset="0"/>
                <a:cs typeface="Arial" panose="020B0604020202020204" pitchFamily="34" charset="0"/>
              </a:rPr>
              <a:t>2024-2025 </a:t>
            </a:r>
            <a:r>
              <a:rPr lang="ru-RU" dirty="0" err="1">
                <a:latin typeface="Arial" panose="020B0604020202020204" pitchFamily="34" charset="0"/>
                <a:cs typeface="Arial" panose="020B0604020202020204" pitchFamily="34" charset="0"/>
              </a:rPr>
              <a:t>оқу жылында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Біртұтас тәрбие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бағдарламасын іске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асырудағы озық тәжірибелер </a:t>
            </a:r>
            <a:r>
              <a:rPr lang="ru-RU" dirty="0">
                <a:latin typeface="Arial" panose="020B0604020202020204" pitchFamily="34" charset="0"/>
                <a:cs typeface="Arial" panose="020B0604020202020204" pitchFamily="34" charset="0"/>
              </a:rPr>
              <a:t>мен </a:t>
            </a:r>
            <a:r>
              <a:rPr lang="ru-RU" dirty="0" err="1">
                <a:latin typeface="Arial" panose="020B0604020202020204" pitchFamily="34" charset="0"/>
                <a:cs typeface="Arial" panose="020B0604020202020204" pitchFamily="34" charset="0"/>
              </a:rPr>
              <a:t>қиындықтарды топта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әріптестеріңізбен бірге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талқылаңыз</a:t>
            </a:r>
            <a:endParaRPr lang="ru-RU" dirty="0">
              <a:latin typeface="Arial" panose="020B0604020202020204" pitchFamily="34" charset="0"/>
              <a:cs typeface="Arial" panose="020B0604020202020204" pitchFamily="34" charset="0"/>
            </a:endParaRPr>
          </a:p>
        </p:txBody>
      </p:sp>
      <p:graphicFrame>
        <p:nvGraphicFramePr>
          <p:cNvPr id="11" name="Таблица 10">
            <a:extLst>
              <a:ext uri="{FF2B5EF4-FFF2-40B4-BE49-F238E27FC236}">
                <a16:creationId xmlns:a16="http://schemas.microsoft.com/office/drawing/2014/main" xmlns="" id="{0FF80668-DA53-D1C3-855F-3A7259A28897}"/>
              </a:ext>
            </a:extLst>
          </p:cNvPr>
          <p:cNvGraphicFramePr>
            <a:graphicFrameLocks noGrp="1"/>
          </p:cNvGraphicFramePr>
          <p:nvPr>
            <p:extLst>
              <p:ext uri="{D42A27DB-BD31-4B8C-83A1-F6EECF244321}">
                <p14:modId xmlns:p14="http://schemas.microsoft.com/office/powerpoint/2010/main" xmlns="" val="838528504"/>
              </p:ext>
            </p:extLst>
          </p:nvPr>
        </p:nvGraphicFramePr>
        <p:xfrm>
          <a:off x="1507776" y="2271365"/>
          <a:ext cx="10104243" cy="2093782"/>
        </p:xfrm>
        <a:graphic>
          <a:graphicData uri="http://schemas.openxmlformats.org/drawingml/2006/table">
            <a:tbl>
              <a:tblPr firstRow="1" firstCol="1" bandRow="1">
                <a:tableStyleId>{BC89EF96-8CEA-46FF-86C4-4CE0E7609802}</a:tableStyleId>
              </a:tblPr>
              <a:tblGrid>
                <a:gridCol w="3368081">
                  <a:extLst>
                    <a:ext uri="{9D8B030D-6E8A-4147-A177-3AD203B41FA5}">
                      <a16:colId xmlns:a16="http://schemas.microsoft.com/office/drawing/2014/main" xmlns="" val="1722441172"/>
                    </a:ext>
                  </a:extLst>
                </a:gridCol>
                <a:gridCol w="3368081">
                  <a:extLst>
                    <a:ext uri="{9D8B030D-6E8A-4147-A177-3AD203B41FA5}">
                      <a16:colId xmlns:a16="http://schemas.microsoft.com/office/drawing/2014/main" xmlns="" val="429569454"/>
                    </a:ext>
                  </a:extLst>
                </a:gridCol>
                <a:gridCol w="3368081">
                  <a:extLst>
                    <a:ext uri="{9D8B030D-6E8A-4147-A177-3AD203B41FA5}">
                      <a16:colId xmlns:a16="http://schemas.microsoft.com/office/drawing/2014/main" xmlns="" val="3001100578"/>
                    </a:ext>
                  </a:extLst>
                </a:gridCol>
              </a:tblGrid>
              <a:tr h="806430">
                <a:tc>
                  <a:txBody>
                    <a:bodyPr/>
                    <a:lstStyle/>
                    <a:p>
                      <a:pPr algn="ctr"/>
                      <a:r>
                        <a:rPr lang="kk-KZ" sz="1800" b="1" kern="100" dirty="0">
                          <a:solidFill>
                            <a:schemeClr val="accent1">
                              <a:lumMod val="50000"/>
                            </a:schemeClr>
                          </a:solidFill>
                          <a:effectLst/>
                          <a:latin typeface="Arial" panose="020B0604020202020204" pitchFamily="34" charset="0"/>
                          <a:cs typeface="Arial" panose="020B0604020202020204" pitchFamily="34" charset="0"/>
                        </a:rPr>
                        <a:t>Бағдарламаны іске асыруда қандай озық тәжірибелер болды?</a:t>
                      </a:r>
                      <a:endParaRPr lang="ru-RU" sz="1600" b="1" kern="1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r>
                        <a:rPr lang="kk-KZ" sz="1800" b="1" kern="100" dirty="0">
                          <a:solidFill>
                            <a:schemeClr val="accent1">
                              <a:lumMod val="50000"/>
                            </a:schemeClr>
                          </a:solidFill>
                          <a:effectLst/>
                          <a:latin typeface="Arial" panose="020B0604020202020204" pitchFamily="34" charset="0"/>
                          <a:cs typeface="Arial" panose="020B0604020202020204" pitchFamily="34" charset="0"/>
                        </a:rPr>
                        <a:t>Бағдарламаны әзірлеуде қандай кедергілер немесе қиындықтар болды?</a:t>
                      </a:r>
                      <a:endParaRPr lang="ru-RU" sz="1600" b="1" kern="1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a:r>
                        <a:rPr lang="kk-KZ" sz="1800" b="1" kern="100" dirty="0">
                          <a:solidFill>
                            <a:schemeClr val="accent1">
                              <a:lumMod val="50000"/>
                            </a:schemeClr>
                          </a:solidFill>
                          <a:effectLst/>
                          <a:latin typeface="Arial" panose="020B0604020202020204" pitchFamily="34" charset="0"/>
                          <a:cs typeface="Arial" panose="020B0604020202020204" pitchFamily="34" charset="0"/>
                        </a:rPr>
                        <a:t>Бағдарламаның іске асырылуына кедергі келтірген қандай факторлар ықпал етті?</a:t>
                      </a:r>
                      <a:endParaRPr lang="ru-RU" sz="1600" b="1" kern="1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662454566"/>
                  </a:ext>
                </a:extLst>
              </a:tr>
              <a:tr h="996502">
                <a:tc>
                  <a:txBody>
                    <a:bodyPr/>
                    <a:lstStyle/>
                    <a:p>
                      <a:r>
                        <a:rPr lang="kk-KZ" sz="1800" kern="100" dirty="0">
                          <a:effectLst/>
                        </a:rPr>
                        <a:t> </a:t>
                      </a:r>
                      <a:endParaRPr lang="ru-RU" sz="1600" kern="100" dirty="0">
                        <a:effectLst/>
                      </a:endParaRPr>
                    </a:p>
                    <a:p>
                      <a:r>
                        <a:rPr lang="kk-KZ" sz="1800" kern="100" dirty="0">
                          <a:effectLst/>
                        </a:rPr>
                        <a:t> </a:t>
                      </a:r>
                      <a:endParaRPr lang="ru-RU" sz="1600" kern="100" dirty="0">
                        <a:effectLst/>
                      </a:endParaRPr>
                    </a:p>
                    <a:p>
                      <a:r>
                        <a:rPr lang="kk-KZ" sz="1800" kern="100" dirty="0">
                          <a:effectLst/>
                        </a:rPr>
                        <a:t> </a:t>
                      </a:r>
                      <a:endParaRPr lang="ru-RU"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alpha val="20000"/>
                      </a:schemeClr>
                    </a:solidFill>
                  </a:tcPr>
                </a:tc>
                <a:tc>
                  <a:txBody>
                    <a:bodyPr/>
                    <a:lstStyle/>
                    <a:p>
                      <a:r>
                        <a:rPr lang="kk-KZ" sz="1800" kern="100" dirty="0">
                          <a:effectLst/>
                        </a:rPr>
                        <a:t> </a:t>
                      </a:r>
                      <a:endParaRPr lang="ru-RU"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alpha val="20000"/>
                      </a:schemeClr>
                    </a:solidFill>
                  </a:tcPr>
                </a:tc>
                <a:tc>
                  <a:txBody>
                    <a:bodyPr/>
                    <a:lstStyle/>
                    <a:p>
                      <a:r>
                        <a:rPr lang="kk-KZ" sz="1800" kern="100" dirty="0">
                          <a:effectLst/>
                        </a:rPr>
                        <a:t> </a:t>
                      </a:r>
                      <a:endParaRPr lang="ru-RU" sz="16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alpha val="20000"/>
                      </a:schemeClr>
                    </a:solidFill>
                  </a:tcPr>
                </a:tc>
                <a:extLst>
                  <a:ext uri="{0D108BD9-81ED-4DB2-BD59-A6C34878D82A}">
                    <a16:rowId xmlns:a16="http://schemas.microsoft.com/office/drawing/2014/main" xmlns="" val="1222973592"/>
                  </a:ext>
                </a:extLst>
              </a:tr>
            </a:tbl>
          </a:graphicData>
        </a:graphic>
      </p:graphicFrame>
      <p:sp>
        <p:nvSpPr>
          <p:cNvPr id="13" name="TextBox 12">
            <a:extLst>
              <a:ext uri="{FF2B5EF4-FFF2-40B4-BE49-F238E27FC236}">
                <a16:creationId xmlns:a16="http://schemas.microsoft.com/office/drawing/2014/main" xmlns="" id="{7B4FE520-8009-96A1-AC0E-59B73AE205D4}"/>
              </a:ext>
            </a:extLst>
          </p:cNvPr>
          <p:cNvSpPr txBox="1"/>
          <p:nvPr/>
        </p:nvSpPr>
        <p:spPr>
          <a:xfrm>
            <a:off x="1424649" y="4522299"/>
            <a:ext cx="9739553" cy="1200329"/>
          </a:xfrm>
          <a:prstGeom prst="rect">
            <a:avLst/>
          </a:prstGeom>
          <a:noFill/>
        </p:spPr>
        <p:txBody>
          <a:bodyPr wrap="square">
            <a:spAutoFit/>
          </a:bodyPr>
          <a:lstStyle/>
          <a:p>
            <a:r>
              <a:rPr lang="kk-KZ" dirty="0">
                <a:latin typeface="Arial" panose="020B0604020202020204" pitchFamily="34" charset="0"/>
                <a:cs typeface="Arial" panose="020B0604020202020204" pitchFamily="34" charset="0"/>
              </a:rPr>
              <a:t>Бағдарламаны іске асыруды жақсарту бойынша ұсыныстар мен қорытындылар</a:t>
            </a:r>
          </a:p>
          <a:p>
            <a:r>
              <a:rPr lang="kk-KZ" dirty="0">
                <a:latin typeface="Arial" panose="020B0604020202020204" pitchFamily="34" charset="0"/>
                <a:cs typeface="Arial" panose="020B0604020202020204" pitchFamily="34" charset="0"/>
              </a:rPr>
              <a:t>1. ...</a:t>
            </a:r>
          </a:p>
          <a:p>
            <a:r>
              <a:rPr lang="kk-KZ" dirty="0">
                <a:latin typeface="Arial" panose="020B0604020202020204" pitchFamily="34" charset="0"/>
                <a:cs typeface="Arial" panose="020B0604020202020204" pitchFamily="34" charset="0"/>
              </a:rPr>
              <a:t>2. ...</a:t>
            </a:r>
          </a:p>
          <a:p>
            <a:r>
              <a:rPr lang="kk-KZ" dirty="0">
                <a:latin typeface="Arial" panose="020B0604020202020204" pitchFamily="34" charset="0"/>
                <a:cs typeface="Arial" panose="020B0604020202020204" pitchFamily="34" charset="0"/>
              </a:rPr>
              <a:t>3. ... </a:t>
            </a:r>
            <a:endParaRPr lang="ru-RU" dirty="0">
              <a:latin typeface="Arial" panose="020B0604020202020204" pitchFamily="34" charset="0"/>
              <a:cs typeface="Arial" panose="020B0604020202020204" pitchFamily="34" charset="0"/>
            </a:endParaRPr>
          </a:p>
        </p:txBody>
      </p:sp>
      <p:sp>
        <p:nvSpPr>
          <p:cNvPr id="14" name="Freeform 83">
            <a:extLst>
              <a:ext uri="{FF2B5EF4-FFF2-40B4-BE49-F238E27FC236}">
                <a16:creationId xmlns:a16="http://schemas.microsoft.com/office/drawing/2014/main" xmlns="" id="{8054CDD2-1187-577C-05C4-701B6DBA119C}"/>
              </a:ext>
            </a:extLst>
          </p:cNvPr>
          <p:cNvSpPr>
            <a:spLocks noEditPoints="1"/>
          </p:cNvSpPr>
          <p:nvPr/>
        </p:nvSpPr>
        <p:spPr bwMode="auto">
          <a:xfrm>
            <a:off x="316962" y="2248841"/>
            <a:ext cx="891905" cy="842406"/>
          </a:xfrm>
          <a:custGeom>
            <a:avLst/>
            <a:gdLst>
              <a:gd name="T0" fmla="*/ 88 w 353"/>
              <a:gd name="T1" fmla="*/ 265 h 354"/>
              <a:gd name="T2" fmla="*/ 156 w 353"/>
              <a:gd name="T3" fmla="*/ 254 h 354"/>
              <a:gd name="T4" fmla="*/ 341 w 353"/>
              <a:gd name="T5" fmla="*/ 69 h 354"/>
              <a:gd name="T6" fmla="*/ 353 w 353"/>
              <a:gd name="T7" fmla="*/ 41 h 354"/>
              <a:gd name="T8" fmla="*/ 313 w 353"/>
              <a:gd name="T9" fmla="*/ 0 h 354"/>
              <a:gd name="T10" fmla="*/ 284 w 353"/>
              <a:gd name="T11" fmla="*/ 12 h 354"/>
              <a:gd name="T12" fmla="*/ 100 w 353"/>
              <a:gd name="T13" fmla="*/ 197 h 354"/>
              <a:gd name="T14" fmla="*/ 88 w 353"/>
              <a:gd name="T15" fmla="*/ 265 h 354"/>
              <a:gd name="T16" fmla="*/ 296 w 353"/>
              <a:gd name="T17" fmla="*/ 24 h 354"/>
              <a:gd name="T18" fmla="*/ 313 w 353"/>
              <a:gd name="T19" fmla="*/ 16 h 354"/>
              <a:gd name="T20" fmla="*/ 337 w 353"/>
              <a:gd name="T21" fmla="*/ 41 h 354"/>
              <a:gd name="T22" fmla="*/ 330 w 353"/>
              <a:gd name="T23" fmla="*/ 58 h 354"/>
              <a:gd name="T24" fmla="*/ 319 w 353"/>
              <a:gd name="T25" fmla="*/ 68 h 354"/>
              <a:gd name="T26" fmla="*/ 285 w 353"/>
              <a:gd name="T27" fmla="*/ 34 h 354"/>
              <a:gd name="T28" fmla="*/ 296 w 353"/>
              <a:gd name="T29" fmla="*/ 24 h 354"/>
              <a:gd name="T30" fmla="*/ 274 w 353"/>
              <a:gd name="T31" fmla="*/ 45 h 354"/>
              <a:gd name="T32" fmla="*/ 308 w 353"/>
              <a:gd name="T33" fmla="*/ 79 h 354"/>
              <a:gd name="T34" fmla="*/ 160 w 353"/>
              <a:gd name="T35" fmla="*/ 227 h 354"/>
              <a:gd name="T36" fmla="*/ 160 w 353"/>
              <a:gd name="T37" fmla="*/ 193 h 354"/>
              <a:gd name="T38" fmla="*/ 126 w 353"/>
              <a:gd name="T39" fmla="*/ 193 h 354"/>
              <a:gd name="T40" fmla="*/ 274 w 353"/>
              <a:gd name="T41" fmla="*/ 45 h 354"/>
              <a:gd name="T42" fmla="*/ 114 w 353"/>
              <a:gd name="T43" fmla="*/ 209 h 354"/>
              <a:gd name="T44" fmla="*/ 144 w 353"/>
              <a:gd name="T45" fmla="*/ 209 h 354"/>
              <a:gd name="T46" fmla="*/ 144 w 353"/>
              <a:gd name="T47" fmla="*/ 239 h 354"/>
              <a:gd name="T48" fmla="*/ 108 w 353"/>
              <a:gd name="T49" fmla="*/ 245 h 354"/>
              <a:gd name="T50" fmla="*/ 114 w 353"/>
              <a:gd name="T51" fmla="*/ 209 h 354"/>
              <a:gd name="T52" fmla="*/ 345 w 353"/>
              <a:gd name="T53" fmla="*/ 121 h 354"/>
              <a:gd name="T54" fmla="*/ 337 w 353"/>
              <a:gd name="T55" fmla="*/ 129 h 354"/>
              <a:gd name="T56" fmla="*/ 337 w 353"/>
              <a:gd name="T57" fmla="*/ 305 h 354"/>
              <a:gd name="T58" fmla="*/ 305 w 353"/>
              <a:gd name="T59" fmla="*/ 338 h 354"/>
              <a:gd name="T60" fmla="*/ 48 w 353"/>
              <a:gd name="T61" fmla="*/ 338 h 354"/>
              <a:gd name="T62" fmla="*/ 16 w 353"/>
              <a:gd name="T63" fmla="*/ 305 h 354"/>
              <a:gd name="T64" fmla="*/ 16 w 353"/>
              <a:gd name="T65" fmla="*/ 49 h 354"/>
              <a:gd name="T66" fmla="*/ 48 w 353"/>
              <a:gd name="T67" fmla="*/ 16 h 354"/>
              <a:gd name="T68" fmla="*/ 224 w 353"/>
              <a:gd name="T69" fmla="*/ 16 h 354"/>
              <a:gd name="T70" fmla="*/ 232 w 353"/>
              <a:gd name="T71" fmla="*/ 8 h 354"/>
              <a:gd name="T72" fmla="*/ 224 w 353"/>
              <a:gd name="T73" fmla="*/ 0 h 354"/>
              <a:gd name="T74" fmla="*/ 48 w 353"/>
              <a:gd name="T75" fmla="*/ 0 h 354"/>
              <a:gd name="T76" fmla="*/ 0 w 353"/>
              <a:gd name="T77" fmla="*/ 49 h 354"/>
              <a:gd name="T78" fmla="*/ 0 w 353"/>
              <a:gd name="T79" fmla="*/ 305 h 354"/>
              <a:gd name="T80" fmla="*/ 48 w 353"/>
              <a:gd name="T81" fmla="*/ 354 h 354"/>
              <a:gd name="T82" fmla="*/ 305 w 353"/>
              <a:gd name="T83" fmla="*/ 354 h 354"/>
              <a:gd name="T84" fmla="*/ 353 w 353"/>
              <a:gd name="T85" fmla="*/ 305 h 354"/>
              <a:gd name="T86" fmla="*/ 353 w 353"/>
              <a:gd name="T87" fmla="*/ 129 h 354"/>
              <a:gd name="T88" fmla="*/ 345 w 353"/>
              <a:gd name="T89" fmla="*/ 12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 h="354">
                <a:moveTo>
                  <a:pt x="88" y="265"/>
                </a:moveTo>
                <a:cubicBezTo>
                  <a:pt x="156" y="254"/>
                  <a:pt x="156" y="254"/>
                  <a:pt x="156" y="254"/>
                </a:cubicBezTo>
                <a:cubicBezTo>
                  <a:pt x="341" y="69"/>
                  <a:pt x="341" y="69"/>
                  <a:pt x="341" y="69"/>
                </a:cubicBezTo>
                <a:cubicBezTo>
                  <a:pt x="348" y="62"/>
                  <a:pt x="353" y="52"/>
                  <a:pt x="353" y="41"/>
                </a:cubicBezTo>
                <a:cubicBezTo>
                  <a:pt x="353" y="18"/>
                  <a:pt x="335" y="0"/>
                  <a:pt x="313" y="0"/>
                </a:cubicBezTo>
                <a:cubicBezTo>
                  <a:pt x="302" y="0"/>
                  <a:pt x="292" y="5"/>
                  <a:pt x="284" y="12"/>
                </a:cubicBezTo>
                <a:cubicBezTo>
                  <a:pt x="100" y="197"/>
                  <a:pt x="100" y="197"/>
                  <a:pt x="100" y="197"/>
                </a:cubicBezTo>
                <a:lnTo>
                  <a:pt x="88" y="265"/>
                </a:lnTo>
                <a:close/>
                <a:moveTo>
                  <a:pt x="296" y="24"/>
                </a:moveTo>
                <a:cubicBezTo>
                  <a:pt x="300" y="19"/>
                  <a:pt x="306" y="16"/>
                  <a:pt x="313" y="16"/>
                </a:cubicBezTo>
                <a:cubicBezTo>
                  <a:pt x="326" y="16"/>
                  <a:pt x="337" y="27"/>
                  <a:pt x="337" y="41"/>
                </a:cubicBezTo>
                <a:cubicBezTo>
                  <a:pt x="337" y="47"/>
                  <a:pt x="334" y="53"/>
                  <a:pt x="330" y="58"/>
                </a:cubicBezTo>
                <a:cubicBezTo>
                  <a:pt x="319" y="68"/>
                  <a:pt x="319" y="68"/>
                  <a:pt x="319" y="68"/>
                </a:cubicBezTo>
                <a:cubicBezTo>
                  <a:pt x="285" y="34"/>
                  <a:pt x="285" y="34"/>
                  <a:pt x="285" y="34"/>
                </a:cubicBezTo>
                <a:lnTo>
                  <a:pt x="296" y="24"/>
                </a:lnTo>
                <a:close/>
                <a:moveTo>
                  <a:pt x="274" y="45"/>
                </a:moveTo>
                <a:cubicBezTo>
                  <a:pt x="308" y="79"/>
                  <a:pt x="308" y="79"/>
                  <a:pt x="308" y="79"/>
                </a:cubicBezTo>
                <a:cubicBezTo>
                  <a:pt x="160" y="227"/>
                  <a:pt x="160" y="227"/>
                  <a:pt x="160" y="227"/>
                </a:cubicBezTo>
                <a:cubicBezTo>
                  <a:pt x="160" y="193"/>
                  <a:pt x="160" y="193"/>
                  <a:pt x="160" y="193"/>
                </a:cubicBezTo>
                <a:cubicBezTo>
                  <a:pt x="126" y="193"/>
                  <a:pt x="126" y="193"/>
                  <a:pt x="126" y="193"/>
                </a:cubicBezTo>
                <a:lnTo>
                  <a:pt x="274" y="45"/>
                </a:lnTo>
                <a:close/>
                <a:moveTo>
                  <a:pt x="114" y="209"/>
                </a:moveTo>
                <a:cubicBezTo>
                  <a:pt x="144" y="209"/>
                  <a:pt x="144" y="209"/>
                  <a:pt x="144" y="209"/>
                </a:cubicBezTo>
                <a:cubicBezTo>
                  <a:pt x="144" y="239"/>
                  <a:pt x="144" y="239"/>
                  <a:pt x="144" y="239"/>
                </a:cubicBezTo>
                <a:cubicBezTo>
                  <a:pt x="108" y="245"/>
                  <a:pt x="108" y="245"/>
                  <a:pt x="108" y="245"/>
                </a:cubicBezTo>
                <a:lnTo>
                  <a:pt x="114" y="209"/>
                </a:lnTo>
                <a:close/>
                <a:moveTo>
                  <a:pt x="345" y="121"/>
                </a:moveTo>
                <a:cubicBezTo>
                  <a:pt x="340" y="121"/>
                  <a:pt x="337" y="124"/>
                  <a:pt x="337" y="129"/>
                </a:cubicBezTo>
                <a:cubicBezTo>
                  <a:pt x="337" y="305"/>
                  <a:pt x="337" y="305"/>
                  <a:pt x="337" y="305"/>
                </a:cubicBezTo>
                <a:cubicBezTo>
                  <a:pt x="337" y="323"/>
                  <a:pt x="322" y="338"/>
                  <a:pt x="305" y="338"/>
                </a:cubicBezTo>
                <a:cubicBezTo>
                  <a:pt x="48" y="338"/>
                  <a:pt x="48" y="338"/>
                  <a:pt x="48" y="338"/>
                </a:cubicBezTo>
                <a:cubicBezTo>
                  <a:pt x="30" y="338"/>
                  <a:pt x="16" y="323"/>
                  <a:pt x="16" y="305"/>
                </a:cubicBezTo>
                <a:cubicBezTo>
                  <a:pt x="16" y="49"/>
                  <a:pt x="16" y="49"/>
                  <a:pt x="16" y="49"/>
                </a:cubicBezTo>
                <a:cubicBezTo>
                  <a:pt x="16" y="31"/>
                  <a:pt x="30" y="16"/>
                  <a:pt x="48" y="16"/>
                </a:cubicBezTo>
                <a:cubicBezTo>
                  <a:pt x="224" y="16"/>
                  <a:pt x="224" y="16"/>
                  <a:pt x="224" y="16"/>
                </a:cubicBezTo>
                <a:cubicBezTo>
                  <a:pt x="229" y="16"/>
                  <a:pt x="232" y="13"/>
                  <a:pt x="232" y="8"/>
                </a:cubicBezTo>
                <a:cubicBezTo>
                  <a:pt x="232" y="4"/>
                  <a:pt x="229" y="0"/>
                  <a:pt x="224" y="0"/>
                </a:cubicBezTo>
                <a:cubicBezTo>
                  <a:pt x="48" y="0"/>
                  <a:pt x="48" y="0"/>
                  <a:pt x="48" y="0"/>
                </a:cubicBezTo>
                <a:cubicBezTo>
                  <a:pt x="21" y="0"/>
                  <a:pt x="0" y="22"/>
                  <a:pt x="0" y="49"/>
                </a:cubicBezTo>
                <a:cubicBezTo>
                  <a:pt x="0" y="305"/>
                  <a:pt x="0" y="305"/>
                  <a:pt x="0" y="305"/>
                </a:cubicBezTo>
                <a:cubicBezTo>
                  <a:pt x="0" y="332"/>
                  <a:pt x="21" y="354"/>
                  <a:pt x="48" y="354"/>
                </a:cubicBezTo>
                <a:cubicBezTo>
                  <a:pt x="305" y="354"/>
                  <a:pt x="305" y="354"/>
                  <a:pt x="305" y="354"/>
                </a:cubicBezTo>
                <a:cubicBezTo>
                  <a:pt x="331" y="354"/>
                  <a:pt x="353" y="332"/>
                  <a:pt x="353" y="305"/>
                </a:cubicBezTo>
                <a:cubicBezTo>
                  <a:pt x="353" y="129"/>
                  <a:pt x="353" y="129"/>
                  <a:pt x="353" y="129"/>
                </a:cubicBezTo>
                <a:cubicBezTo>
                  <a:pt x="353" y="124"/>
                  <a:pt x="349" y="121"/>
                  <a:pt x="345" y="121"/>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3">
            <a:extLst>
              <a:ext uri="{FF2B5EF4-FFF2-40B4-BE49-F238E27FC236}">
                <a16:creationId xmlns:a16="http://schemas.microsoft.com/office/drawing/2014/main" xmlns="" id="{7BD019A8-A96D-2509-9745-6E0F57F9175F}"/>
              </a:ext>
            </a:extLst>
          </p:cNvPr>
          <p:cNvSpPr>
            <a:spLocks noEditPoints="1"/>
          </p:cNvSpPr>
          <p:nvPr/>
        </p:nvSpPr>
        <p:spPr bwMode="auto">
          <a:xfrm>
            <a:off x="406737" y="4522299"/>
            <a:ext cx="802130" cy="842406"/>
          </a:xfrm>
          <a:custGeom>
            <a:avLst/>
            <a:gdLst>
              <a:gd name="T0" fmla="*/ 176 w 353"/>
              <a:gd name="T1" fmla="*/ 221 h 353"/>
              <a:gd name="T2" fmla="*/ 102 w 353"/>
              <a:gd name="T3" fmla="*/ 147 h 353"/>
              <a:gd name="T4" fmla="*/ 96 w 353"/>
              <a:gd name="T5" fmla="*/ 145 h 353"/>
              <a:gd name="T6" fmla="*/ 88 w 353"/>
              <a:gd name="T7" fmla="*/ 153 h 353"/>
              <a:gd name="T8" fmla="*/ 90 w 353"/>
              <a:gd name="T9" fmla="*/ 158 h 353"/>
              <a:gd name="T10" fmla="*/ 170 w 353"/>
              <a:gd name="T11" fmla="*/ 239 h 353"/>
              <a:gd name="T12" fmla="*/ 176 w 353"/>
              <a:gd name="T13" fmla="*/ 241 h 353"/>
              <a:gd name="T14" fmla="*/ 182 w 353"/>
              <a:gd name="T15" fmla="*/ 238 h 353"/>
              <a:gd name="T16" fmla="*/ 182 w 353"/>
              <a:gd name="T17" fmla="*/ 238 h 353"/>
              <a:gd name="T18" fmla="*/ 316 w 353"/>
              <a:gd name="T19" fmla="*/ 98 h 353"/>
              <a:gd name="T20" fmla="*/ 316 w 353"/>
              <a:gd name="T21" fmla="*/ 98 h 353"/>
              <a:gd name="T22" fmla="*/ 328 w 353"/>
              <a:gd name="T23" fmla="*/ 86 h 353"/>
              <a:gd name="T24" fmla="*/ 327 w 353"/>
              <a:gd name="T25" fmla="*/ 86 h 353"/>
              <a:gd name="T26" fmla="*/ 351 w 353"/>
              <a:gd name="T27" fmla="*/ 62 h 353"/>
              <a:gd name="T28" fmla="*/ 351 w 353"/>
              <a:gd name="T29" fmla="*/ 62 h 353"/>
              <a:gd name="T30" fmla="*/ 353 w 353"/>
              <a:gd name="T31" fmla="*/ 56 h 353"/>
              <a:gd name="T32" fmla="*/ 345 w 353"/>
              <a:gd name="T33" fmla="*/ 48 h 353"/>
              <a:gd name="T34" fmla="*/ 339 w 353"/>
              <a:gd name="T35" fmla="*/ 51 h 353"/>
              <a:gd name="T36" fmla="*/ 339 w 353"/>
              <a:gd name="T37" fmla="*/ 51 h 353"/>
              <a:gd name="T38" fmla="*/ 318 w 353"/>
              <a:gd name="T39" fmla="*/ 72 h 353"/>
              <a:gd name="T40" fmla="*/ 318 w 353"/>
              <a:gd name="T41" fmla="*/ 72 h 353"/>
              <a:gd name="T42" fmla="*/ 307 w 353"/>
              <a:gd name="T43" fmla="*/ 84 h 353"/>
              <a:gd name="T44" fmla="*/ 307 w 353"/>
              <a:gd name="T45" fmla="*/ 84 h 353"/>
              <a:gd name="T46" fmla="*/ 176 w 353"/>
              <a:gd name="T47" fmla="*/ 221 h 353"/>
              <a:gd name="T48" fmla="*/ 339 w 353"/>
              <a:gd name="T49" fmla="*/ 109 h 353"/>
              <a:gd name="T50" fmla="*/ 327 w 353"/>
              <a:gd name="T51" fmla="*/ 109 h 353"/>
              <a:gd name="T52" fmla="*/ 325 w 353"/>
              <a:gd name="T53" fmla="*/ 117 h 353"/>
              <a:gd name="T54" fmla="*/ 325 w 353"/>
              <a:gd name="T55" fmla="*/ 117 h 353"/>
              <a:gd name="T56" fmla="*/ 337 w 353"/>
              <a:gd name="T57" fmla="*/ 177 h 353"/>
              <a:gd name="T58" fmla="*/ 176 w 353"/>
              <a:gd name="T59" fmla="*/ 337 h 353"/>
              <a:gd name="T60" fmla="*/ 16 w 353"/>
              <a:gd name="T61" fmla="*/ 177 h 353"/>
              <a:gd name="T62" fmla="*/ 176 w 353"/>
              <a:gd name="T63" fmla="*/ 16 h 353"/>
              <a:gd name="T64" fmla="*/ 292 w 353"/>
              <a:gd name="T65" fmla="*/ 65 h 353"/>
              <a:gd name="T66" fmla="*/ 292 w 353"/>
              <a:gd name="T67" fmla="*/ 65 h 353"/>
              <a:gd name="T68" fmla="*/ 303 w 353"/>
              <a:gd name="T69" fmla="*/ 65 h 353"/>
              <a:gd name="T70" fmla="*/ 303 w 353"/>
              <a:gd name="T71" fmla="*/ 54 h 353"/>
              <a:gd name="T72" fmla="*/ 302 w 353"/>
              <a:gd name="T73" fmla="*/ 53 h 353"/>
              <a:gd name="T74" fmla="*/ 176 w 353"/>
              <a:gd name="T75" fmla="*/ 0 h 353"/>
              <a:gd name="T76" fmla="*/ 0 w 353"/>
              <a:gd name="T77" fmla="*/ 177 h 353"/>
              <a:gd name="T78" fmla="*/ 176 w 353"/>
              <a:gd name="T79" fmla="*/ 353 h 353"/>
              <a:gd name="T80" fmla="*/ 353 w 353"/>
              <a:gd name="T81" fmla="*/ 177 h 353"/>
              <a:gd name="T82" fmla="*/ 341 w 353"/>
              <a:gd name="T83" fmla="*/ 112 h 353"/>
              <a:gd name="T84" fmla="*/ 339 w 353"/>
              <a:gd name="T85" fmla="*/ 10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xmlns="" id="{781B6EC9-A909-59EC-710B-5D7012F21577}"/>
              </a:ext>
            </a:extLst>
          </p:cNvPr>
          <p:cNvSpPr>
            <a:spLocks noEditPoints="1"/>
          </p:cNvSpPr>
          <p:nvPr/>
        </p:nvSpPr>
        <p:spPr bwMode="auto">
          <a:xfrm>
            <a:off x="4957906" y="745005"/>
            <a:ext cx="433388" cy="433388"/>
          </a:xfrm>
          <a:custGeom>
            <a:avLst/>
            <a:gdLst>
              <a:gd name="T0" fmla="*/ 289 w 353"/>
              <a:gd name="T1" fmla="*/ 176 h 353"/>
              <a:gd name="T2" fmla="*/ 305 w 353"/>
              <a:gd name="T3" fmla="*/ 176 h 353"/>
              <a:gd name="T4" fmla="*/ 121 w 353"/>
              <a:gd name="T5" fmla="*/ 274 h 353"/>
              <a:gd name="T6" fmla="*/ 113 w 353"/>
              <a:gd name="T7" fmla="*/ 288 h 353"/>
              <a:gd name="T8" fmla="*/ 121 w 353"/>
              <a:gd name="T9" fmla="*/ 274 h 353"/>
              <a:gd name="T10" fmla="*/ 66 w 353"/>
              <a:gd name="T11" fmla="*/ 241 h 353"/>
              <a:gd name="T12" fmla="*/ 80 w 353"/>
              <a:gd name="T13" fmla="*/ 233 h 353"/>
              <a:gd name="T14" fmla="*/ 113 w 353"/>
              <a:gd name="T15" fmla="*/ 65 h 353"/>
              <a:gd name="T16" fmla="*/ 121 w 353"/>
              <a:gd name="T17" fmla="*/ 79 h 353"/>
              <a:gd name="T18" fmla="*/ 113 w 353"/>
              <a:gd name="T19" fmla="*/ 65 h 353"/>
              <a:gd name="T20" fmla="*/ 48 w 353"/>
              <a:gd name="T21" fmla="*/ 176 h 353"/>
              <a:gd name="T22" fmla="*/ 64 w 353"/>
              <a:gd name="T23" fmla="*/ 176 h 353"/>
              <a:gd name="T24" fmla="*/ 233 w 353"/>
              <a:gd name="T25" fmla="*/ 79 h 353"/>
              <a:gd name="T26" fmla="*/ 241 w 353"/>
              <a:gd name="T27" fmla="*/ 65 h 353"/>
              <a:gd name="T28" fmla="*/ 233 w 353"/>
              <a:gd name="T29" fmla="*/ 79 h 353"/>
              <a:gd name="T30" fmla="*/ 66 w 353"/>
              <a:gd name="T31" fmla="*/ 112 h 353"/>
              <a:gd name="T32" fmla="*/ 80 w 353"/>
              <a:gd name="T33" fmla="*/ 120 h 353"/>
              <a:gd name="T34" fmla="*/ 285 w 353"/>
              <a:gd name="T35" fmla="*/ 230 h 353"/>
              <a:gd name="T36" fmla="*/ 277 w 353"/>
              <a:gd name="T37" fmla="*/ 244 h 353"/>
              <a:gd name="T38" fmla="*/ 285 w 353"/>
              <a:gd name="T39" fmla="*/ 230 h 353"/>
              <a:gd name="T40" fmla="*/ 169 w 353"/>
              <a:gd name="T41" fmla="*/ 297 h 353"/>
              <a:gd name="T42" fmla="*/ 185 w 353"/>
              <a:gd name="T43" fmla="*/ 297 h 353"/>
              <a:gd name="T44" fmla="*/ 277 w 353"/>
              <a:gd name="T45" fmla="*/ 109 h 353"/>
              <a:gd name="T46" fmla="*/ 285 w 353"/>
              <a:gd name="T47" fmla="*/ 123 h 353"/>
              <a:gd name="T48" fmla="*/ 277 w 353"/>
              <a:gd name="T49" fmla="*/ 109 h 353"/>
              <a:gd name="T50" fmla="*/ 208 w 353"/>
              <a:gd name="T51" fmla="*/ 168 h 353"/>
              <a:gd name="T52" fmla="*/ 185 w 353"/>
              <a:gd name="T53" fmla="*/ 56 h 353"/>
              <a:gd name="T54" fmla="*/ 169 w 353"/>
              <a:gd name="T55" fmla="*/ 56 h 353"/>
              <a:gd name="T56" fmla="*/ 145 w 353"/>
              <a:gd name="T57" fmla="*/ 176 h 353"/>
              <a:gd name="T58" fmla="*/ 208 w 353"/>
              <a:gd name="T59" fmla="*/ 184 h 353"/>
              <a:gd name="T60" fmla="*/ 257 w 353"/>
              <a:gd name="T61" fmla="*/ 176 h 353"/>
              <a:gd name="T62" fmla="*/ 177 w 353"/>
              <a:gd name="T63" fmla="*/ 192 h 353"/>
              <a:gd name="T64" fmla="*/ 177 w 353"/>
              <a:gd name="T65" fmla="*/ 160 h 353"/>
              <a:gd name="T66" fmla="*/ 177 w 353"/>
              <a:gd name="T67" fmla="*/ 192 h 353"/>
              <a:gd name="T68" fmla="*/ 230 w 353"/>
              <a:gd name="T69" fmla="*/ 285 h 353"/>
              <a:gd name="T70" fmla="*/ 244 w 353"/>
              <a:gd name="T71" fmla="*/ 277 h 353"/>
              <a:gd name="T72" fmla="*/ 177 w 353"/>
              <a:gd name="T73" fmla="*/ 0 h 353"/>
              <a:gd name="T74" fmla="*/ 177 w 353"/>
              <a:gd name="T75" fmla="*/ 353 h 353"/>
              <a:gd name="T76" fmla="*/ 177 w 353"/>
              <a:gd name="T77" fmla="*/ 0 h 353"/>
              <a:gd name="T78" fmla="*/ 16 w 353"/>
              <a:gd name="T79" fmla="*/ 176 h 353"/>
              <a:gd name="T80" fmla="*/ 337 w 353"/>
              <a:gd name="T81"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3" h="353">
                <a:moveTo>
                  <a:pt x="297" y="168"/>
                </a:moveTo>
                <a:cubicBezTo>
                  <a:pt x="293" y="168"/>
                  <a:pt x="289" y="172"/>
                  <a:pt x="289" y="176"/>
                </a:cubicBezTo>
                <a:cubicBezTo>
                  <a:pt x="289" y="181"/>
                  <a:pt x="293" y="184"/>
                  <a:pt x="297" y="184"/>
                </a:cubicBezTo>
                <a:cubicBezTo>
                  <a:pt x="302" y="184"/>
                  <a:pt x="305" y="181"/>
                  <a:pt x="305" y="176"/>
                </a:cubicBezTo>
                <a:cubicBezTo>
                  <a:pt x="305" y="172"/>
                  <a:pt x="302" y="168"/>
                  <a:pt x="297" y="168"/>
                </a:cubicBezTo>
                <a:moveTo>
                  <a:pt x="121" y="274"/>
                </a:moveTo>
                <a:cubicBezTo>
                  <a:pt x="117" y="271"/>
                  <a:pt x="112" y="273"/>
                  <a:pt x="110" y="277"/>
                </a:cubicBezTo>
                <a:cubicBezTo>
                  <a:pt x="107" y="280"/>
                  <a:pt x="109" y="285"/>
                  <a:pt x="113" y="288"/>
                </a:cubicBezTo>
                <a:cubicBezTo>
                  <a:pt x="116" y="290"/>
                  <a:pt x="121" y="289"/>
                  <a:pt x="124" y="285"/>
                </a:cubicBezTo>
                <a:cubicBezTo>
                  <a:pt x="126" y="281"/>
                  <a:pt x="124" y="276"/>
                  <a:pt x="121" y="274"/>
                </a:cubicBezTo>
                <a:moveTo>
                  <a:pt x="69" y="230"/>
                </a:moveTo>
                <a:cubicBezTo>
                  <a:pt x="65" y="232"/>
                  <a:pt x="63" y="237"/>
                  <a:pt x="66" y="241"/>
                </a:cubicBezTo>
                <a:cubicBezTo>
                  <a:pt x="68" y="244"/>
                  <a:pt x="73" y="246"/>
                  <a:pt x="77" y="244"/>
                </a:cubicBezTo>
                <a:cubicBezTo>
                  <a:pt x="80" y="241"/>
                  <a:pt x="82" y="236"/>
                  <a:pt x="80" y="233"/>
                </a:cubicBezTo>
                <a:cubicBezTo>
                  <a:pt x="77" y="229"/>
                  <a:pt x="72" y="227"/>
                  <a:pt x="69" y="230"/>
                </a:cubicBezTo>
                <a:moveTo>
                  <a:pt x="113" y="65"/>
                </a:moveTo>
                <a:cubicBezTo>
                  <a:pt x="109" y="67"/>
                  <a:pt x="107" y="72"/>
                  <a:pt x="110" y="76"/>
                </a:cubicBezTo>
                <a:cubicBezTo>
                  <a:pt x="112" y="80"/>
                  <a:pt x="117" y="81"/>
                  <a:pt x="121" y="79"/>
                </a:cubicBezTo>
                <a:cubicBezTo>
                  <a:pt x="124" y="77"/>
                  <a:pt x="126" y="72"/>
                  <a:pt x="124" y="68"/>
                </a:cubicBezTo>
                <a:cubicBezTo>
                  <a:pt x="121" y="64"/>
                  <a:pt x="116" y="63"/>
                  <a:pt x="113" y="65"/>
                </a:cubicBezTo>
                <a:moveTo>
                  <a:pt x="56" y="168"/>
                </a:moveTo>
                <a:cubicBezTo>
                  <a:pt x="52" y="168"/>
                  <a:pt x="48" y="172"/>
                  <a:pt x="48" y="176"/>
                </a:cubicBezTo>
                <a:cubicBezTo>
                  <a:pt x="48" y="181"/>
                  <a:pt x="52" y="184"/>
                  <a:pt x="56" y="184"/>
                </a:cubicBezTo>
                <a:cubicBezTo>
                  <a:pt x="61" y="184"/>
                  <a:pt x="64" y="181"/>
                  <a:pt x="64" y="176"/>
                </a:cubicBezTo>
                <a:cubicBezTo>
                  <a:pt x="64" y="172"/>
                  <a:pt x="61" y="168"/>
                  <a:pt x="56" y="168"/>
                </a:cubicBezTo>
                <a:moveTo>
                  <a:pt x="233" y="79"/>
                </a:moveTo>
                <a:cubicBezTo>
                  <a:pt x="237" y="81"/>
                  <a:pt x="242" y="80"/>
                  <a:pt x="244" y="76"/>
                </a:cubicBezTo>
                <a:cubicBezTo>
                  <a:pt x="246" y="72"/>
                  <a:pt x="245" y="67"/>
                  <a:pt x="241" y="65"/>
                </a:cubicBezTo>
                <a:cubicBezTo>
                  <a:pt x="237" y="63"/>
                  <a:pt x="232" y="64"/>
                  <a:pt x="230" y="68"/>
                </a:cubicBezTo>
                <a:cubicBezTo>
                  <a:pt x="228" y="72"/>
                  <a:pt x="229" y="77"/>
                  <a:pt x="233" y="79"/>
                </a:cubicBezTo>
                <a:moveTo>
                  <a:pt x="77" y="109"/>
                </a:moveTo>
                <a:cubicBezTo>
                  <a:pt x="73" y="107"/>
                  <a:pt x="68" y="108"/>
                  <a:pt x="66" y="112"/>
                </a:cubicBezTo>
                <a:cubicBezTo>
                  <a:pt x="63" y="116"/>
                  <a:pt x="65" y="121"/>
                  <a:pt x="69" y="123"/>
                </a:cubicBezTo>
                <a:cubicBezTo>
                  <a:pt x="72" y="125"/>
                  <a:pt x="77" y="124"/>
                  <a:pt x="80" y="120"/>
                </a:cubicBezTo>
                <a:cubicBezTo>
                  <a:pt x="82" y="116"/>
                  <a:pt x="80" y="111"/>
                  <a:pt x="77" y="109"/>
                </a:cubicBezTo>
                <a:moveTo>
                  <a:pt x="285" y="230"/>
                </a:moveTo>
                <a:cubicBezTo>
                  <a:pt x="281" y="227"/>
                  <a:pt x="276" y="229"/>
                  <a:pt x="274" y="233"/>
                </a:cubicBezTo>
                <a:cubicBezTo>
                  <a:pt x="272" y="236"/>
                  <a:pt x="273" y="241"/>
                  <a:pt x="277" y="244"/>
                </a:cubicBezTo>
                <a:cubicBezTo>
                  <a:pt x="281" y="246"/>
                  <a:pt x="286" y="244"/>
                  <a:pt x="288" y="241"/>
                </a:cubicBezTo>
                <a:cubicBezTo>
                  <a:pt x="290" y="237"/>
                  <a:pt x="289" y="232"/>
                  <a:pt x="285" y="230"/>
                </a:cubicBezTo>
                <a:moveTo>
                  <a:pt x="177" y="289"/>
                </a:moveTo>
                <a:cubicBezTo>
                  <a:pt x="172" y="289"/>
                  <a:pt x="169" y="292"/>
                  <a:pt x="169" y="297"/>
                </a:cubicBezTo>
                <a:cubicBezTo>
                  <a:pt x="169" y="301"/>
                  <a:pt x="172" y="305"/>
                  <a:pt x="177" y="305"/>
                </a:cubicBezTo>
                <a:cubicBezTo>
                  <a:pt x="181" y="305"/>
                  <a:pt x="185" y="301"/>
                  <a:pt x="185" y="297"/>
                </a:cubicBezTo>
                <a:cubicBezTo>
                  <a:pt x="185" y="292"/>
                  <a:pt x="181" y="289"/>
                  <a:pt x="177" y="289"/>
                </a:cubicBezTo>
                <a:moveTo>
                  <a:pt x="277" y="109"/>
                </a:moveTo>
                <a:cubicBezTo>
                  <a:pt x="273" y="111"/>
                  <a:pt x="272" y="116"/>
                  <a:pt x="274" y="120"/>
                </a:cubicBezTo>
                <a:cubicBezTo>
                  <a:pt x="276" y="124"/>
                  <a:pt x="281" y="125"/>
                  <a:pt x="285" y="123"/>
                </a:cubicBezTo>
                <a:cubicBezTo>
                  <a:pt x="289" y="121"/>
                  <a:pt x="290" y="116"/>
                  <a:pt x="288" y="112"/>
                </a:cubicBezTo>
                <a:cubicBezTo>
                  <a:pt x="286" y="108"/>
                  <a:pt x="281" y="107"/>
                  <a:pt x="277" y="109"/>
                </a:cubicBezTo>
                <a:moveTo>
                  <a:pt x="249" y="168"/>
                </a:moveTo>
                <a:cubicBezTo>
                  <a:pt x="208" y="168"/>
                  <a:pt x="208" y="168"/>
                  <a:pt x="208" y="168"/>
                </a:cubicBezTo>
                <a:cubicBezTo>
                  <a:pt x="205" y="157"/>
                  <a:pt x="196" y="148"/>
                  <a:pt x="185" y="145"/>
                </a:cubicBezTo>
                <a:cubicBezTo>
                  <a:pt x="185" y="56"/>
                  <a:pt x="185" y="56"/>
                  <a:pt x="185" y="56"/>
                </a:cubicBezTo>
                <a:cubicBezTo>
                  <a:pt x="185" y="52"/>
                  <a:pt x="181" y="48"/>
                  <a:pt x="177" y="48"/>
                </a:cubicBezTo>
                <a:cubicBezTo>
                  <a:pt x="172" y="48"/>
                  <a:pt x="169" y="52"/>
                  <a:pt x="169" y="56"/>
                </a:cubicBezTo>
                <a:cubicBezTo>
                  <a:pt x="169" y="145"/>
                  <a:pt x="169" y="145"/>
                  <a:pt x="169" y="145"/>
                </a:cubicBezTo>
                <a:cubicBezTo>
                  <a:pt x="155" y="149"/>
                  <a:pt x="145" y="161"/>
                  <a:pt x="145" y="176"/>
                </a:cubicBezTo>
                <a:cubicBezTo>
                  <a:pt x="145" y="194"/>
                  <a:pt x="159" y="208"/>
                  <a:pt x="177" y="208"/>
                </a:cubicBezTo>
                <a:cubicBezTo>
                  <a:pt x="192" y="208"/>
                  <a:pt x="204" y="198"/>
                  <a:pt x="208" y="184"/>
                </a:cubicBezTo>
                <a:cubicBezTo>
                  <a:pt x="249" y="184"/>
                  <a:pt x="249" y="184"/>
                  <a:pt x="249" y="184"/>
                </a:cubicBezTo>
                <a:cubicBezTo>
                  <a:pt x="254" y="184"/>
                  <a:pt x="257" y="181"/>
                  <a:pt x="257" y="176"/>
                </a:cubicBezTo>
                <a:cubicBezTo>
                  <a:pt x="257" y="172"/>
                  <a:pt x="254" y="168"/>
                  <a:pt x="249" y="168"/>
                </a:cubicBezTo>
                <a:moveTo>
                  <a:pt x="177" y="192"/>
                </a:moveTo>
                <a:cubicBezTo>
                  <a:pt x="168" y="192"/>
                  <a:pt x="161" y="185"/>
                  <a:pt x="161" y="176"/>
                </a:cubicBezTo>
                <a:cubicBezTo>
                  <a:pt x="161" y="168"/>
                  <a:pt x="168" y="160"/>
                  <a:pt x="177" y="160"/>
                </a:cubicBezTo>
                <a:cubicBezTo>
                  <a:pt x="186" y="160"/>
                  <a:pt x="193" y="168"/>
                  <a:pt x="193" y="176"/>
                </a:cubicBezTo>
                <a:cubicBezTo>
                  <a:pt x="193" y="185"/>
                  <a:pt x="186" y="192"/>
                  <a:pt x="177" y="192"/>
                </a:cubicBezTo>
                <a:moveTo>
                  <a:pt x="233" y="274"/>
                </a:moveTo>
                <a:cubicBezTo>
                  <a:pt x="229" y="276"/>
                  <a:pt x="228" y="281"/>
                  <a:pt x="230" y="285"/>
                </a:cubicBezTo>
                <a:cubicBezTo>
                  <a:pt x="232" y="289"/>
                  <a:pt x="237" y="290"/>
                  <a:pt x="241" y="288"/>
                </a:cubicBezTo>
                <a:cubicBezTo>
                  <a:pt x="245" y="285"/>
                  <a:pt x="246" y="280"/>
                  <a:pt x="244" y="277"/>
                </a:cubicBezTo>
                <a:cubicBezTo>
                  <a:pt x="242" y="273"/>
                  <a:pt x="237" y="271"/>
                  <a:pt x="233" y="274"/>
                </a:cubicBezTo>
                <a:moveTo>
                  <a:pt x="177" y="0"/>
                </a:moveTo>
                <a:cubicBezTo>
                  <a:pt x="79" y="0"/>
                  <a:pt x="0" y="79"/>
                  <a:pt x="0" y="176"/>
                </a:cubicBezTo>
                <a:cubicBezTo>
                  <a:pt x="0" y="274"/>
                  <a:pt x="79" y="353"/>
                  <a:pt x="177" y="353"/>
                </a:cubicBezTo>
                <a:cubicBezTo>
                  <a:pt x="274" y="353"/>
                  <a:pt x="353" y="274"/>
                  <a:pt x="353" y="176"/>
                </a:cubicBezTo>
                <a:cubicBezTo>
                  <a:pt x="353" y="79"/>
                  <a:pt x="274" y="0"/>
                  <a:pt x="177" y="0"/>
                </a:cubicBezTo>
                <a:moveTo>
                  <a:pt x="177" y="337"/>
                </a:moveTo>
                <a:cubicBezTo>
                  <a:pt x="88" y="337"/>
                  <a:pt x="16" y="265"/>
                  <a:pt x="16" y="176"/>
                </a:cubicBezTo>
                <a:cubicBezTo>
                  <a:pt x="16" y="88"/>
                  <a:pt x="88" y="16"/>
                  <a:pt x="177" y="16"/>
                </a:cubicBezTo>
                <a:cubicBezTo>
                  <a:pt x="266" y="16"/>
                  <a:pt x="337" y="88"/>
                  <a:pt x="337" y="176"/>
                </a:cubicBezTo>
                <a:cubicBezTo>
                  <a:pt x="337" y="265"/>
                  <a:pt x="266" y="337"/>
                  <a:pt x="177" y="337"/>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xmlns="" id="{633183BE-787C-9073-79DD-16D77BD7AC72}"/>
              </a:ext>
            </a:extLst>
          </p:cNvPr>
          <p:cNvSpPr txBox="1"/>
          <p:nvPr/>
        </p:nvSpPr>
        <p:spPr>
          <a:xfrm>
            <a:off x="5475301" y="799337"/>
            <a:ext cx="6146800" cy="369332"/>
          </a:xfrm>
          <a:prstGeom prst="rect">
            <a:avLst/>
          </a:prstGeom>
          <a:noFill/>
        </p:spPr>
        <p:txBody>
          <a:bodyPr wrap="square">
            <a:spAutoFit/>
          </a:bodyPr>
          <a:lstStyle/>
          <a:p>
            <a:r>
              <a:rPr lang="kk-KZ" b="1" dirty="0">
                <a:latin typeface="Arial" panose="020B0604020202020204" pitchFamily="34" charset="0"/>
                <a:cs typeface="Arial" panose="020B0604020202020204" pitchFamily="34" charset="0"/>
              </a:rPr>
              <a:t>10</a:t>
            </a:r>
            <a:r>
              <a:rPr lang="kk-KZ" sz="1800" b="1" dirty="0">
                <a:latin typeface="Arial" panose="020B0604020202020204" pitchFamily="34" charset="0"/>
                <a:cs typeface="Arial" panose="020B0604020202020204" pitchFamily="34" charset="0"/>
              </a:rPr>
              <a:t> минут</a:t>
            </a:r>
            <a:endParaRPr lang="ru-RU" dirty="0"/>
          </a:p>
        </p:txBody>
      </p:sp>
    </p:spTree>
    <p:extLst>
      <p:ext uri="{BB962C8B-B14F-4D97-AF65-F5344CB8AC3E}">
        <p14:creationId xmlns:p14="http://schemas.microsoft.com/office/powerpoint/2010/main" xmlns="" val="158512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38697" y="261257"/>
            <a:ext cx="716811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Қыркүйек -қазан айларында буллингтің алдын алу бағытындағы </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педагогикалық-психологиялық қолдау іс-шаралары</a:t>
            </a:r>
            <a:endParaRPr kumimoji="0" lang="kk-KZ" b="0" i="0" u="none" strike="noStrike" cap="none" normalizeH="0" baseline="0" dirty="0" smtClean="0">
              <a:ln>
                <a:noFill/>
              </a:ln>
              <a:solidFill>
                <a:srgbClr val="0070C0"/>
              </a:solidFill>
              <a:effectLst/>
              <a:latin typeface="Arial" pitchFamily="34" charset="0"/>
              <a:cs typeface="Arial" pitchFamily="34" charset="0"/>
            </a:endParaRPr>
          </a:p>
        </p:txBody>
      </p:sp>
      <p:sp>
        <p:nvSpPr>
          <p:cNvPr id="4" name="TextBox 3"/>
          <p:cNvSpPr txBox="1"/>
          <p:nvPr/>
        </p:nvSpPr>
        <p:spPr>
          <a:xfrm>
            <a:off x="1236617" y="1471749"/>
            <a:ext cx="184731" cy="369332"/>
          </a:xfrm>
          <a:prstGeom prst="rect">
            <a:avLst/>
          </a:prstGeom>
          <a:noFill/>
        </p:spPr>
        <p:txBody>
          <a:bodyPr wrap="none" rtlCol="0">
            <a:spAutoFit/>
          </a:bodyPr>
          <a:lstStyle/>
          <a:p>
            <a:endParaRPr lang="ru-RU" dirty="0"/>
          </a:p>
        </p:txBody>
      </p:sp>
      <p:sp>
        <p:nvSpPr>
          <p:cNvPr id="1027" name="Rectangle 3"/>
          <p:cNvSpPr>
            <a:spLocks noChangeArrowheads="1"/>
          </p:cNvSpPr>
          <p:nvPr/>
        </p:nvSpPr>
        <p:spPr bwMode="auto">
          <a:xfrm>
            <a:off x="750288" y="966651"/>
            <a:ext cx="1013542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Қыркүйек-қазан  айларында: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Баланы жәбірлеудің (буллингтің) профилактикасы қағидаларын бекіту туралы Қазақстан Республикасы Оқу-ағарту министрінің 2022 жылғы 21 желтоқсандағы № 506 бұйрығына сәйкес мектебімізде 02.09.2024 жылы №70/1    бұйрығы  шығарылды. Онымен бірге мектепте  11.09.2024жылы психологиялық  қызмет тобын құру туралы №95 бұйрығы шығарылды және жоспары еңгізілді.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2024-2025 оқу жылына арнайы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1-11 сынып оқушыларымен «Буллингке жол жоқ!» атты тәрбие сағаттары өткізілді,  9-11 сыныптар аралығында «Жасөспірімдер мінез-құлқының суициттік бағыттылығын зерттеу» сауалнама 5- 11сыныптармен  өткізілді, 1  және 5 сыныптармен мектепке бейімделу диагностикасы жүргізілді.   «Мінез сипаттарын акцентуациялау»  - 7 сыныптармен диагностикасы жүргізілді, 1-11 сыныптар арсында «Бұрымды қыз» челленджі  ұйымдастырылды,  «Бала қаіпсіздігі-қоғам болашағы»  атты жалпы ата-аналар жиналысы 27.09.2024 жылы  өткізілді. Еңбек күніне орай «Адал еңбектің ерен ері» атты ұрпақтар кездесуі ардагерлер мен 11 сынып оқушыларының қатысуымен ұйымдастырылып өткізілді,  1-11 сыныптар арасында «Ақындар айтысы» ұйымдастырылды. 04 қазан күні мектебімізде өзін өзі басқару күні ойдағыдай өтті.</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261257"/>
            <a:ext cx="10515600" cy="5915706"/>
          </a:xfrm>
        </p:spPr>
        <p:txBody>
          <a:bodyPr>
            <a:normAutofit fontScale="47500" lnSpcReduction="20000"/>
          </a:bodyPr>
          <a:lstStyle/>
          <a:p>
            <a:r>
              <a:rPr lang="kk-KZ" sz="2500" b="1" dirty="0" smtClean="0">
                <a:latin typeface="Times New Roman" pitchFamily="18" charset="0"/>
                <a:cs typeface="Times New Roman" pitchFamily="18" charset="0"/>
              </a:rPr>
              <a:t>Қазан айында</a:t>
            </a:r>
            <a:r>
              <a:rPr lang="kk-KZ" sz="2500" dirty="0" smtClean="0">
                <a:latin typeface="Times New Roman" pitchFamily="18" charset="0"/>
                <a:cs typeface="Times New Roman" pitchFamily="18" charset="0"/>
              </a:rPr>
              <a:t> күзгі демалыс уақытында балаларлың қауіпсіздігін және құқық бұзушылықтың алдын алу мақсатында 0-11 сынып арасында «Нұсқаулық» жүргізіліп, балаларға таныстырылды.     </a:t>
            </a:r>
            <a:endParaRPr lang="ru-RU" sz="2500" dirty="0" smtClean="0">
              <a:latin typeface="Times New Roman" pitchFamily="18" charset="0"/>
              <a:cs typeface="Times New Roman" pitchFamily="18" charset="0"/>
            </a:endParaRPr>
          </a:p>
          <a:p>
            <a:r>
              <a:rPr lang="kk-KZ" sz="2500" b="1" dirty="0" smtClean="0">
                <a:latin typeface="Times New Roman" pitchFamily="18" charset="0"/>
                <a:cs typeface="Times New Roman" pitchFamily="18" charset="0"/>
              </a:rPr>
              <a:t>Қазан айында:  </a:t>
            </a:r>
            <a:endParaRPr lang="ru-RU" sz="2500" dirty="0" smtClean="0">
              <a:latin typeface="Times New Roman" pitchFamily="18" charset="0"/>
              <a:cs typeface="Times New Roman" pitchFamily="18" charset="0"/>
            </a:endParaRPr>
          </a:p>
          <a:p>
            <a:r>
              <a:rPr lang="kk-KZ" sz="2500" dirty="0" smtClean="0">
                <a:latin typeface="Times New Roman" pitchFamily="18" charset="0"/>
                <a:cs typeface="Times New Roman" pitchFamily="18" charset="0"/>
              </a:rPr>
              <a:t>Күзгі демалысты  тиімді өткізу және</a:t>
            </a:r>
            <a:r>
              <a:rPr lang="kk-KZ" sz="2500" b="1" dirty="0" smtClean="0">
                <a:latin typeface="Times New Roman" pitchFamily="18" charset="0"/>
                <a:cs typeface="Times New Roman" pitchFamily="18" charset="0"/>
              </a:rPr>
              <a:t>  қ</a:t>
            </a:r>
            <a:r>
              <a:rPr lang="kk-KZ" sz="2500" dirty="0" smtClean="0">
                <a:latin typeface="Times New Roman" pitchFamily="18" charset="0"/>
                <a:cs typeface="Times New Roman" pitchFamily="18" charset="0"/>
              </a:rPr>
              <a:t>ылмыстың алдын алу бойынша сынып жетекшілер балалармен қаламыздың көрікті жерлеріне саяхат жасады. </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2"/>
              </a:rPr>
              <a:t>https://www.instagram.com/reel/DBwHBteNUmH/?igsh=cTFlczgzOTlnOWt3</a:t>
            </a:r>
            <a:r>
              <a:rPr lang="kk-KZ" sz="2500"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r>
              <a:rPr lang="kk-KZ" sz="2500" dirty="0" smtClean="0">
                <a:latin typeface="Times New Roman" pitchFamily="18" charset="0"/>
                <a:cs typeface="Times New Roman" pitchFamily="18" charset="0"/>
              </a:rPr>
              <a:t>31.10.2024ж  Мектеп психологі  Р.Хавсамет 8- сынып оқушыларына  «Мен өмірді таңдаймын» тренинг өткізді</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3"/>
              </a:rPr>
              <a:t>https://www.instagram.com/reel/DByQWTqR_pt/?igsh=MTlydG1iOTI0ZGZjNg</a:t>
            </a:r>
            <a:r>
              <a:rPr lang="kk-KZ" sz="2500"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r>
              <a:rPr lang="kk-KZ" sz="2500" dirty="0" smtClean="0">
                <a:latin typeface="Times New Roman" pitchFamily="18" charset="0"/>
                <a:cs typeface="Times New Roman" pitchFamily="18" charset="0"/>
              </a:rPr>
              <a:t>Күзгі демалыс уақытында мектебіміздің Өзін өзі басқару ұйымының мүшелері «Мейірім бұлағы» атты науқан ұйымдастырып, мектебіміздің кітапханасын реттеуге көмектесті</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4"/>
              </a:rPr>
              <a:t>https://www.instagram.com/reel/DByXdVGR44c/?igsh=ZXZudjVwcXo0ZmN0</a:t>
            </a:r>
            <a:r>
              <a:rPr lang="kk-KZ" sz="2500"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r>
              <a:rPr lang="kk-KZ" sz="2500" b="1" dirty="0" smtClean="0">
                <a:latin typeface="Times New Roman" pitchFamily="18" charset="0"/>
                <a:cs typeface="Times New Roman" pitchFamily="18" charset="0"/>
              </a:rPr>
              <a:t>Қараша айында:</a:t>
            </a:r>
            <a:endParaRPr lang="ru-RU" sz="2500" dirty="0" smtClean="0">
              <a:latin typeface="Times New Roman" pitchFamily="18" charset="0"/>
              <a:cs typeface="Times New Roman" pitchFamily="18" charset="0"/>
            </a:endParaRPr>
          </a:p>
          <a:p>
            <a:r>
              <a:rPr lang="kk-KZ" sz="2500" dirty="0" smtClean="0">
                <a:latin typeface="Times New Roman" pitchFamily="18" charset="0"/>
                <a:cs typeface="Times New Roman" pitchFamily="18" charset="0"/>
              </a:rPr>
              <a:t>04.11.2024 ж 2-тоқсанның басталуына байланысты ТІЖ басшының орынбасары Мадиярова Зәуреш Шугаевна 5-11 сынып оқушыларының мектеп формасы және сабаққа кешікпеу т.б құқықбұзушылық тәртіп сақтау бойынша сыныптарға рейд жүргізді.</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5"/>
              </a:rPr>
              <a:t>https://www.instagram.com/p/DCOXYqxNpAC/?igsh=aHoxeGEwY3BqaTdj</a:t>
            </a:r>
            <a:r>
              <a:rPr lang="kk-KZ" sz="2500"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r>
              <a:rPr lang="kk-KZ" sz="2500" dirty="0" smtClean="0">
                <a:latin typeface="Times New Roman" pitchFamily="18" charset="0"/>
                <a:cs typeface="Times New Roman" pitchFamily="18" charset="0"/>
              </a:rPr>
              <a:t>1-4  сынып арасында « Еңбегі адал жас өрен» жобасы «оян, ар мен адалдық» тақырыбында тәрбие сағаттары өткізілді.</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6"/>
              </a:rPr>
              <a:t>https://www.instagram.com/p/DB9Vb2UNdH-/?igsh=MXFrZWpmNDRwMnl5NQ</a:t>
            </a:r>
            <a:r>
              <a:rPr lang="kk-KZ" sz="2500" dirty="0" smtClean="0">
                <a:latin typeface="Times New Roman" pitchFamily="18" charset="0"/>
                <a:cs typeface="Times New Roman" pitchFamily="18" charset="0"/>
              </a:rPr>
              <a:t>== 5-11 сынып арасында «Адал-азамат, адал еңбек ,адал-табыс» тақырыбында балаларды адалдыққа тәрбиелеу мақсатында тәрбие сағаттар өткізілді.</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7"/>
              </a:rPr>
              <a:t>https://www.instagram.com/p/DB9VkqdtMti/?igsh=MW9zaHN5ZnBqbGU1Mg</a:t>
            </a:r>
            <a:r>
              <a:rPr lang="kk-KZ" sz="2500"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r>
              <a:rPr lang="kk-KZ" sz="2500" dirty="0" smtClean="0">
                <a:latin typeface="Times New Roman" pitchFamily="18" charset="0"/>
                <a:cs typeface="Times New Roman" pitchFamily="18" charset="0"/>
              </a:rPr>
              <a:t>06.11.2024 ж 9-10 сынып оқушыларына Степногорск қаласы прокуратурасының  прокуроры Сәуленбаев Асқарбек Ақылбекұлы «Құқықбұзушылықтың алдын алу мақсатында дәріс жүргізді.</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8"/>
              </a:rPr>
              <a:t>https://www.instagram.com/p/DCOWAfxt6vV/?igsh=MXBqeXJxbHBjajVkcA</a:t>
            </a:r>
            <a:r>
              <a:rPr lang="kk-KZ" sz="2500"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r>
              <a:rPr lang="kk-KZ" sz="2500" dirty="0" smtClean="0">
                <a:latin typeface="Times New Roman" pitchFamily="18" charset="0"/>
                <a:cs typeface="Times New Roman" pitchFamily="18" charset="0"/>
              </a:rPr>
              <a:t>6.11.2024 ж ж 9-10 сынып оқушыларына Степногорск қаласы Таукелова айсулу Жанатовна және мектеп әкімшілігі «булингтің алдын алу мақсатында» дәріс жүргізді </a:t>
            </a:r>
            <a:endParaRPr lang="ru-RU" sz="2500" dirty="0" smtClean="0">
              <a:latin typeface="Times New Roman" pitchFamily="18" charset="0"/>
              <a:cs typeface="Times New Roman" pitchFamily="18" charset="0"/>
            </a:endParaRPr>
          </a:p>
          <a:p>
            <a:r>
              <a:rPr lang="kk-KZ" sz="2500" u="sng" dirty="0" smtClean="0">
                <a:latin typeface="Times New Roman" pitchFamily="18" charset="0"/>
                <a:cs typeface="Times New Roman" pitchFamily="18" charset="0"/>
                <a:hlinkClick r:id="rId9"/>
              </a:rPr>
              <a:t>https://www.instagram.com/p/DCOWqlZNkJ4/?igsh=ZTBjaGQ2cmpjNnh2</a:t>
            </a:r>
            <a:r>
              <a:rPr lang="kk-KZ" sz="2500"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45366"/>
          </a:xfrm>
        </p:spPr>
        <p:txBody>
          <a:bodyPr>
            <a:normAutofit fontScale="90000"/>
          </a:bodyPr>
          <a:lstStyle/>
          <a:p>
            <a:pPr algn="ctr"/>
            <a:r>
              <a:rPr lang="kk-KZ" sz="1800" b="1" dirty="0" smtClean="0">
                <a:solidFill>
                  <a:srgbClr val="0070C0"/>
                </a:solidFill>
                <a:latin typeface="Times New Roman" pitchFamily="18" charset="0"/>
                <a:ea typeface="Calibri" pitchFamily="34" charset="0"/>
                <a:cs typeface="Times New Roman" pitchFamily="18" charset="0"/>
              </a:rPr>
              <a:t/>
            </a:r>
            <a:br>
              <a:rPr lang="kk-KZ" sz="1800" b="1" dirty="0" smtClean="0">
                <a:solidFill>
                  <a:srgbClr val="0070C0"/>
                </a:solidFill>
                <a:latin typeface="Times New Roman" pitchFamily="18" charset="0"/>
                <a:ea typeface="Calibri" pitchFamily="34" charset="0"/>
                <a:cs typeface="Times New Roman" pitchFamily="18" charset="0"/>
              </a:rPr>
            </a:br>
            <a:r>
              <a:rPr lang="kk-KZ" sz="1800" b="1" dirty="0" smtClean="0">
                <a:solidFill>
                  <a:srgbClr val="0070C0"/>
                </a:solidFill>
                <a:latin typeface="Times New Roman" pitchFamily="18" charset="0"/>
                <a:ea typeface="Calibri" pitchFamily="34" charset="0"/>
                <a:cs typeface="Times New Roman" pitchFamily="18" charset="0"/>
              </a:rPr>
              <a:t/>
            </a:r>
            <a:br>
              <a:rPr lang="kk-KZ" sz="1800" b="1" dirty="0" smtClean="0">
                <a:solidFill>
                  <a:srgbClr val="0070C0"/>
                </a:solidFill>
                <a:latin typeface="Times New Roman" pitchFamily="18" charset="0"/>
                <a:ea typeface="Calibri" pitchFamily="34" charset="0"/>
                <a:cs typeface="Times New Roman" pitchFamily="18" charset="0"/>
              </a:rPr>
            </a:br>
            <a:r>
              <a:rPr lang="kk-KZ" sz="1800" b="1" dirty="0" smtClean="0">
                <a:solidFill>
                  <a:srgbClr val="0070C0"/>
                </a:solidFill>
                <a:latin typeface="Times New Roman" pitchFamily="18" charset="0"/>
                <a:ea typeface="Calibri" pitchFamily="34" charset="0"/>
                <a:cs typeface="Times New Roman" pitchFamily="18" charset="0"/>
              </a:rPr>
              <a:t>Желтоқсан - қаңтар  айларында </a:t>
            </a:r>
            <a:r>
              <a:rPr lang="kk-KZ" sz="1800" b="1" dirty="0" smtClean="0">
                <a:solidFill>
                  <a:srgbClr val="0070C0"/>
                </a:solidFill>
                <a:latin typeface="Times New Roman" pitchFamily="18" charset="0"/>
                <a:ea typeface="Calibri" pitchFamily="34" charset="0"/>
                <a:cs typeface="Times New Roman" pitchFamily="18" charset="0"/>
              </a:rPr>
              <a:t>буллингтің алдын алу бағытындағы </a:t>
            </a:r>
            <a:r>
              <a:rPr lang="ru-RU" sz="1800" b="1" dirty="0" smtClean="0">
                <a:solidFill>
                  <a:srgbClr val="0070C0"/>
                </a:solidFill>
                <a:latin typeface="Arial" pitchFamily="34" charset="0"/>
                <a:cs typeface="Arial" pitchFamily="34" charset="0"/>
              </a:rPr>
              <a:t/>
            </a:r>
            <a:br>
              <a:rPr lang="ru-RU" sz="1800" b="1" dirty="0" smtClean="0">
                <a:solidFill>
                  <a:srgbClr val="0070C0"/>
                </a:solidFill>
                <a:latin typeface="Arial" pitchFamily="34" charset="0"/>
                <a:cs typeface="Arial" pitchFamily="34" charset="0"/>
              </a:rPr>
            </a:br>
            <a:r>
              <a:rPr lang="kk-KZ" sz="1800" b="1" dirty="0" smtClean="0">
                <a:solidFill>
                  <a:srgbClr val="0070C0"/>
                </a:solidFill>
                <a:latin typeface="Times New Roman" pitchFamily="18" charset="0"/>
                <a:ea typeface="Calibri" pitchFamily="34" charset="0"/>
                <a:cs typeface="Times New Roman" pitchFamily="18" charset="0"/>
              </a:rPr>
              <a:t>педагогикалық-психологиялық қолдау іс-шаралары</a:t>
            </a:r>
            <a:r>
              <a:rPr lang="kk-KZ" dirty="0" smtClean="0">
                <a:solidFill>
                  <a:srgbClr val="0070C0"/>
                </a:solidFill>
                <a:latin typeface="Arial" pitchFamily="34" charset="0"/>
                <a:cs typeface="Arial" pitchFamily="34" charset="0"/>
              </a:rPr>
              <a:t/>
            </a:r>
            <a:br>
              <a:rPr lang="kk-KZ" dirty="0" smtClean="0">
                <a:solidFill>
                  <a:srgbClr val="0070C0"/>
                </a:solidFill>
                <a:latin typeface="Arial" pitchFamily="34" charset="0"/>
                <a:cs typeface="Arial" pitchFamily="34" charset="0"/>
              </a:rPr>
            </a:br>
            <a:endParaRPr lang="ru-RU" dirty="0"/>
          </a:p>
        </p:txBody>
      </p:sp>
      <p:sp>
        <p:nvSpPr>
          <p:cNvPr id="3" name="Содержимое 2"/>
          <p:cNvSpPr>
            <a:spLocks noGrp="1"/>
          </p:cNvSpPr>
          <p:nvPr>
            <p:ph idx="1"/>
          </p:nvPr>
        </p:nvSpPr>
        <p:spPr>
          <a:xfrm>
            <a:off x="838200" y="1079863"/>
            <a:ext cx="10515600" cy="5097100"/>
          </a:xfrm>
        </p:spPr>
        <p:txBody>
          <a:bodyPr>
            <a:normAutofit fontScale="47500" lnSpcReduction="20000"/>
          </a:bodyPr>
          <a:lstStyle/>
          <a:p>
            <a:r>
              <a:rPr lang="kk-KZ" dirty="0" smtClean="0">
                <a:latin typeface="Times New Roman" pitchFamily="18" charset="0"/>
                <a:cs typeface="Times New Roman" pitchFamily="18" charset="0"/>
              </a:rPr>
              <a:t>05.12.2024ж. Психология онкүндігне орай 11 "Ә" сыныбында "Сенімділік - менің серігім" атты психологиялық тренинг өтті.</a:t>
            </a:r>
            <a:endParaRPr lang="ru-RU" dirty="0" smtClean="0">
              <a:latin typeface="Times New Roman" pitchFamily="18" charset="0"/>
              <a:cs typeface="Times New Roman" pitchFamily="18" charset="0"/>
            </a:endParaRPr>
          </a:p>
          <a:p>
            <a:r>
              <a:rPr lang="kk-KZ" u="sng" dirty="0" smtClean="0">
                <a:latin typeface="Times New Roman" pitchFamily="18" charset="0"/>
                <a:cs typeface="Times New Roman" pitchFamily="18" charset="0"/>
                <a:hlinkClick r:id="rId2"/>
              </a:rPr>
              <a:t>https://www.instagram.com/reel/DDT-5iCsw4L/?igsh=MXJjaXNid2c3YW9yYQ</a:t>
            </a:r>
            <a:r>
              <a:rPr lang="kk-KZ"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06.12.2024 Психология онкүндігіне орай 5 “А” сыныбы “Менің жақын досым” бейнеролигін ұсынады.</a:t>
            </a:r>
            <a:endParaRPr lang="ru-RU" dirty="0" smtClean="0">
              <a:latin typeface="Times New Roman" pitchFamily="18" charset="0"/>
              <a:cs typeface="Times New Roman" pitchFamily="18" charset="0"/>
            </a:endParaRPr>
          </a:p>
          <a:p>
            <a:r>
              <a:rPr lang="kk-KZ" u="sng" dirty="0" smtClean="0">
                <a:latin typeface="Times New Roman" pitchFamily="18" charset="0"/>
                <a:cs typeface="Times New Roman" pitchFamily="18" charset="0"/>
                <a:hlinkClick r:id="rId3"/>
              </a:rPr>
              <a:t>https://www.instagram.com/reel/DDUDkvSMLVI/?igsh=MW52YjcyZXJ6bXd4MA</a:t>
            </a:r>
            <a:r>
              <a:rPr lang="kk-KZ"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06.12.2024 Психология онкүндігіне орай 5 “Ә” сыныбы “Менің жақын досым” бейнеролигін ұсынады. Сынып жетекшісі: Абуова Дана Канатовна.</a:t>
            </a:r>
            <a:endParaRPr lang="ru-RU" dirty="0" smtClean="0">
              <a:latin typeface="Times New Roman" pitchFamily="18" charset="0"/>
              <a:cs typeface="Times New Roman" pitchFamily="18" charset="0"/>
            </a:endParaRPr>
          </a:p>
          <a:p>
            <a:r>
              <a:rPr lang="kk-KZ" u="sng" dirty="0" smtClean="0">
                <a:latin typeface="Times New Roman" pitchFamily="18" charset="0"/>
                <a:cs typeface="Times New Roman" pitchFamily="18" charset="0"/>
                <a:hlinkClick r:id="rId4"/>
              </a:rPr>
              <a:t>https://www.instagram.com/reel/DDUDyadMSj8/?igsh=MXB4ZXI5b2xmZ2YwcQ</a:t>
            </a:r>
            <a:r>
              <a:rPr lang="kk-KZ"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23.12.2024 ж. №6 Мектеп гимназиясында өткен қалалық семинар Педагог-психолог мамандарына арналған. Өткізген Смайлова Г.Ж. </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Мектеп психологы З.Мадиярова белсенді қатысуда.</a:t>
            </a:r>
            <a:endParaRPr lang="ru-RU" dirty="0" smtClean="0">
              <a:latin typeface="Times New Roman" pitchFamily="18" charset="0"/>
              <a:cs typeface="Times New Roman" pitchFamily="18" charset="0"/>
            </a:endParaRPr>
          </a:p>
          <a:p>
            <a:r>
              <a:rPr lang="kk-KZ" u="sng" dirty="0" smtClean="0">
                <a:latin typeface="Times New Roman" pitchFamily="18" charset="0"/>
                <a:cs typeface="Times New Roman" pitchFamily="18" charset="0"/>
                <a:hlinkClick r:id="rId5"/>
              </a:rPr>
              <a:t>https://www.facebook.com/share/v/1H4sTfRWLx/</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24.12.2024ж. 1-11 сынып оқушыларымен «Бос уақытыңды қалай өткізезің?» атты сауалнама жүргізіліп нәтижесі алдағы педагогикалық кеңесте айтылады.</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24.12.2024 </a:t>
            </a:r>
            <a:r>
              <a:rPr lang="kk-KZ" dirty="0" smtClean="0">
                <a:latin typeface="Times New Roman" pitchFamily="18" charset="0"/>
                <a:cs typeface="Times New Roman" pitchFamily="18" charset="0"/>
              </a:rPr>
              <a:t>ж. </a:t>
            </a:r>
            <a:r>
              <a:rPr lang="ru-RU" dirty="0" smtClean="0">
                <a:latin typeface="Times New Roman" pitchFamily="18" charset="0"/>
                <a:cs typeface="Times New Roman" pitchFamily="18" charset="0"/>
              </a:rPr>
              <a:t> 2 "А" </a:t>
            </a:r>
            <a:r>
              <a:rPr lang="ru-RU" dirty="0" err="1" smtClean="0">
                <a:latin typeface="Times New Roman" pitchFamily="18" charset="0"/>
                <a:cs typeface="Times New Roman" pitchFamily="18" charset="0"/>
              </a:rPr>
              <a:t>сыныбында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ата-аналар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жиналысы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өтті</a:t>
            </a:r>
            <a:r>
              <a:rPr lang="ru-RU" dirty="0" smtClean="0">
                <a:latin typeface="Times New Roman" pitchFamily="18" charset="0"/>
                <a:cs typeface="Times New Roman" pitchFamily="18" charset="0"/>
              </a:rPr>
              <a:t>.</a:t>
            </a:r>
          </a:p>
          <a:p>
            <a:r>
              <a:rPr lang="kk-KZ" u="sng" dirty="0" smtClean="0">
                <a:latin typeface="Times New Roman" pitchFamily="18" charset="0"/>
                <a:cs typeface="Times New Roman" pitchFamily="18" charset="0"/>
                <a:hlinkClick r:id="rId6"/>
              </a:rPr>
              <a:t>https://www.instagram.com/p/DD-DTYLsqSD/?igsh=a2llZnFub2NzM2o</a:t>
            </a:r>
            <a:r>
              <a:rPr lang="kk-KZ" u="sng" dirty="0" smtClean="0">
                <a:latin typeface="Times New Roman" pitchFamily="18" charset="0"/>
                <a:cs typeface="Times New Roman" pitchFamily="18" charset="0"/>
              </a:rPr>
              <a:t>4</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26-28.12.2024ж. "Жаңа жыл"мерекесіне орай бастауыш сыныптарда мерекелік ертеңгіліктер өтті.</a:t>
            </a:r>
            <a:endParaRPr lang="ru-RU" dirty="0" smtClean="0">
              <a:latin typeface="Times New Roman" pitchFamily="18" charset="0"/>
              <a:cs typeface="Times New Roman" pitchFamily="18" charset="0"/>
            </a:endParaRPr>
          </a:p>
          <a:p>
            <a:r>
              <a:rPr lang="kk-KZ" u="sng" dirty="0" smtClean="0">
                <a:latin typeface="Times New Roman" pitchFamily="18" charset="0"/>
                <a:cs typeface="Times New Roman" pitchFamily="18" charset="0"/>
                <a:hlinkClick r:id="rId7"/>
              </a:rPr>
              <a:t>https://www.instagram.com/reel/DD-RZEfMpCF/?igsh=NmZzNzRnZjI2dHY1</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27.12.2024ж. Барлық сыныптарда «Қыс мезгіліндегі қауіпсіздік» ережелерімен таныстыру, қауіпсіздік тәрбие сағаттары өтті.</a:t>
            </a:r>
            <a:endParaRPr lang="ru-RU" dirty="0" smtClean="0">
              <a:latin typeface="Times New Roman" pitchFamily="18" charset="0"/>
              <a:cs typeface="Times New Roman" pitchFamily="18" charset="0"/>
            </a:endParaRPr>
          </a:p>
          <a:p>
            <a:r>
              <a:rPr lang="kk-KZ" u="sng" dirty="0" smtClean="0">
                <a:latin typeface="Times New Roman" pitchFamily="18" charset="0"/>
                <a:cs typeface="Times New Roman" pitchFamily="18" charset="0"/>
                <a:hlinkClick r:id="rId8"/>
              </a:rPr>
              <a:t>https://www.instagram.com/reel/DEHoMT5MOgb/?igsh=ZnNseTZydnFsOWNl</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27.12.2024ж. 3 «А» сынып оқушылары "Таза Қазақстан" акциясы аясында ұйымдастырылған "Таза парта" челленджіне қатысты.</a:t>
            </a:r>
            <a:endParaRPr lang="ru-RU" dirty="0" smtClean="0">
              <a:latin typeface="Times New Roman" pitchFamily="18" charset="0"/>
              <a:cs typeface="Times New Roman" pitchFamily="18" charset="0"/>
            </a:endParaRPr>
          </a:p>
          <a:p>
            <a:r>
              <a:rPr lang="kk-KZ" u="sng" dirty="0" smtClean="0">
                <a:latin typeface="Times New Roman" pitchFamily="18" charset="0"/>
                <a:cs typeface="Times New Roman" pitchFamily="18" charset="0"/>
                <a:hlinkClick r:id="rId9"/>
              </a:rPr>
              <a:t>https://www.instagram.com/p/DEXxfLvyE4P/?igsh=MXVyeWx3b2R2MmJ3aQ</a:t>
            </a:r>
            <a:r>
              <a:rPr lang="kk-KZ" u="sng"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1575</Words>
  <Application>Microsoft Office PowerPoint</Application>
  <PresentationFormat>Произвольный</PresentationFormat>
  <Paragraphs>421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  Желтоқсан - қаңтар  айларында буллингтің алдын алу бағытындағы  педагогикалық-психологиялық қолдау іс-шаралары </vt:lpstr>
      <vt:lpstr>Желтоқсан - қаңтар  айларында буллингтің алдын алу бағытындағы  педагогикалық-психологиялық қолдау іс-шаралары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Анар Танирбергенова</dc:creator>
  <cp:lastModifiedBy>School 9</cp:lastModifiedBy>
  <cp:revision>27</cp:revision>
  <dcterms:created xsi:type="dcterms:W3CDTF">2024-07-26T04:49:11Z</dcterms:created>
  <dcterms:modified xsi:type="dcterms:W3CDTF">2025-03-31T04:32:47Z</dcterms:modified>
</cp:coreProperties>
</file>