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23"/>
  </p:notesMasterIdLst>
  <p:sldIdLst>
    <p:sldId id="256" r:id="rId2"/>
    <p:sldId id="382" r:id="rId3"/>
    <p:sldId id="403" r:id="rId4"/>
    <p:sldId id="383" r:id="rId5"/>
    <p:sldId id="400" r:id="rId6"/>
    <p:sldId id="404" r:id="rId7"/>
    <p:sldId id="393" r:id="rId8"/>
    <p:sldId id="401" r:id="rId9"/>
    <p:sldId id="384" r:id="rId10"/>
    <p:sldId id="402" r:id="rId11"/>
    <p:sldId id="386" r:id="rId12"/>
    <p:sldId id="387" r:id="rId13"/>
    <p:sldId id="388" r:id="rId14"/>
    <p:sldId id="389" r:id="rId15"/>
    <p:sldId id="390" r:id="rId16"/>
    <p:sldId id="391" r:id="rId17"/>
    <p:sldId id="394" r:id="rId18"/>
    <p:sldId id="405" r:id="rId19"/>
    <p:sldId id="406" r:id="rId20"/>
    <p:sldId id="395" r:id="rId21"/>
    <p:sldId id="39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652" autoAdjust="0"/>
  </p:normalViewPr>
  <p:slideViewPr>
    <p:cSldViewPr snapToGrid="0">
      <p:cViewPr varScale="1">
        <p:scale>
          <a:sx n="107" d="100"/>
          <a:sy n="107" d="100"/>
        </p:scale>
        <p:origin x="-67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C73D8-640F-4801-83A8-191FD7686B33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FEFD7-F73C-41C8-8F67-CCE9947B86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EC0D8-F6C1-4CDD-8A80-7939A7A26015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0748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25" b="0" i="0">
                <a:solidFill>
                  <a:srgbClr val="85A8B8"/>
                </a:solidFill>
                <a:latin typeface="Microsoft Sans Serif"/>
                <a:cs typeface="Microsoft Sans Serif"/>
              </a:defRPr>
            </a:lvl1pPr>
          </a:lstStyle>
          <a:p>
            <a:pPr marL="11516">
              <a:spcBef>
                <a:spcPts val="54"/>
              </a:spcBef>
            </a:pPr>
            <a:r>
              <a:rPr lang="ru-RU" spc="-103"/>
              <a:t>ҚАЗАҚСТАНРЕСПУБЛИКАСЫНЫҢОҚУ-АҒАРТУМИНИСТРЛІГІ</a:t>
            </a:r>
            <a:endParaRPr lang="ru-RU" spc="-103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7282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4D7AE-1BBB-4988-B04C-15B76F29735E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4D48-02CF-4E48-99F5-26C96266D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2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2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2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2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2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2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2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tep-school@mail.kz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mailto:Zauka_83@mail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7492" y="930093"/>
            <a:ext cx="11236325" cy="2387600"/>
          </a:xfrm>
        </p:spPr>
        <p:txBody>
          <a:bodyPr>
            <a:normAutofit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Ақмола облысы Степногорск қаласы</a:t>
            </a:r>
            <a:b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Қаныш Сәтпаев атындағы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№9 ЖОББМ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7865" y="3129281"/>
            <a:ext cx="9144000" cy="946331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ҚР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ағарту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министрлігінің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№194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бұйрығына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сәйкес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ұйымдарында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Біртұтас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тәрбие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бағдарламасын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енгізу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ақпарат</a:t>
            </a:r>
            <a:endParaRPr lang="ru-RU" sz="1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73494" y="334599"/>
            <a:ext cx="10779124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7892" y="549789"/>
            <a:ext cx="636693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Еңбегі адал – жас өрен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45820" y="16821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Жоба аясында жалпы мектептік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іс-шара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Қамту: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223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адам</a:t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Білім алушы –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171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-52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69829" y="190717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974183" y="3574868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904514" y="527303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300652" y="1894114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305006" y="356180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305006" y="52599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609703" y="52643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631474" y="357922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088571" y="5268685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092925" y="360099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78599" y="1894114"/>
            <a:ext cx="2362802" cy="1332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651" y="1894114"/>
            <a:ext cx="2320319" cy="1362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8571" y="3600993"/>
            <a:ext cx="2351314" cy="1340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9704" y="3561807"/>
            <a:ext cx="2351314" cy="13797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6776" y="3577609"/>
            <a:ext cx="2294194" cy="13208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49346" y="3564363"/>
            <a:ext cx="2371797" cy="13576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68655" y="5268685"/>
            <a:ext cx="2371230" cy="13411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31473" y="5259977"/>
            <a:ext cx="2329543" cy="13498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00651" y="5268684"/>
            <a:ext cx="2351315" cy="13498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04514" y="5275696"/>
            <a:ext cx="2351314" cy="1342818"/>
          </a:xfrm>
          <a:prstGeom prst="rect">
            <a:avLst/>
          </a:prstGeom>
        </p:spPr>
      </p:pic>
      <p:pic>
        <p:nvPicPr>
          <p:cNvPr id="32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1785257" cy="15797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1011988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3667" y="373259"/>
            <a:ext cx="636693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Bala</a:t>
            </a:r>
            <a:endParaRPr lang="ru-RU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5820" y="16434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Жоба аясында атқарылған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шаралар: </a:t>
            </a:r>
            <a:endParaRPr lang="kk-KZ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Қамту: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291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Білім алушы –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239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-52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69829" y="190717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974183" y="3574868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904514" y="527303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300652" y="1894114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305006" y="356180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305006" y="52599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609703" y="52643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631474" y="357922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88571" y="5268685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092925" y="360099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B68532-7279-428F-884C-D8F043921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754" y="1907177"/>
            <a:ext cx="2367212" cy="13352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2C28EE3-082F-4697-88C3-539D24641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9829" y="1901990"/>
            <a:ext cx="2367212" cy="13811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4A7B7FB-BAA3-4C01-8AEA-2F3A0CF33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2" y="3600993"/>
            <a:ext cx="2373084" cy="137370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582A55C7-CB5A-4D9E-905C-8904A3232C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28" y="3590810"/>
            <a:ext cx="2325190" cy="13208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8DF750D-0457-453F-8EE7-2CFAD3436E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8723" y="3560329"/>
            <a:ext cx="2301878" cy="133528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9FC8C08-0F8B-4CF6-9AE8-595D3F6474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7482" y="3560330"/>
            <a:ext cx="2333661" cy="134983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0237EA0-2210-4331-848F-69EE46D3B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781" y="5252213"/>
            <a:ext cx="2347620" cy="13737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40D99EE4-C607-4CE9-A60B-E675209BE6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6800" y="5275177"/>
            <a:ext cx="2347620" cy="13433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A046AF31-6C38-486B-9098-458CBD357D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754" y="5247064"/>
            <a:ext cx="2367212" cy="135773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412A475-4E8F-40AA-BDFF-B8208685F9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9549" y="5268864"/>
            <a:ext cx="2351314" cy="1354004"/>
          </a:xfrm>
          <a:prstGeom prst="rect">
            <a:avLst/>
          </a:prstGeom>
        </p:spPr>
      </p:pic>
      <p:pic>
        <p:nvPicPr>
          <p:cNvPr id="28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850251" cy="163721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0942319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3455" y="373380"/>
            <a:ext cx="77082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Шабыт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жобасы аясында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9521" y="1413046"/>
            <a:ext cx="5767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Жоба аясында атқарылған шаралар саны-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12 </a:t>
            </a:r>
            <a:endParaRPr lang="kk-KZ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Қамту: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47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Білім алушы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162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Ата-ана -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-52</a:t>
            </a:r>
            <a:r>
              <a:rPr lang="kk-KZ" dirty="0"/>
              <a:t/>
            </a:r>
            <a:br>
              <a:rPr lang="kk-KZ" dirty="0"/>
            </a:b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969829" y="190717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974183" y="3574868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904514" y="527303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300652" y="1894114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305006" y="356180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305006" y="52599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609703" y="52643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631474" y="357922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088571" y="5268685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092925" y="360099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06AAEDB-EA42-4E22-8081-E8D13587F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651" y="1894114"/>
            <a:ext cx="2351314" cy="1349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E9C8639-C32A-4C06-82A3-AF0251252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8539" y="1905103"/>
            <a:ext cx="2356450" cy="13498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FA2B1B6-1387-4ED0-BC8E-40A069A2D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571" y="3602963"/>
            <a:ext cx="2377709" cy="13478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1BDB4E8-D33B-4693-BD55-A512E2B772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5079" y="3600992"/>
            <a:ext cx="2373355" cy="134785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C933A30-81EC-42A0-A2ED-A61ECA5F70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60" r="12221"/>
          <a:stretch/>
        </p:blipFill>
        <p:spPr>
          <a:xfrm>
            <a:off x="6296297" y="3561806"/>
            <a:ext cx="2351314" cy="138704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CAA875E-848F-4DFA-8963-DB77FA2810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9830" y="3580402"/>
            <a:ext cx="2365160" cy="136845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46E460E-DB2C-475E-AF28-DC21F7ABF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572" y="5259977"/>
            <a:ext cx="2351314" cy="136658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C4A3B8A3-C48C-415C-830B-6A4F47C76D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3605078" y="5264331"/>
            <a:ext cx="2351312" cy="134342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DE61684-894C-4CC5-808C-8FE70ABA3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38" r="12534"/>
          <a:stretch/>
        </p:blipFill>
        <p:spPr>
          <a:xfrm>
            <a:off x="6296297" y="5273039"/>
            <a:ext cx="2360023" cy="133183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47DB7217-18AF-4644-B04E-5B4DEAD053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6577" y="5242560"/>
            <a:ext cx="2283047" cy="1380308"/>
          </a:xfrm>
          <a:prstGeom prst="rect">
            <a:avLst/>
          </a:prstGeom>
        </p:spPr>
      </p:pic>
      <p:pic>
        <p:nvPicPr>
          <p:cNvPr id="32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1785257" cy="15797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1020696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3667" y="373259"/>
            <a:ext cx="636693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Ұшқыр ой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алаңы</a:t>
            </a:r>
            <a:endParaRPr lang="ru-RU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299" y="1569285"/>
            <a:ext cx="4149958" cy="1133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“Дебат”, </a:t>
            </a:r>
            <a:endParaRPr lang="kk-KZ" alt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“Зияткерлік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ойындар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kk-KZ" altLang="en-US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kk-KZ" altLang="en-US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160</a:t>
            </a:r>
            <a:endParaRPr lang="kk-KZ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>Білім алушылар -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Ата-ана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-33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Педагог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-52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969829" y="190717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974183" y="3574868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904514" y="527303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300652" y="1894114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305006" y="356180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305006" y="52599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609703" y="52643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631474" y="357922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088571" y="5268685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092925" y="360099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42F385-2FD8-46A5-848F-399D11C29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607" b="23174"/>
          <a:stretch/>
        </p:blipFill>
        <p:spPr>
          <a:xfrm>
            <a:off x="6303959" y="1886595"/>
            <a:ext cx="2348007" cy="13793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882086-917B-4366-83C1-AAF7B2A62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230" b="20485"/>
          <a:stretch/>
        </p:blipFill>
        <p:spPr>
          <a:xfrm>
            <a:off x="8969829" y="1894115"/>
            <a:ext cx="2355668" cy="13717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D465BD7-E7B3-4C67-9215-D9B12A187F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47" t="28480" r="847" b="15514"/>
          <a:stretch/>
        </p:blipFill>
        <p:spPr>
          <a:xfrm>
            <a:off x="1066801" y="3574473"/>
            <a:ext cx="2373084" cy="13763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DBED965-91AE-44D5-B81F-DA289276F0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09" b="20242"/>
          <a:stretch/>
        </p:blipFill>
        <p:spPr>
          <a:xfrm>
            <a:off x="3631474" y="3574472"/>
            <a:ext cx="2400609" cy="13581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AD78FC9-8051-4A3F-A73B-5E4E9E7AAD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333"/>
          <a:stretch/>
        </p:blipFill>
        <p:spPr>
          <a:xfrm>
            <a:off x="6291010" y="3561806"/>
            <a:ext cx="2408194" cy="135019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F44F984-776C-41CA-A3F3-5C82A102AE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809"/>
          <a:stretch/>
        </p:blipFill>
        <p:spPr>
          <a:xfrm>
            <a:off x="8969829" y="3554963"/>
            <a:ext cx="2351314" cy="139585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BE66A6E2-730F-4E49-AB45-21D3C1F26E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120" y="5259977"/>
            <a:ext cx="2399905" cy="1358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369FA4B-B05C-49DF-9223-0EF954F9F4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6800" y="5261054"/>
            <a:ext cx="2371634" cy="136550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C8A3395-6E51-4213-996C-90B0FCC5BA6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410" b="19030"/>
          <a:stretch/>
        </p:blipFill>
        <p:spPr>
          <a:xfrm>
            <a:off x="6333150" y="5268684"/>
            <a:ext cx="2318816" cy="136554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7BB97FE-1EFF-49C6-BEBC-45985770B64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410" b="21212"/>
          <a:stretch/>
        </p:blipFill>
        <p:spPr>
          <a:xfrm>
            <a:off x="8913310" y="5233666"/>
            <a:ext cx="2355668" cy="1442934"/>
          </a:xfrm>
          <a:prstGeom prst="rect">
            <a:avLst/>
          </a:prstGeom>
        </p:spPr>
      </p:pic>
      <p:pic>
        <p:nvPicPr>
          <p:cNvPr id="30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1"/>
            <a:ext cx="1802674" cy="1595112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1011988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3455" y="373380"/>
            <a:ext cx="8149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 кітапханасы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жобасы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957" y="1594141"/>
            <a:ext cx="110940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“Кітаптар айналымы” акциясы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“Шын жүректен кітап сыйла!” челленджі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kk-KZ" altLang="en-US" b="1" dirty="0" smtClean="0">
                <a:latin typeface="Times New Roman" pitchFamily="18" charset="0"/>
                <a:cs typeface="Times New Roman" pitchFamily="18" charset="0"/>
              </a:rPr>
              <a:t>853</a:t>
            </a:r>
            <a:endParaRPr lang="kk-KZ" alt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>Білім алушылар -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699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Ата-ана  -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102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Педагог -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969829" y="190717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974183" y="3574868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904514" y="527303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300652" y="1894114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305006" y="356180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305006" y="52599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609703" y="52643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631474" y="357922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88571" y="5268685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092925" y="360099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442338-C3F8-45BE-B8FC-D696C924C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8250" y="1922398"/>
            <a:ext cx="2346855" cy="13346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85D7DB2-6055-45AC-8F09-13B4A5B34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9829" y="1894115"/>
            <a:ext cx="2355668" cy="13890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7A599D6-C14E-44B9-BB8F-0EF71A0F93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571" y="3600994"/>
            <a:ext cx="2380872" cy="13498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EAF8A5-1DBF-4301-B323-C2BE4F35D6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6358" y="3579223"/>
            <a:ext cx="2350786" cy="13715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6360E18-6CC8-46C7-BC0A-040E7D0AE5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7485" y="3579223"/>
            <a:ext cx="2386241" cy="13715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B35B10AE-67B4-45CC-8014-931396767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2411" y="3583107"/>
            <a:ext cx="2380873" cy="134982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B329EAB-44E0-481C-A480-E251BCB574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696" y="5276728"/>
            <a:ext cx="2383244" cy="13498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D6F4FE77-920A-4C29-907D-324C07C186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0864" y="5256091"/>
            <a:ext cx="2367569" cy="134982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1DBD34AB-960F-418A-98E0-9426787594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7485" y="5256091"/>
            <a:ext cx="2350786" cy="139295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AED0DA6F-9AF4-4163-9C99-58BAB4B3EE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6464" y="5256091"/>
            <a:ext cx="2350785" cy="1366777"/>
          </a:xfrm>
          <a:prstGeom prst="rect">
            <a:avLst/>
          </a:prstGeom>
        </p:spPr>
      </p:pic>
      <p:pic>
        <p:nvPicPr>
          <p:cNvPr id="28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0"/>
            <a:ext cx="1793966" cy="1587407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0907485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3667" y="373259"/>
            <a:ext cx="636693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 алу шаралары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9703" y="1600519"/>
            <a:ext cx="4918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Цифрлық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әлемде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қадам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endParaRPr lang="ru-RU" sz="18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Буллингтен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қорған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l"/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Ойынға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салауатты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</a:t>
            </a:r>
            <a:endParaRPr lang="ru-RU" sz="18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салауатты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қадам</a:t>
            </a:r>
            <a:endParaRPr lang="ru-RU" sz="18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мүлікті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</a:t>
            </a:r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l"/>
            <a:r>
              <a:rPr lang="ru-RU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8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 қоғам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969829" y="190717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974183" y="3574868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904514" y="527303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300652" y="1894114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305006" y="356180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305006" y="52599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609703" y="52643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631474" y="357922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088571" y="5268685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92925" y="360099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626781-ECAA-43C8-B3C2-ADDE3B270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651" y="1907176"/>
            <a:ext cx="2351314" cy="13498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A23704-89EB-4BD0-AC3E-F126E9924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3441" y="1904405"/>
            <a:ext cx="2389320" cy="1349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221C3A8-A900-45BF-A46A-5BAA499CD1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655" y="3600993"/>
            <a:ext cx="2375902" cy="13898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D0638A3-3525-4657-8027-E092BF4C18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>
          <a:xfrm>
            <a:off x="3635434" y="3591212"/>
            <a:ext cx="2347354" cy="135961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76DA90E-D033-42BA-8B7E-77DEBB1861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254"/>
          <a:stretch/>
        </p:blipFill>
        <p:spPr>
          <a:xfrm>
            <a:off x="6300651" y="3561806"/>
            <a:ext cx="2355669" cy="13668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D28315E-CA19-485A-BAB4-B98C25E2BB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650"/>
          <a:stretch/>
        </p:blipFill>
        <p:spPr>
          <a:xfrm>
            <a:off x="9000309" y="3572097"/>
            <a:ext cx="2320834" cy="13565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12C6C82-8E35-4005-BE7A-D66BC5C9A1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632"/>
          <a:stretch/>
        </p:blipFill>
        <p:spPr>
          <a:xfrm>
            <a:off x="1071130" y="5276728"/>
            <a:ext cx="2383271" cy="134983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0669C8C-B535-451B-9FEA-BAE82D8732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70"/>
          <a:stretch/>
        </p:blipFill>
        <p:spPr>
          <a:xfrm>
            <a:off x="3603911" y="5264330"/>
            <a:ext cx="2406440" cy="136222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C52F620-204C-4A6B-9EA3-0DB816FDC0A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697"/>
          <a:stretch/>
        </p:blipFill>
        <p:spPr>
          <a:xfrm>
            <a:off x="6300652" y="5229498"/>
            <a:ext cx="2351314" cy="139468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B0AF0725-E2AB-4C83-8F66-A98C44E0AF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03"/>
          <a:stretch/>
        </p:blipFill>
        <p:spPr>
          <a:xfrm>
            <a:off x="8920985" y="5268685"/>
            <a:ext cx="2355669" cy="1357872"/>
          </a:xfrm>
          <a:prstGeom prst="rect">
            <a:avLst/>
          </a:prstGeom>
        </p:spPr>
      </p:pic>
      <p:pic>
        <p:nvPicPr>
          <p:cNvPr id="28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1"/>
            <a:ext cx="1802674" cy="1595112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0985862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3667" y="373259"/>
            <a:ext cx="636693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 шаралары</a:t>
            </a:r>
            <a:endParaRPr lang="ru-RU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998854" y="1466396"/>
            <a:ext cx="4898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 шаралары</a:t>
            </a:r>
          </a:p>
          <a:p>
            <a:pPr algn="l"/>
            <a:r>
              <a:rPr lang="en-US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Апта сайын </a:t>
            </a:r>
            <a:r>
              <a:rPr lang="en-US" alt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en-US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сағаттарының</a:t>
            </a:r>
            <a:endParaRPr lang="kk-KZ" alt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ru-RU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en-US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минутында</a:t>
            </a:r>
            <a:r>
              <a:rPr lang="en-US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alt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69829" y="190717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974183" y="3574868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904514" y="527303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300652" y="1894114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305006" y="356180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305006" y="52599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609703" y="52643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631474" y="357922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88571" y="5268685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092925" y="360099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5DC9782-BADC-4821-9DAB-203083977A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381"/>
          <a:stretch/>
        </p:blipFill>
        <p:spPr>
          <a:xfrm>
            <a:off x="6300652" y="1907176"/>
            <a:ext cx="2351314" cy="1358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171D3C5-61CB-404B-B67A-EE98EBE531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809" b="26921"/>
          <a:stretch/>
        </p:blipFill>
        <p:spPr>
          <a:xfrm>
            <a:off x="3602016" y="5259978"/>
            <a:ext cx="2376418" cy="13665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A4347AA-D4FA-4DA6-A530-695D9F7EC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619"/>
          <a:stretch/>
        </p:blipFill>
        <p:spPr>
          <a:xfrm>
            <a:off x="1073970" y="3578378"/>
            <a:ext cx="2365915" cy="140081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C27F694-5894-46DA-9B6B-FBD3147566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818"/>
          <a:stretch/>
        </p:blipFill>
        <p:spPr>
          <a:xfrm>
            <a:off x="3631673" y="3583761"/>
            <a:ext cx="2376418" cy="136658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9A77631-93D9-4426-831A-19B5A28926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091" b="33450"/>
          <a:stretch/>
        </p:blipFill>
        <p:spPr>
          <a:xfrm>
            <a:off x="8904513" y="5267451"/>
            <a:ext cx="2386665" cy="136784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85F1DBB1-296B-4A03-B696-1AEE001658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550"/>
          <a:stretch/>
        </p:blipFill>
        <p:spPr>
          <a:xfrm>
            <a:off x="8969829" y="1918770"/>
            <a:ext cx="2351314" cy="13251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E65B3CCC-6AF1-41E0-ABAB-244A21540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5005" y="3561807"/>
            <a:ext cx="2393103" cy="136658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6EB587F-1DCF-47AE-83BA-C8B5CF8303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9829" y="3574868"/>
            <a:ext cx="2351314" cy="13498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F3331369-99F5-45A1-9CB0-1475CD9041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0235" y="5246251"/>
            <a:ext cx="2346085" cy="137226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487FADD-F27F-4967-870A-5A8AD425CC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746" y="5246250"/>
            <a:ext cx="2351315" cy="1363555"/>
          </a:xfrm>
          <a:prstGeom prst="rect">
            <a:avLst/>
          </a:prstGeom>
        </p:spPr>
      </p:pic>
      <p:pic>
        <p:nvPicPr>
          <p:cNvPr id="28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776549" cy="1571995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0994570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09775" y="505460"/>
            <a:ext cx="10457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Ата-аналар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ды </a:t>
            </a:r>
            <a:r>
              <a:rPr lang="ru-RU" alt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педагогикалы</a:t>
            </a:r>
            <a:r>
              <a:rPr lang="en-US" alt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 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қолдау </a:t>
            </a:r>
            <a:r>
              <a:rPr lang="ru-RU" sz="36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орталығы</a:t>
            </a:r>
            <a:endParaRPr lang="ru-RU" sz="5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9384" y="1576218"/>
            <a:ext cx="9971314" cy="1371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Ата-аналар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ды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alt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педагогикалы</a:t>
            </a:r>
            <a:r>
              <a:rPr lang="en-US" alt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қ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қолдау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орталығы</a:t>
            </a:r>
            <a:r>
              <a:rPr lang="kk-KZ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мен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Даналық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мектебі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atin typeface="Times New Roman" pitchFamily="18" charset="0"/>
                <a:cs typeface="Times New Roman" pitchFamily="18" charset="0"/>
              </a:rPr>
              <a:t>барысында</a:t>
            </a: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Аналар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” клубы, </a:t>
            </a:r>
            <a:endParaRPr lang="kk-KZ" alt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Әкелер” клубы жұмыс істеуде</a:t>
            </a:r>
          </a:p>
          <a:p>
            <a:pPr algn="ctr"/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Қамту: </a:t>
            </a:r>
            <a:r>
              <a:rPr lang="kk-KZ" altLang="en-US" sz="2000" b="1" dirty="0" smtClean="0"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74183" y="3574868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904514" y="527303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5006" y="356180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305006" y="52599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609703" y="52643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631474" y="357922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088571" y="5268685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92925" y="360099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16" name="Picture 3" descr="C:\Users\School 9\Downloads\WhatsApp Image 2025-10-27 at 19.51.39 (1).jpeg"/>
          <p:cNvPicPr>
            <a:picLocks noChangeAspect="1" noChangeArrowheads="1"/>
          </p:cNvPicPr>
          <p:nvPr/>
        </p:nvPicPr>
        <p:blipFill>
          <a:blip r:embed="rId3" cstate="print"/>
          <a:srcRect t="37500" b="37500"/>
          <a:stretch>
            <a:fillRect/>
          </a:stretch>
        </p:blipFill>
        <p:spPr bwMode="auto">
          <a:xfrm>
            <a:off x="1071154" y="3581203"/>
            <a:ext cx="2386149" cy="137397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8" name="Picture 2" descr="C:\Users\School 9\Downloads\WhatsApp Image 2025-10-27 at 19.51.39.jpeg"/>
          <p:cNvPicPr>
            <a:picLocks noChangeAspect="1" noChangeArrowheads="1"/>
          </p:cNvPicPr>
          <p:nvPr/>
        </p:nvPicPr>
        <p:blipFill>
          <a:blip r:embed="rId4" cstate="print"/>
          <a:srcRect t="36719" b="35242"/>
          <a:stretch>
            <a:fillRect/>
          </a:stretch>
        </p:blipFill>
        <p:spPr bwMode="auto">
          <a:xfrm>
            <a:off x="3632966" y="3561804"/>
            <a:ext cx="2375947" cy="137595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25" name="Picture 5" descr="C:\Users\School 9\Downloads\WhatsApp Image 2025-10-27 at 19.11.10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6296" y="3552802"/>
            <a:ext cx="2386150" cy="1393667"/>
          </a:xfrm>
          <a:prstGeom prst="rect">
            <a:avLst/>
          </a:prstGeom>
          <a:noFill/>
        </p:spPr>
      </p:pic>
      <p:pic>
        <p:nvPicPr>
          <p:cNvPr id="26" name="Picture 3" descr="C:\Users\School 9\Downloads\WhatsApp Image 2025-10-27 at 19.11.1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2410" y="3546442"/>
            <a:ext cx="2412276" cy="1375124"/>
          </a:xfrm>
          <a:prstGeom prst="rect">
            <a:avLst/>
          </a:prstGeom>
          <a:noFill/>
        </p:spPr>
      </p:pic>
      <p:pic>
        <p:nvPicPr>
          <p:cNvPr id="27" name="Picture 3" descr="C:\Users\School 9\Downloads\WhatsApp Image 2025-10-27 at 17.36.20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154" y="5277395"/>
            <a:ext cx="2360023" cy="135853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28" name="Picture 3" descr="C:\Users\School 9\Downloads\WhatsApp Image 2025-10-27 at 17.35.17 (1)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08868" y="5264441"/>
            <a:ext cx="2342605" cy="13802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29" name="Picture 3" descr="C:\Users\School 9\Downloads\WhatsApp Image 2025-10-27 at 19.09.32 (4)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22767" y="5286103"/>
            <a:ext cx="2316478" cy="134889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pic>
        <p:nvPicPr>
          <p:cNvPr id="30" name="Picture 2" descr="C:\Users\School 9\Downloads\WhatsApp Image 2025-10-27 at 19.09.32 (3)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7590" y="5268686"/>
            <a:ext cx="2420981" cy="135741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pic>
        <p:nvPicPr>
          <p:cNvPr id="31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781359" cy="157625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38757236-EF60-563E-6BFA-1102B7B88F8F}"/>
              </a:ext>
            </a:extLst>
          </p:cNvPr>
          <p:cNvSpPr/>
          <p:nvPr/>
        </p:nvSpPr>
        <p:spPr>
          <a:xfrm>
            <a:off x="2017088" y="5563039"/>
            <a:ext cx="4005729" cy="1141341"/>
          </a:xfrm>
          <a:custGeom>
            <a:avLst/>
            <a:gdLst/>
            <a:ahLst/>
            <a:cxnLst/>
            <a:rect l="l" t="t" r="r" b="b"/>
            <a:pathLst>
              <a:path w="1418473" h="1692619">
                <a:moveTo>
                  <a:pt x="73311" y="0"/>
                </a:moveTo>
                <a:lnTo>
                  <a:pt x="1345161" y="0"/>
                </a:lnTo>
                <a:cubicBezTo>
                  <a:pt x="1364605" y="0"/>
                  <a:pt x="1383252" y="7724"/>
                  <a:pt x="1397000" y="21472"/>
                </a:cubicBezTo>
                <a:cubicBezTo>
                  <a:pt x="1410749" y="35221"/>
                  <a:pt x="1418473" y="53868"/>
                  <a:pt x="1418473" y="73311"/>
                </a:cubicBezTo>
                <a:lnTo>
                  <a:pt x="1418473" y="1619308"/>
                </a:lnTo>
                <a:cubicBezTo>
                  <a:pt x="1418473" y="1638751"/>
                  <a:pt x="1410749" y="1657398"/>
                  <a:pt x="1397000" y="1671147"/>
                </a:cubicBezTo>
                <a:cubicBezTo>
                  <a:pt x="1383252" y="1684896"/>
                  <a:pt x="1364605" y="1692619"/>
                  <a:pt x="1345161" y="1692619"/>
                </a:cubicBezTo>
                <a:lnTo>
                  <a:pt x="73311" y="1692619"/>
                </a:lnTo>
                <a:cubicBezTo>
                  <a:pt x="32823" y="1692619"/>
                  <a:pt x="0" y="1659797"/>
                  <a:pt x="0" y="1619308"/>
                </a:cubicBezTo>
                <a:lnTo>
                  <a:pt x="0" y="73311"/>
                </a:lnTo>
                <a:cubicBezTo>
                  <a:pt x="0" y="53868"/>
                  <a:pt x="7724" y="35221"/>
                  <a:pt x="21472" y="21472"/>
                </a:cubicBezTo>
                <a:cubicBezTo>
                  <a:pt x="35221" y="7724"/>
                  <a:pt x="53868" y="0"/>
                  <a:pt x="73311" y="0"/>
                </a:cubicBezTo>
                <a:close/>
              </a:path>
            </a:pathLst>
          </a:custGeom>
          <a:solidFill>
            <a:srgbClr val="DBE5EA"/>
          </a:solidFill>
        </p:spPr>
        <p:txBody>
          <a:bodyPr/>
          <a:lstStyle/>
          <a:p>
            <a:endParaRPr lang="ru-RU" sz="1200" dirty="0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xmlns="" id="{C1E7AD13-67FF-F6DB-F825-78DB95991A94}"/>
              </a:ext>
            </a:extLst>
          </p:cNvPr>
          <p:cNvSpPr txBox="1"/>
          <p:nvPr/>
        </p:nvSpPr>
        <p:spPr>
          <a:xfrm>
            <a:off x="2360369" y="2057400"/>
            <a:ext cx="3652787" cy="428760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719"/>
              </a:lnSpc>
            </a:pPr>
            <a:endParaRPr sz="1200"/>
          </a:p>
        </p:txBody>
      </p:sp>
      <p:sp>
        <p:nvSpPr>
          <p:cNvPr id="4" name="TextBox 4"/>
          <p:cNvSpPr txBox="1"/>
          <p:nvPr/>
        </p:nvSpPr>
        <p:spPr>
          <a:xfrm>
            <a:off x="685801" y="921796"/>
            <a:ext cx="3495883" cy="500044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719"/>
              </a:lnSpc>
            </a:pPr>
            <a:endParaRPr sz="1200"/>
          </a:p>
        </p:txBody>
      </p:sp>
      <p:grpSp>
        <p:nvGrpSpPr>
          <p:cNvPr id="5" name="Group 9"/>
          <p:cNvGrpSpPr/>
          <p:nvPr/>
        </p:nvGrpSpPr>
        <p:grpSpPr>
          <a:xfrm>
            <a:off x="6705600" y="5604189"/>
            <a:ext cx="2329826" cy="1253811"/>
            <a:chOff x="0" y="-344675"/>
            <a:chExt cx="1463536" cy="2037294"/>
          </a:xfrm>
        </p:grpSpPr>
        <p:sp>
          <p:nvSpPr>
            <p:cNvPr id="10" name="Freeform 10"/>
            <p:cNvSpPr/>
            <p:nvPr/>
          </p:nvSpPr>
          <p:spPr>
            <a:xfrm>
              <a:off x="45063" y="-344675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DBE5EA"/>
            </a:solidFill>
          </p:spPr>
          <p:txBody>
            <a:bodyPr/>
            <a:lstStyle/>
            <a:p>
              <a:endParaRPr lang="ru-RU" sz="120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61925"/>
              <a:ext cx="1418473" cy="18545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71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7085590" y="6206901"/>
            <a:ext cx="390037" cy="394143"/>
          </a:xfrm>
          <a:custGeom>
            <a:avLst/>
            <a:gdLst/>
            <a:ahLst/>
            <a:cxnLst/>
            <a:rect l="l" t="t" r="r" b="b"/>
            <a:pathLst>
              <a:path w="1478422" h="1478422">
                <a:moveTo>
                  <a:pt x="0" y="0"/>
                </a:moveTo>
                <a:lnTo>
                  <a:pt x="1478423" y="0"/>
                </a:lnTo>
                <a:lnTo>
                  <a:pt x="1478423" y="1478422"/>
                </a:lnTo>
                <a:lnTo>
                  <a:pt x="0" y="14784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8" name="TextBox 8"/>
          <p:cNvSpPr txBox="1"/>
          <p:nvPr/>
        </p:nvSpPr>
        <p:spPr>
          <a:xfrm>
            <a:off x="5330052" y="1225769"/>
            <a:ext cx="3590510" cy="469431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719"/>
              </a:lnSpc>
            </a:pPr>
            <a:endParaRPr sz="1200"/>
          </a:p>
        </p:txBody>
      </p:sp>
      <p:sp>
        <p:nvSpPr>
          <p:cNvPr id="13" name="Freeform 13"/>
          <p:cNvSpPr/>
          <p:nvPr/>
        </p:nvSpPr>
        <p:spPr>
          <a:xfrm>
            <a:off x="2265943" y="5775375"/>
            <a:ext cx="495411" cy="427062"/>
          </a:xfrm>
          <a:custGeom>
            <a:avLst/>
            <a:gdLst/>
            <a:ahLst/>
            <a:cxnLst/>
            <a:rect l="l" t="t" r="r" b="b"/>
            <a:pathLst>
              <a:path w="1964034" h="1589082">
                <a:moveTo>
                  <a:pt x="0" y="0"/>
                </a:moveTo>
                <a:lnTo>
                  <a:pt x="1964034" y="0"/>
                </a:lnTo>
                <a:lnTo>
                  <a:pt x="1964034" y="1589082"/>
                </a:lnTo>
                <a:lnTo>
                  <a:pt x="0" y="15890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 dirty="0"/>
          </a:p>
        </p:txBody>
      </p:sp>
      <p:sp>
        <p:nvSpPr>
          <p:cNvPr id="18" name="TextBox 18"/>
          <p:cNvSpPr txBox="1"/>
          <p:nvPr/>
        </p:nvSpPr>
        <p:spPr>
          <a:xfrm>
            <a:off x="2052239" y="6259658"/>
            <a:ext cx="2104869" cy="430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57" lvl="1" indent="-172729">
              <a:buFont typeface="Arial"/>
              <a:buChar char="•"/>
            </a:pPr>
            <a:r>
              <a:rPr lang="en-US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Үздік</a:t>
            </a:r>
            <a:r>
              <a:rPr lang="en-US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тәжірибелер</a:t>
            </a:r>
            <a:endParaRPr lang="kk-KZ" sz="933" dirty="0">
              <a:solidFill>
                <a:srgbClr val="0F466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5457" lvl="1" indent="-172729">
              <a:buFont typeface="Arial"/>
              <a:buChar char="•"/>
            </a:pPr>
            <a:r>
              <a:rPr lang="kk-KZ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Озық </a:t>
            </a:r>
            <a:r>
              <a:rPr lang="en-US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тәжірибе</a:t>
            </a:r>
            <a:r>
              <a:rPr lang="kk-KZ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лер</a:t>
            </a:r>
            <a:r>
              <a:rPr lang="en-US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тарату</a:t>
            </a:r>
            <a:endParaRPr lang="kk-KZ" sz="933" dirty="0">
              <a:solidFill>
                <a:srgbClr val="0F466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5457" lvl="1" indent="-172729">
              <a:buFont typeface="Arial"/>
              <a:buChar char="•"/>
            </a:pPr>
            <a:r>
              <a:rPr lang="en-US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#adalazamat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61353" y="5845276"/>
            <a:ext cx="3011527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933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Мектеп</a:t>
            </a:r>
            <a:r>
              <a:rPr lang="en-US" sz="933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933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тәжірибесінен</a:t>
            </a:r>
            <a:r>
              <a:rPr lang="en-US" sz="933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933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жарияланымдар</a:t>
            </a:r>
            <a:r>
              <a:rPr lang="kk-KZ" sz="933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(БАҚ басылымдары,  әлеуметтік желідегі контенттер) </a:t>
            </a:r>
            <a:endParaRPr lang="en-US" sz="933" b="1" dirty="0">
              <a:solidFill>
                <a:srgbClr val="0F4662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382186" y="6170157"/>
            <a:ext cx="2004258" cy="430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57" lvl="1" indent="-172729">
              <a:buFont typeface="Arial"/>
              <a:buChar char="•"/>
            </a:pPr>
            <a:r>
              <a:rPr lang="kk-KZ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Оқыту семинарлары</a:t>
            </a:r>
          </a:p>
          <a:p>
            <a:pPr marL="345457" lvl="1" indent="-172729">
              <a:buFont typeface="Arial"/>
              <a:buChar char="•"/>
            </a:pPr>
            <a:r>
              <a:rPr lang="kk-KZ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Кеңес беру</a:t>
            </a:r>
          </a:p>
          <a:p>
            <a:pPr marL="345457" lvl="1" indent="-172729">
              <a:buFont typeface="Arial"/>
              <a:buChar char="•"/>
            </a:pPr>
            <a:r>
              <a:rPr lang="kk-KZ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Конферециялар</a:t>
            </a:r>
            <a:endParaRPr lang="en-US" sz="933" dirty="0">
              <a:solidFill>
                <a:srgbClr val="0F466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942716" y="5818444"/>
            <a:ext cx="1545234" cy="277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933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Әдістемелік</a:t>
            </a:r>
            <a:r>
              <a:rPr lang="kk-KZ" sz="933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қолдау</a:t>
            </a:r>
            <a:endParaRPr lang="en-US" sz="933" b="1" dirty="0">
              <a:solidFill>
                <a:srgbClr val="0F4662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xmlns="" id="{346DB874-6F55-0544-CC5C-2A4F5324D3CB}"/>
              </a:ext>
            </a:extLst>
          </p:cNvPr>
          <p:cNvGraphicFramePr>
            <a:graphicFrameLocks noGrp="1"/>
          </p:cNvGraphicFramePr>
          <p:nvPr/>
        </p:nvGraphicFramePr>
        <p:xfrm>
          <a:off x="127006" y="1031124"/>
          <a:ext cx="11946463" cy="3608882"/>
        </p:xfrm>
        <a:graphic>
          <a:graphicData uri="http://schemas.openxmlformats.org/drawingml/2006/table">
            <a:tbl>
              <a:tblPr/>
              <a:tblGrid>
                <a:gridCol w="279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35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621338724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546744652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295539811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34362340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739703282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596847226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522710386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914163704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695158982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803948866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109443757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194939803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367467729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174112623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109839556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326170957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72169330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932153540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845784784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029744633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735074403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677734552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509351640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087516226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№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Мерзімі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Қыркүйек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Қазан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Қараша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Желтоқсан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Қаңтар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Ақпан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8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 атауы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Еңбекқорлық және кәсіби біліктілік 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Тәуелсіздік және отаншылдық 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Әділдік және жауапкершілік 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Бірлік және ынтымақ 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Заң және тәртіп 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Жасампаздық пен жаңашылдық 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541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Атаулы күндер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қыркүйек – </a:t>
                      </a:r>
                      <a:r>
                        <a:rPr lang="kk-KZ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білім күні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Отбасы күні</a:t>
                      </a:r>
                      <a:endParaRPr lang="en-US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қазан – </a:t>
                      </a:r>
                      <a:r>
                        <a:rPr lang="kk-KZ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қарттар күні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қазан – </a:t>
                      </a:r>
                      <a:r>
                        <a:rPr lang="kk-KZ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мұғалімдер күні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қазан – </a:t>
                      </a:r>
                      <a:r>
                        <a:rPr lang="kk-KZ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күні</a:t>
                      </a:r>
                      <a:endParaRPr lang="en-US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қараша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—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Ұлттық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валюта-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теңге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желтоқсан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Дүниежүзілік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Еріктілер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желтоқсан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Қазақстан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Республикасының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Тәуелсіздік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en-US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қаңтар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Жаңа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жыл</a:t>
                      </a:r>
                      <a:endParaRPr lang="en-US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ақпан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Халықаралық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кітап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сыйлау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Ақпанның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бірінші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сейсенбісі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Дүниежүзілік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қауіпсіз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интернет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en-US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4944890"/>
                  </a:ext>
                </a:extLst>
              </a:tr>
              <a:tr h="56954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Апта реті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4820628"/>
                  </a:ext>
                </a:extLst>
              </a:tr>
            </a:tbl>
          </a:graphicData>
        </a:graphic>
      </p:graphicFrame>
      <p:sp>
        <p:nvSpPr>
          <p:cNvPr id="3" name="TextBox 15">
            <a:extLst>
              <a:ext uri="{FF2B5EF4-FFF2-40B4-BE49-F238E27FC236}">
                <a16:creationId xmlns:a16="http://schemas.microsoft.com/office/drawing/2014/main" xmlns="" id="{19D57D47-FDF7-A1E7-7412-A101EE8F0B42}"/>
              </a:ext>
            </a:extLst>
          </p:cNvPr>
          <p:cNvSpPr txBox="1"/>
          <p:nvPr/>
        </p:nvSpPr>
        <p:spPr>
          <a:xfrm>
            <a:off x="2147612" y="171517"/>
            <a:ext cx="924243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Медиа</a:t>
            </a:r>
            <a:r>
              <a:rPr lang="en-US" sz="3600" b="1" dirty="0" smtClean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-</a:t>
            </a:r>
            <a:r>
              <a:rPr lang="kk-KZ" sz="3600" b="1" dirty="0" smtClean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жоспар</a:t>
            </a:r>
            <a:r>
              <a:rPr lang="en-US" sz="3600" b="1" dirty="0" smtClean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2025-2026 </a:t>
            </a:r>
            <a:r>
              <a:rPr lang="en-US" sz="3600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оқу</a:t>
            </a:r>
            <a:r>
              <a:rPr lang="en-US" sz="3600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жылы</a:t>
            </a:r>
            <a:endParaRPr lang="en-US" sz="3600" b="1" dirty="0">
              <a:solidFill>
                <a:srgbClr val="0F4662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19FC7A-6D57-C2A7-859A-EA03CC937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0DF0B417-FD89-A160-E0D6-290D7E7C8DF3}"/>
              </a:ext>
            </a:extLst>
          </p:cNvPr>
          <p:cNvSpPr/>
          <p:nvPr/>
        </p:nvSpPr>
        <p:spPr>
          <a:xfrm>
            <a:off x="2017088" y="5634060"/>
            <a:ext cx="4005729" cy="1141341"/>
          </a:xfrm>
          <a:custGeom>
            <a:avLst/>
            <a:gdLst/>
            <a:ahLst/>
            <a:cxnLst/>
            <a:rect l="l" t="t" r="r" b="b"/>
            <a:pathLst>
              <a:path w="1418473" h="1692619">
                <a:moveTo>
                  <a:pt x="73311" y="0"/>
                </a:moveTo>
                <a:lnTo>
                  <a:pt x="1345161" y="0"/>
                </a:lnTo>
                <a:cubicBezTo>
                  <a:pt x="1364605" y="0"/>
                  <a:pt x="1383252" y="7724"/>
                  <a:pt x="1397000" y="21472"/>
                </a:cubicBezTo>
                <a:cubicBezTo>
                  <a:pt x="1410749" y="35221"/>
                  <a:pt x="1418473" y="53868"/>
                  <a:pt x="1418473" y="73311"/>
                </a:cubicBezTo>
                <a:lnTo>
                  <a:pt x="1418473" y="1619308"/>
                </a:lnTo>
                <a:cubicBezTo>
                  <a:pt x="1418473" y="1638751"/>
                  <a:pt x="1410749" y="1657398"/>
                  <a:pt x="1397000" y="1671147"/>
                </a:cubicBezTo>
                <a:cubicBezTo>
                  <a:pt x="1383252" y="1684896"/>
                  <a:pt x="1364605" y="1692619"/>
                  <a:pt x="1345161" y="1692619"/>
                </a:cubicBezTo>
                <a:lnTo>
                  <a:pt x="73311" y="1692619"/>
                </a:lnTo>
                <a:cubicBezTo>
                  <a:pt x="32823" y="1692619"/>
                  <a:pt x="0" y="1659797"/>
                  <a:pt x="0" y="1619308"/>
                </a:cubicBezTo>
                <a:lnTo>
                  <a:pt x="0" y="73311"/>
                </a:lnTo>
                <a:cubicBezTo>
                  <a:pt x="0" y="53868"/>
                  <a:pt x="7724" y="35221"/>
                  <a:pt x="21472" y="21472"/>
                </a:cubicBezTo>
                <a:cubicBezTo>
                  <a:pt x="35221" y="7724"/>
                  <a:pt x="53868" y="0"/>
                  <a:pt x="73311" y="0"/>
                </a:cubicBezTo>
                <a:close/>
              </a:path>
            </a:pathLst>
          </a:custGeom>
          <a:solidFill>
            <a:srgbClr val="DBE5EA"/>
          </a:solidFill>
        </p:spPr>
        <p:txBody>
          <a:bodyPr/>
          <a:lstStyle/>
          <a:p>
            <a:endParaRPr lang="ru-RU" sz="1200" dirty="0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xmlns="" id="{487FC96B-0413-57F5-4463-59A1BEB078E6}"/>
              </a:ext>
            </a:extLst>
          </p:cNvPr>
          <p:cNvSpPr txBox="1"/>
          <p:nvPr/>
        </p:nvSpPr>
        <p:spPr>
          <a:xfrm>
            <a:off x="2360369" y="2057400"/>
            <a:ext cx="3652787" cy="428760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719"/>
              </a:lnSpc>
            </a:pPr>
            <a:endParaRPr sz="12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24CE18AB-24CC-F984-A978-64A590B6A32C}"/>
              </a:ext>
            </a:extLst>
          </p:cNvPr>
          <p:cNvSpPr txBox="1"/>
          <p:nvPr/>
        </p:nvSpPr>
        <p:spPr>
          <a:xfrm>
            <a:off x="685801" y="921796"/>
            <a:ext cx="3495883" cy="500044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719"/>
              </a:lnSpc>
            </a:pPr>
            <a:endParaRPr sz="120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906D3343-920D-CB03-D92E-F7C5D310218F}"/>
              </a:ext>
            </a:extLst>
          </p:cNvPr>
          <p:cNvGrpSpPr/>
          <p:nvPr/>
        </p:nvGrpSpPr>
        <p:grpSpPr>
          <a:xfrm>
            <a:off x="6705600" y="5715001"/>
            <a:ext cx="2329826" cy="1253811"/>
            <a:chOff x="0" y="-344675"/>
            <a:chExt cx="1463536" cy="203729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31E7677A-9BB3-C771-632C-9F111BC54D62}"/>
                </a:ext>
              </a:extLst>
            </p:cNvPr>
            <p:cNvSpPr/>
            <p:nvPr/>
          </p:nvSpPr>
          <p:spPr>
            <a:xfrm>
              <a:off x="45063" y="-344675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DBE5EA"/>
            </a:solidFill>
          </p:spPr>
          <p:txBody>
            <a:bodyPr/>
            <a:lstStyle/>
            <a:p>
              <a:endParaRPr lang="ru-RU" sz="1200" dirty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xmlns="" id="{46D9C18E-FE91-2CBB-79AC-999615CEED0E}"/>
                </a:ext>
              </a:extLst>
            </p:cNvPr>
            <p:cNvSpPr txBox="1"/>
            <p:nvPr/>
          </p:nvSpPr>
          <p:spPr>
            <a:xfrm>
              <a:off x="0" y="-161925"/>
              <a:ext cx="1418473" cy="18545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719"/>
                </a:lnSpc>
              </a:pPr>
              <a:endParaRPr sz="1200"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461EBB5C-0811-3BB0-4FED-B90D35497DAD}"/>
              </a:ext>
            </a:extLst>
          </p:cNvPr>
          <p:cNvSpPr/>
          <p:nvPr/>
        </p:nvSpPr>
        <p:spPr>
          <a:xfrm>
            <a:off x="7085590" y="6206901"/>
            <a:ext cx="390037" cy="394143"/>
          </a:xfrm>
          <a:custGeom>
            <a:avLst/>
            <a:gdLst/>
            <a:ahLst/>
            <a:cxnLst/>
            <a:rect l="l" t="t" r="r" b="b"/>
            <a:pathLst>
              <a:path w="1478422" h="1478422">
                <a:moveTo>
                  <a:pt x="0" y="0"/>
                </a:moveTo>
                <a:lnTo>
                  <a:pt x="1478423" y="0"/>
                </a:lnTo>
                <a:lnTo>
                  <a:pt x="1478423" y="1478422"/>
                </a:lnTo>
                <a:lnTo>
                  <a:pt x="0" y="14784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xmlns="" id="{F7C992FB-0C1A-2636-731B-3FA8F328C132}"/>
              </a:ext>
            </a:extLst>
          </p:cNvPr>
          <p:cNvSpPr txBox="1"/>
          <p:nvPr/>
        </p:nvSpPr>
        <p:spPr>
          <a:xfrm>
            <a:off x="591172" y="35480"/>
            <a:ext cx="1060356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 err="1" smtClean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Медиа</a:t>
            </a:r>
            <a:r>
              <a:rPr lang="en-US" sz="3600" b="1" dirty="0" smtClean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-</a:t>
            </a:r>
            <a:r>
              <a:rPr lang="kk-KZ" sz="3600" b="1" dirty="0" smtClean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жоспар</a:t>
            </a:r>
            <a:r>
              <a:rPr lang="en-US" sz="3600" b="1" dirty="0" smtClean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2025-2026 </a:t>
            </a:r>
            <a:r>
              <a:rPr lang="en-US" sz="3600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оқу</a:t>
            </a:r>
            <a:r>
              <a:rPr lang="en-US" sz="3600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600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жылы</a:t>
            </a:r>
            <a:endParaRPr lang="en-US" sz="3600" b="1" dirty="0">
              <a:solidFill>
                <a:srgbClr val="0F4662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6FAC4A30-2DB1-7B62-9A37-325649AF9B4D}"/>
              </a:ext>
            </a:extLst>
          </p:cNvPr>
          <p:cNvSpPr txBox="1"/>
          <p:nvPr/>
        </p:nvSpPr>
        <p:spPr>
          <a:xfrm>
            <a:off x="5330052" y="1225769"/>
            <a:ext cx="3590510" cy="469431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719"/>
              </a:lnSpc>
            </a:pPr>
            <a:endParaRPr sz="12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4B7A491B-8A63-E272-7F11-80F3363F6910}"/>
              </a:ext>
            </a:extLst>
          </p:cNvPr>
          <p:cNvSpPr/>
          <p:nvPr/>
        </p:nvSpPr>
        <p:spPr>
          <a:xfrm>
            <a:off x="2265943" y="5775375"/>
            <a:ext cx="495411" cy="427062"/>
          </a:xfrm>
          <a:custGeom>
            <a:avLst/>
            <a:gdLst/>
            <a:ahLst/>
            <a:cxnLst/>
            <a:rect l="l" t="t" r="r" b="b"/>
            <a:pathLst>
              <a:path w="1964034" h="1589082">
                <a:moveTo>
                  <a:pt x="0" y="0"/>
                </a:moveTo>
                <a:lnTo>
                  <a:pt x="1964034" y="0"/>
                </a:lnTo>
                <a:lnTo>
                  <a:pt x="1964034" y="1589082"/>
                </a:lnTo>
                <a:lnTo>
                  <a:pt x="0" y="15890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xmlns="" id="{AD23FDEF-AC27-2D05-3FE5-6169B1C6345E}"/>
              </a:ext>
            </a:extLst>
          </p:cNvPr>
          <p:cNvSpPr txBox="1"/>
          <p:nvPr/>
        </p:nvSpPr>
        <p:spPr>
          <a:xfrm>
            <a:off x="2052239" y="6259658"/>
            <a:ext cx="2104869" cy="430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57" lvl="1" indent="-172729">
              <a:buFont typeface="Arial"/>
              <a:buChar char="•"/>
            </a:pPr>
            <a:r>
              <a:rPr lang="en-US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Үздік</a:t>
            </a:r>
            <a:r>
              <a:rPr lang="en-US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тәжірибелер</a:t>
            </a:r>
            <a:endParaRPr lang="kk-KZ" sz="933" dirty="0">
              <a:solidFill>
                <a:srgbClr val="0F466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5457" lvl="1" indent="-172729">
              <a:buFont typeface="Arial"/>
              <a:buChar char="•"/>
            </a:pPr>
            <a:r>
              <a:rPr lang="kk-KZ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Озық </a:t>
            </a:r>
            <a:r>
              <a:rPr lang="en-US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тәжірибе</a:t>
            </a:r>
            <a:r>
              <a:rPr lang="kk-KZ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лер</a:t>
            </a:r>
            <a:r>
              <a:rPr lang="en-US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тарату</a:t>
            </a:r>
            <a:endParaRPr lang="kk-KZ" sz="933" dirty="0">
              <a:solidFill>
                <a:srgbClr val="0F466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5457" lvl="1" indent="-172729">
              <a:buFont typeface="Arial"/>
              <a:buChar char="•"/>
            </a:pPr>
            <a:r>
              <a:rPr lang="en-US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#adalazamat 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xmlns="" id="{002177EC-706D-5A2D-86B3-98940F7D9A5F}"/>
              </a:ext>
            </a:extLst>
          </p:cNvPr>
          <p:cNvSpPr txBox="1"/>
          <p:nvPr/>
        </p:nvSpPr>
        <p:spPr>
          <a:xfrm>
            <a:off x="2761353" y="5845276"/>
            <a:ext cx="3011527" cy="2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933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Мектеп</a:t>
            </a:r>
            <a:r>
              <a:rPr lang="en-US" sz="933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933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тәжірибесінен</a:t>
            </a:r>
            <a:r>
              <a:rPr lang="en-US" sz="933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933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жарияланымдар</a:t>
            </a:r>
            <a:r>
              <a:rPr lang="kk-KZ" sz="933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(БАҚ басылымдары,  әлеуметтік желідегі контенттер) </a:t>
            </a:r>
            <a:endParaRPr lang="en-US" sz="933" b="1" dirty="0">
              <a:solidFill>
                <a:srgbClr val="0F4662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xmlns="" id="{B3F65539-FB02-6F26-083B-763E641A2ECE}"/>
              </a:ext>
            </a:extLst>
          </p:cNvPr>
          <p:cNvSpPr txBox="1"/>
          <p:nvPr/>
        </p:nvSpPr>
        <p:spPr>
          <a:xfrm>
            <a:off x="7382186" y="6170157"/>
            <a:ext cx="2004258" cy="430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57" lvl="1" indent="-172729">
              <a:buFont typeface="Arial"/>
              <a:buChar char="•"/>
            </a:pPr>
            <a:r>
              <a:rPr lang="kk-KZ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Оқыту семинарлары</a:t>
            </a:r>
          </a:p>
          <a:p>
            <a:pPr marL="345457" lvl="1" indent="-172729">
              <a:buFont typeface="Arial"/>
              <a:buChar char="•"/>
            </a:pPr>
            <a:r>
              <a:rPr lang="kk-KZ" sz="933" dirty="0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Кеңес беру</a:t>
            </a:r>
          </a:p>
          <a:p>
            <a:pPr marL="345457" lvl="1" indent="-172729">
              <a:buFont typeface="Arial"/>
              <a:buChar char="•"/>
            </a:pPr>
            <a:r>
              <a:rPr lang="kk-KZ" sz="933" dirty="0" err="1">
                <a:solidFill>
                  <a:srgbClr val="0F466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Конферециялар</a:t>
            </a:r>
            <a:endParaRPr lang="en-US" sz="933" dirty="0">
              <a:solidFill>
                <a:srgbClr val="0F466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xmlns="" id="{86C9FBF2-B356-437D-237A-DF930F1B5ADC}"/>
              </a:ext>
            </a:extLst>
          </p:cNvPr>
          <p:cNvSpPr txBox="1"/>
          <p:nvPr/>
        </p:nvSpPr>
        <p:spPr>
          <a:xfrm>
            <a:off x="6942716" y="5818444"/>
            <a:ext cx="1545234" cy="277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933" b="1" dirty="0" err="1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Әдістемелік</a:t>
            </a:r>
            <a:r>
              <a:rPr lang="kk-KZ" sz="933" b="1" dirty="0">
                <a:solidFill>
                  <a:srgbClr val="0F4662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қолдау</a:t>
            </a:r>
            <a:endParaRPr lang="en-US" sz="933" b="1" dirty="0">
              <a:solidFill>
                <a:srgbClr val="0F4662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graphicFrame>
        <p:nvGraphicFramePr>
          <p:cNvPr id="26" name="Table 12">
            <a:extLst>
              <a:ext uri="{FF2B5EF4-FFF2-40B4-BE49-F238E27FC236}">
                <a16:creationId xmlns:a16="http://schemas.microsoft.com/office/drawing/2014/main" xmlns="" id="{3F4A7F30-9B41-F91B-19E7-BB0872555B82}"/>
              </a:ext>
            </a:extLst>
          </p:cNvPr>
          <p:cNvGraphicFramePr>
            <a:graphicFrameLocks noGrp="1"/>
          </p:cNvGraphicFramePr>
          <p:nvPr/>
        </p:nvGraphicFramePr>
        <p:xfrm>
          <a:off x="127006" y="1186234"/>
          <a:ext cx="11946463" cy="3608882"/>
        </p:xfrm>
        <a:graphic>
          <a:graphicData uri="http://schemas.openxmlformats.org/drawingml/2006/table">
            <a:tbl>
              <a:tblPr/>
              <a:tblGrid>
                <a:gridCol w="279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35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621338724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546744652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295539811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34362340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739703282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596847226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522710386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914163704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695158982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803948866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109443757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194939803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367467729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174112623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109839556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326170957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72169330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932153540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845784784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029744633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735074403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1677734552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2509351640"/>
                    </a:ext>
                  </a:extLst>
                </a:gridCol>
                <a:gridCol w="460147">
                  <a:extLst>
                    <a:ext uri="{9D8B030D-6E8A-4147-A177-3AD203B41FA5}">
                      <a16:colId xmlns:a16="http://schemas.microsoft.com/office/drawing/2014/main" xmlns="" val="3087516226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№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Мерзімі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Наурыз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Сәуір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Мамыр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Маусым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Шілде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Times New Roman Bold"/>
                          <a:cs typeface="Times New Roman" panose="02020603050405020304" pitchFamily="18" charset="0"/>
                          <a:sym typeface="Times New Roman Bold"/>
                        </a:rPr>
                        <a:t>Тамыз</a:t>
                      </a:r>
                      <a:endParaRPr lang="en-US" sz="8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Times New Roman Bold"/>
                        <a:cs typeface="Times New Roman" panose="02020603050405020304" pitchFamily="18" charset="0"/>
                        <a:sym typeface="Times New Roman Bold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8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 атауы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Тәуелсіздік және отаншылдық 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Еңбекқорлық және кәсіби біліктілік 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Бірлік және ынтымақ 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Жасампаздық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пен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жаңашылдық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айы</a:t>
                      </a:r>
                      <a:endParaRPr lang="ru-RU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Заң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және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тәртіп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айы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Заң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және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тәртіп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айы</a:t>
                      </a:r>
                      <a:endParaRPr lang="ru-RU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541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Атаулы күндер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наурыз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Алғыс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айту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наурыз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Халықаралық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әйелдер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21, 22, 23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наурыз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Наурыз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мерекесі</a:t>
                      </a:r>
                      <a:endParaRPr lang="ru-RU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наурыз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—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Халықаралық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театр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наурыз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Дүниежүзілік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Жер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en-US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сәуір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Халықаралық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балалар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кітабы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сәуір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Дүниежүзілік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денсаулық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сәуір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Ғылым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сәуір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Халықаралық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мәдениет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сәуір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Халықаралық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ескерткіштер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мен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тарихи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орындарды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қорғау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мамыр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Қазақстан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халықтарының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бірлігі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мамыр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Отан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қорғаушылар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мамыр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Ұлы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Отан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соғысының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Жеңіс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мамыр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Халықаралық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отбасы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мамыр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Халықаралық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мұражайлар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ru-RU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мамыр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Саяси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қуғын-сүргін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құрбандарын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еске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алу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kk-KZ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мусым</a:t>
                      </a: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kk-KZ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балаларды қорғау күні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 </a:t>
                      </a:r>
                      <a:r>
                        <a:rPr lang="ru-RU" sz="800" b="1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маусым</a:t>
                      </a:r>
                      <a:r>
                        <a:rPr lang="ru-RU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—  ҚР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мемлекеттік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рәміздерінің</a:t>
                      </a:r>
                      <a:r>
                        <a:rPr lang="ru-RU" sz="800" b="0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0" u="none" strike="noStrike" kern="1200" dirty="0" err="1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күні</a:t>
                      </a:r>
                      <a:endParaRPr lang="en-US" sz="800" b="0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шілде – Астана күні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тамыз – конституция күні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4944890"/>
                  </a:ext>
                </a:extLst>
              </a:tr>
              <a:tr h="56954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endParaRPr lang="en-US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8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Апта реті</a:t>
                      </a:r>
                      <a:endParaRPr lang="en-US" sz="8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kk-KZ" sz="700" b="1" u="none" strike="noStrike" kern="1200" dirty="0">
                          <a:solidFill>
                            <a:srgbClr val="004AA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4-апта </a:t>
                      </a:r>
                      <a:endParaRPr lang="en-US" sz="700" b="1" u="none" strike="noStrike" kern="1200" dirty="0">
                        <a:solidFill>
                          <a:srgbClr val="004AA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0" marR="127000" marT="127000" marB="1270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4820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26747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0428513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15067" y="505539"/>
            <a:ext cx="101769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Бағдарламаны жүзеге асыруға жауапты мамандар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345B27-9EB1-AA9E-5961-CFE3BBAA464A}"/>
              </a:ext>
            </a:extLst>
          </p:cNvPr>
          <p:cNvSpPr txBox="1"/>
          <p:nvPr/>
        </p:nvSpPr>
        <p:spPr>
          <a:xfrm>
            <a:off x="914400" y="1828799"/>
            <a:ext cx="1080733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 беру мекеменің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басшысы: 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Рахимжанова Кымбат Советовна</a:t>
            </a:r>
            <a:endParaRPr lang="kk-KZ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байланыс </a:t>
            </a: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телефоны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87773349076),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Мекеме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телефоны: 871645-7-40-28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Мектептің поштасы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Step-school@mail.kz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endParaRPr lang="kk-KZ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endParaRPr lang="kk-KZ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 беру мекеменің тәрбие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ісі жөніндегі басшының орынбасары: Мадиярова Зауреш Шугаевна, </a:t>
            </a: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байланыс телефоны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712670715), поштасы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Zauka_83@mail.ru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0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850251" cy="163721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98220" y="231442"/>
            <a:ext cx="11037026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9056" y="505539"/>
            <a:ext cx="102975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Ақпараттық және медиа қолдау</a:t>
            </a:r>
            <a:endParaRPr lang="ru-RU" sz="8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7175" y="1527136"/>
            <a:ext cx="913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Мектепт</a:t>
            </a:r>
            <a:r>
              <a:rPr lang="kk-KZ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ің өмірі туралы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жариялымдар</a:t>
            </a:r>
            <a:r>
              <a:rPr lang="" alt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" alt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төмендегі </a:t>
            </a:r>
            <a:r>
              <a:rPr lang="en-US" alt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QR </a:t>
            </a:r>
            <a:r>
              <a:rPr lang="" alt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 арқылы көре аласыздар!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01335" y="5539666"/>
            <a:ext cx="2920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>
                <a:latin typeface="Times New Roman" pitchFamily="18" charset="0"/>
                <a:cs typeface="Times New Roman" pitchFamily="18" charset="0"/>
              </a:rPr>
              <a:t>Мектептің әлеументтік желісіне сілтемелер немесе </a:t>
            </a:r>
            <a:r>
              <a:rPr lang="en-US" altLang="ru-RU" b="1" i="1" kern="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QR </a:t>
            </a:r>
            <a:r>
              <a:rPr lang="" altLang="ru-RU" b="1" i="1" kern="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код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School 9\Desktop\00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8481" y="2171700"/>
            <a:ext cx="2782388" cy="4127500"/>
          </a:xfrm>
          <a:prstGeom prst="rect">
            <a:avLst/>
          </a:prstGeom>
          <a:noFill/>
          <a:ln w="57150">
            <a:solidFill>
              <a:schemeClr val="bg1"/>
            </a:solidFill>
            <a:prstDash val="solid"/>
          </a:ln>
        </p:spPr>
      </p:pic>
      <p:pic>
        <p:nvPicPr>
          <p:cNvPr id="1026" name="Picture 2" descr="C:\Users\School 9\Downloads\WhatsApp Image 2026-01-06 at 16.40.5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2397" y="2103145"/>
            <a:ext cx="3657600" cy="3657600"/>
          </a:xfrm>
          <a:prstGeom prst="rect">
            <a:avLst/>
          </a:prstGeom>
          <a:noFill/>
        </p:spPr>
      </p:pic>
      <p:pic>
        <p:nvPicPr>
          <p:cNvPr id="18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724297" cy="1628503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6801" y="231442"/>
            <a:ext cx="10985862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42834" y="522956"/>
            <a:ext cx="102975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kk-KZ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Адал азамат” б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іртұтас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тәрбие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бағдарламасы</a:t>
            </a:r>
            <a:endParaRPr lang="ru-RU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325" y="1519344"/>
            <a:ext cx="48429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Жүзеге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асыру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барысындағы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қиындықтар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туындаған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қиындықты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көрсету</a:t>
            </a:r>
            <a:endParaRPr lang="ru-RU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282268" y="1519344"/>
            <a:ext cx="48429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Туындаған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қиындықтарды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шешу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жолдары</a:t>
            </a:r>
            <a:r>
              <a:rPr lang="en-US" alt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ешу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жолын</a:t>
            </a:r>
            <a:r>
              <a:rPr lang="ru-RU" sz="1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көрсету</a:t>
            </a:r>
            <a:endParaRPr lang="ru-RU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9" name="Содержимое 9"/>
          <p:cNvSpPr txBox="1">
            <a:spLocks/>
          </p:cNvSpPr>
          <p:nvPr/>
        </p:nvSpPr>
        <p:spPr>
          <a:xfrm>
            <a:off x="838200" y="2299063"/>
            <a:ext cx="4892040" cy="3503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Уақыттың шектеулілігі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Мұғалімдер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мен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сынып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жетекшілердің оқу-тәрбие процесіндегі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жүктемесінің көптігі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Біртұтас тәрбие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бағдарламасына жүйелі түрде уақыт бөлуге қиындық туғызады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Кейбір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тәрбие шараларын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өткізуге қажетті көрнекі құралдар, әдістемелік материалдар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мен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техникалық жабдықтардың болмауы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бағдарламаның тиімділігін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төмендетеді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Ата-аналардың белсенділігінің төмендігі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Кейбір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ата-аналардың мектептегі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тәрбие процесіне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немқұрайлы қарауы, өткізілетін іс-шараларға қатыспауы бағдарламаны толыққанды жүзеге асыруға кедергі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келтіреді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Әлеуметтік желілерді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сапалы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жүргізетін маманның жоқ болуы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Ол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міндетті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мектептің қызметкерлеріне жүктелуі.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12"/>
          <p:cNvSpPr txBox="1">
            <a:spLocks/>
          </p:cNvSpPr>
          <p:nvPr/>
        </p:nvSpPr>
        <p:spPr>
          <a:xfrm>
            <a:off x="6296297" y="2360023"/>
            <a:ext cx="5013960" cy="3204754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Уақыттың шектеулігі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мәселесін шешу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Сынып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жетекшілерге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арналған нақты, оңтайлы жоспарлау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құралдарын ұсыну.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k-KZ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Ата-аналардың белсенділігінің төмендігін жою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Ата-аналарға арналған марапаттау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жүйесін дамыту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(алғыс хаттар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мақтау қағаздары,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"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Белсенді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ата-ана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"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атағы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т.б.).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 3.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Әлеуметтік желілерді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сапалы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жүргізу үшін мектеп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ұстаздарына контент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жасау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үшін  арнайы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оқу өткізіп,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оны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жауапты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маман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ретінде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бекіту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ұсынылады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767840" cy="1564289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905" cy="733425"/>
            <a:chOff x="0" y="0"/>
            <a:chExt cx="12193905" cy="7334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733425"/>
            </a:xfrm>
            <a:custGeom>
              <a:avLst/>
              <a:gdLst/>
              <a:ahLst/>
              <a:cxnLst/>
              <a:rect l="l" t="t" r="r" b="b"/>
              <a:pathLst>
                <a:path w="12192000" h="733425">
                  <a:moveTo>
                    <a:pt x="12192000" y="0"/>
                  </a:moveTo>
                  <a:lnTo>
                    <a:pt x="0" y="0"/>
                  </a:lnTo>
                  <a:lnTo>
                    <a:pt x="0" y="733044"/>
                  </a:lnTo>
                  <a:lnTo>
                    <a:pt x="12192000" y="73304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8292" y="0"/>
              <a:ext cx="1475231" cy="7330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8683" y="102107"/>
              <a:ext cx="432816" cy="4389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4253" y="236559"/>
            <a:ext cx="1180795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5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Тәрбие</a:t>
            </a:r>
            <a:r>
              <a:rPr sz="2000" b="1" spc="-15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b="1" spc="-75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жұмысын</a:t>
            </a:r>
            <a:r>
              <a:rPr sz="2000" b="1" spc="-16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b="1" spc="-4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ұйымдастыру</a:t>
            </a:r>
          </a:p>
        </p:txBody>
      </p:sp>
      <p:sp>
        <p:nvSpPr>
          <p:cNvPr id="7" name="object 7"/>
          <p:cNvSpPr/>
          <p:nvPr/>
        </p:nvSpPr>
        <p:spPr>
          <a:xfrm>
            <a:off x="509016" y="1801367"/>
            <a:ext cx="2357755" cy="4218940"/>
          </a:xfrm>
          <a:custGeom>
            <a:avLst/>
            <a:gdLst/>
            <a:ahLst/>
            <a:cxnLst/>
            <a:rect l="l" t="t" r="r" b="b"/>
            <a:pathLst>
              <a:path w="2357755" h="4218940">
                <a:moveTo>
                  <a:pt x="1964689" y="0"/>
                </a:moveTo>
                <a:lnTo>
                  <a:pt x="392950" y="0"/>
                </a:lnTo>
                <a:lnTo>
                  <a:pt x="343660" y="3061"/>
                </a:lnTo>
                <a:lnTo>
                  <a:pt x="296197" y="11998"/>
                </a:lnTo>
                <a:lnTo>
                  <a:pt x="250928" y="26445"/>
                </a:lnTo>
                <a:lnTo>
                  <a:pt x="208223" y="46033"/>
                </a:lnTo>
                <a:lnTo>
                  <a:pt x="168450" y="70393"/>
                </a:lnTo>
                <a:lnTo>
                  <a:pt x="131977" y="99158"/>
                </a:lnTo>
                <a:lnTo>
                  <a:pt x="99172" y="131960"/>
                </a:lnTo>
                <a:lnTo>
                  <a:pt x="70404" y="168431"/>
                </a:lnTo>
                <a:lnTo>
                  <a:pt x="46040" y="208202"/>
                </a:lnTo>
                <a:lnTo>
                  <a:pt x="26450" y="250907"/>
                </a:lnTo>
                <a:lnTo>
                  <a:pt x="12001" y="296176"/>
                </a:lnTo>
                <a:lnTo>
                  <a:pt x="3061" y="343642"/>
                </a:lnTo>
                <a:lnTo>
                  <a:pt x="0" y="392938"/>
                </a:lnTo>
                <a:lnTo>
                  <a:pt x="0" y="3825481"/>
                </a:lnTo>
                <a:lnTo>
                  <a:pt x="3061" y="3874771"/>
                </a:lnTo>
                <a:lnTo>
                  <a:pt x="12001" y="3922234"/>
                </a:lnTo>
                <a:lnTo>
                  <a:pt x="26450" y="3967503"/>
                </a:lnTo>
                <a:lnTo>
                  <a:pt x="46040" y="4010208"/>
                </a:lnTo>
                <a:lnTo>
                  <a:pt x="70404" y="4049981"/>
                </a:lnTo>
                <a:lnTo>
                  <a:pt x="99172" y="4086454"/>
                </a:lnTo>
                <a:lnTo>
                  <a:pt x="131977" y="4119259"/>
                </a:lnTo>
                <a:lnTo>
                  <a:pt x="168450" y="4148027"/>
                </a:lnTo>
                <a:lnTo>
                  <a:pt x="208223" y="4172391"/>
                </a:lnTo>
                <a:lnTo>
                  <a:pt x="250928" y="4191981"/>
                </a:lnTo>
                <a:lnTo>
                  <a:pt x="296197" y="4206430"/>
                </a:lnTo>
                <a:lnTo>
                  <a:pt x="343660" y="4215370"/>
                </a:lnTo>
                <a:lnTo>
                  <a:pt x="392950" y="4218432"/>
                </a:lnTo>
                <a:lnTo>
                  <a:pt x="1964689" y="4218432"/>
                </a:lnTo>
                <a:lnTo>
                  <a:pt x="2013985" y="4215370"/>
                </a:lnTo>
                <a:lnTo>
                  <a:pt x="2061451" y="4206430"/>
                </a:lnTo>
                <a:lnTo>
                  <a:pt x="2106720" y="4191981"/>
                </a:lnTo>
                <a:lnTo>
                  <a:pt x="2149425" y="4172391"/>
                </a:lnTo>
                <a:lnTo>
                  <a:pt x="2189196" y="4148027"/>
                </a:lnTo>
                <a:lnTo>
                  <a:pt x="2225667" y="4119259"/>
                </a:lnTo>
                <a:lnTo>
                  <a:pt x="2258469" y="4086454"/>
                </a:lnTo>
                <a:lnTo>
                  <a:pt x="2287234" y="4049981"/>
                </a:lnTo>
                <a:lnTo>
                  <a:pt x="2311594" y="4010208"/>
                </a:lnTo>
                <a:lnTo>
                  <a:pt x="2331182" y="3967503"/>
                </a:lnTo>
                <a:lnTo>
                  <a:pt x="2345629" y="3922234"/>
                </a:lnTo>
                <a:lnTo>
                  <a:pt x="2354566" y="3874771"/>
                </a:lnTo>
                <a:lnTo>
                  <a:pt x="2357628" y="3825481"/>
                </a:lnTo>
                <a:lnTo>
                  <a:pt x="2357628" y="392938"/>
                </a:lnTo>
                <a:lnTo>
                  <a:pt x="2354566" y="343642"/>
                </a:lnTo>
                <a:lnTo>
                  <a:pt x="2345629" y="296176"/>
                </a:lnTo>
                <a:lnTo>
                  <a:pt x="2331182" y="250907"/>
                </a:lnTo>
                <a:lnTo>
                  <a:pt x="2311594" y="208202"/>
                </a:lnTo>
                <a:lnTo>
                  <a:pt x="2287234" y="168431"/>
                </a:lnTo>
                <a:lnTo>
                  <a:pt x="2258469" y="131960"/>
                </a:lnTo>
                <a:lnTo>
                  <a:pt x="2225667" y="99158"/>
                </a:lnTo>
                <a:lnTo>
                  <a:pt x="2189196" y="70393"/>
                </a:lnTo>
                <a:lnTo>
                  <a:pt x="2149425" y="46033"/>
                </a:lnTo>
                <a:lnTo>
                  <a:pt x="2106720" y="26445"/>
                </a:lnTo>
                <a:lnTo>
                  <a:pt x="2061451" y="11998"/>
                </a:lnTo>
                <a:lnTo>
                  <a:pt x="2013985" y="3061"/>
                </a:lnTo>
                <a:lnTo>
                  <a:pt x="1964689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2510" y="3284677"/>
            <a:ext cx="17094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6055" marR="5080" indent="-17399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Құндылыққа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және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құзыреттілікке бағдарланған</a:t>
            </a:r>
            <a:endParaRPr sz="1600">
              <a:latin typeface="Microsoft Sans Serif"/>
              <a:cs typeface="Microsoft Sans Serif"/>
            </a:endParaRPr>
          </a:p>
          <a:p>
            <a:pPr marL="475615" marR="360045" indent="-10858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тәсілдерін қолдану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17520" y="3461003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193548" y="0"/>
                </a:moveTo>
                <a:lnTo>
                  <a:pt x="193548" y="96774"/>
                </a:lnTo>
                <a:lnTo>
                  <a:pt x="0" y="96774"/>
                </a:lnTo>
                <a:lnTo>
                  <a:pt x="0" y="290322"/>
                </a:lnTo>
                <a:lnTo>
                  <a:pt x="193548" y="290322"/>
                </a:lnTo>
                <a:lnTo>
                  <a:pt x="193548" y="387096"/>
                </a:lnTo>
                <a:lnTo>
                  <a:pt x="387095" y="193548"/>
                </a:lnTo>
                <a:lnTo>
                  <a:pt x="19354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594603" y="1738883"/>
            <a:ext cx="3629025" cy="4368165"/>
            <a:chOff x="5594603" y="1738883"/>
            <a:chExt cx="3629025" cy="4368165"/>
          </a:xfrm>
        </p:grpSpPr>
        <p:sp>
          <p:nvSpPr>
            <p:cNvPr id="11" name="object 11"/>
            <p:cNvSpPr/>
            <p:nvPr/>
          </p:nvSpPr>
          <p:spPr>
            <a:xfrm>
              <a:off x="5594603" y="3461004"/>
              <a:ext cx="388620" cy="387350"/>
            </a:xfrm>
            <a:custGeom>
              <a:avLst/>
              <a:gdLst/>
              <a:ahLst/>
              <a:cxnLst/>
              <a:rect l="l" t="t" r="r" b="b"/>
              <a:pathLst>
                <a:path w="388620" h="387350">
                  <a:moveTo>
                    <a:pt x="195072" y="0"/>
                  </a:moveTo>
                  <a:lnTo>
                    <a:pt x="195072" y="96774"/>
                  </a:lnTo>
                  <a:lnTo>
                    <a:pt x="0" y="96774"/>
                  </a:lnTo>
                  <a:lnTo>
                    <a:pt x="0" y="290322"/>
                  </a:lnTo>
                  <a:lnTo>
                    <a:pt x="195072" y="290322"/>
                  </a:lnTo>
                  <a:lnTo>
                    <a:pt x="195072" y="387096"/>
                  </a:lnTo>
                  <a:lnTo>
                    <a:pt x="388620" y="193548"/>
                  </a:lnTo>
                  <a:lnTo>
                    <a:pt x="195072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35980" y="1738883"/>
              <a:ext cx="3287395" cy="4368165"/>
            </a:xfrm>
            <a:custGeom>
              <a:avLst/>
              <a:gdLst/>
              <a:ahLst/>
              <a:cxnLst/>
              <a:rect l="l" t="t" r="r" b="b"/>
              <a:pathLst>
                <a:path w="3287395" h="4368165">
                  <a:moveTo>
                    <a:pt x="3287268" y="547878"/>
                  </a:moveTo>
                  <a:lnTo>
                    <a:pt x="3285248" y="500608"/>
                  </a:lnTo>
                  <a:lnTo>
                    <a:pt x="3279330" y="454444"/>
                  </a:lnTo>
                  <a:lnTo>
                    <a:pt x="3269653" y="409562"/>
                  </a:lnTo>
                  <a:lnTo>
                    <a:pt x="3256407" y="366128"/>
                  </a:lnTo>
                  <a:lnTo>
                    <a:pt x="3239732" y="324307"/>
                  </a:lnTo>
                  <a:lnTo>
                    <a:pt x="3219805" y="284264"/>
                  </a:lnTo>
                  <a:lnTo>
                    <a:pt x="3196793" y="246151"/>
                  </a:lnTo>
                  <a:lnTo>
                    <a:pt x="3170847" y="210146"/>
                  </a:lnTo>
                  <a:lnTo>
                    <a:pt x="3142145" y="176415"/>
                  </a:lnTo>
                  <a:lnTo>
                    <a:pt x="3110852" y="145122"/>
                  </a:lnTo>
                  <a:lnTo>
                    <a:pt x="3077121" y="116420"/>
                  </a:lnTo>
                  <a:lnTo>
                    <a:pt x="3041116" y="90474"/>
                  </a:lnTo>
                  <a:lnTo>
                    <a:pt x="3003004" y="67462"/>
                  </a:lnTo>
                  <a:lnTo>
                    <a:pt x="2962960" y="47536"/>
                  </a:lnTo>
                  <a:lnTo>
                    <a:pt x="2921139" y="30861"/>
                  </a:lnTo>
                  <a:lnTo>
                    <a:pt x="2877705" y="17614"/>
                  </a:lnTo>
                  <a:lnTo>
                    <a:pt x="2832824" y="7937"/>
                  </a:lnTo>
                  <a:lnTo>
                    <a:pt x="2786659" y="2019"/>
                  </a:lnTo>
                  <a:lnTo>
                    <a:pt x="2739390" y="0"/>
                  </a:lnTo>
                  <a:lnTo>
                    <a:pt x="547878" y="0"/>
                  </a:lnTo>
                  <a:lnTo>
                    <a:pt x="500595" y="2019"/>
                  </a:lnTo>
                  <a:lnTo>
                    <a:pt x="454431" y="7937"/>
                  </a:lnTo>
                  <a:lnTo>
                    <a:pt x="409549" y="17614"/>
                  </a:lnTo>
                  <a:lnTo>
                    <a:pt x="366115" y="30861"/>
                  </a:lnTo>
                  <a:lnTo>
                    <a:pt x="324294" y="47536"/>
                  </a:lnTo>
                  <a:lnTo>
                    <a:pt x="284251" y="67462"/>
                  </a:lnTo>
                  <a:lnTo>
                    <a:pt x="246138" y="90474"/>
                  </a:lnTo>
                  <a:lnTo>
                    <a:pt x="210134" y="116420"/>
                  </a:lnTo>
                  <a:lnTo>
                    <a:pt x="176403" y="145122"/>
                  </a:lnTo>
                  <a:lnTo>
                    <a:pt x="145110" y="176415"/>
                  </a:lnTo>
                  <a:lnTo>
                    <a:pt x="116408" y="210146"/>
                  </a:lnTo>
                  <a:lnTo>
                    <a:pt x="90462" y="246151"/>
                  </a:lnTo>
                  <a:lnTo>
                    <a:pt x="67449" y="284264"/>
                  </a:lnTo>
                  <a:lnTo>
                    <a:pt x="47523" y="324307"/>
                  </a:lnTo>
                  <a:lnTo>
                    <a:pt x="30848" y="366128"/>
                  </a:lnTo>
                  <a:lnTo>
                    <a:pt x="17602" y="409562"/>
                  </a:lnTo>
                  <a:lnTo>
                    <a:pt x="7924" y="454444"/>
                  </a:lnTo>
                  <a:lnTo>
                    <a:pt x="2006" y="500608"/>
                  </a:lnTo>
                  <a:lnTo>
                    <a:pt x="0" y="547878"/>
                  </a:lnTo>
                  <a:lnTo>
                    <a:pt x="0" y="3819906"/>
                  </a:lnTo>
                  <a:lnTo>
                    <a:pt x="2006" y="3867188"/>
                  </a:lnTo>
                  <a:lnTo>
                    <a:pt x="7924" y="3913340"/>
                  </a:lnTo>
                  <a:lnTo>
                    <a:pt x="17602" y="3958209"/>
                  </a:lnTo>
                  <a:lnTo>
                    <a:pt x="30848" y="4001643"/>
                  </a:lnTo>
                  <a:lnTo>
                    <a:pt x="47523" y="4043464"/>
                  </a:lnTo>
                  <a:lnTo>
                    <a:pt x="67449" y="4083507"/>
                  </a:lnTo>
                  <a:lnTo>
                    <a:pt x="90462" y="4121620"/>
                  </a:lnTo>
                  <a:lnTo>
                    <a:pt x="116408" y="4157611"/>
                  </a:lnTo>
                  <a:lnTo>
                    <a:pt x="145110" y="4191355"/>
                  </a:lnTo>
                  <a:lnTo>
                    <a:pt x="176403" y="4222661"/>
                  </a:lnTo>
                  <a:lnTo>
                    <a:pt x="210134" y="4251363"/>
                  </a:lnTo>
                  <a:lnTo>
                    <a:pt x="246138" y="4277309"/>
                  </a:lnTo>
                  <a:lnTo>
                    <a:pt x="284251" y="4300321"/>
                  </a:lnTo>
                  <a:lnTo>
                    <a:pt x="324294" y="4320248"/>
                  </a:lnTo>
                  <a:lnTo>
                    <a:pt x="366115" y="4336923"/>
                  </a:lnTo>
                  <a:lnTo>
                    <a:pt x="409549" y="4350182"/>
                  </a:lnTo>
                  <a:lnTo>
                    <a:pt x="454431" y="4359859"/>
                  </a:lnTo>
                  <a:lnTo>
                    <a:pt x="500595" y="4365777"/>
                  </a:lnTo>
                  <a:lnTo>
                    <a:pt x="547878" y="4367784"/>
                  </a:lnTo>
                  <a:lnTo>
                    <a:pt x="2739390" y="4367784"/>
                  </a:lnTo>
                  <a:lnTo>
                    <a:pt x="2786659" y="4365777"/>
                  </a:lnTo>
                  <a:lnTo>
                    <a:pt x="2832824" y="4359859"/>
                  </a:lnTo>
                  <a:lnTo>
                    <a:pt x="2877705" y="4350182"/>
                  </a:lnTo>
                  <a:lnTo>
                    <a:pt x="2921139" y="4336923"/>
                  </a:lnTo>
                  <a:lnTo>
                    <a:pt x="2962960" y="4320248"/>
                  </a:lnTo>
                  <a:lnTo>
                    <a:pt x="3003004" y="4300321"/>
                  </a:lnTo>
                  <a:lnTo>
                    <a:pt x="3041116" y="4277309"/>
                  </a:lnTo>
                  <a:lnTo>
                    <a:pt x="3077121" y="4251363"/>
                  </a:lnTo>
                  <a:lnTo>
                    <a:pt x="3110852" y="4222661"/>
                  </a:lnTo>
                  <a:lnTo>
                    <a:pt x="3142145" y="4191355"/>
                  </a:lnTo>
                  <a:lnTo>
                    <a:pt x="3170847" y="4157611"/>
                  </a:lnTo>
                  <a:lnTo>
                    <a:pt x="3196793" y="4121620"/>
                  </a:lnTo>
                  <a:lnTo>
                    <a:pt x="3219805" y="4083507"/>
                  </a:lnTo>
                  <a:lnTo>
                    <a:pt x="3239732" y="4043464"/>
                  </a:lnTo>
                  <a:lnTo>
                    <a:pt x="3256407" y="4001643"/>
                  </a:lnTo>
                  <a:lnTo>
                    <a:pt x="3269653" y="3958209"/>
                  </a:lnTo>
                  <a:lnTo>
                    <a:pt x="3279330" y="3913340"/>
                  </a:lnTo>
                  <a:lnTo>
                    <a:pt x="3285248" y="3867188"/>
                  </a:lnTo>
                  <a:lnTo>
                    <a:pt x="3287268" y="3819906"/>
                  </a:lnTo>
                  <a:lnTo>
                    <a:pt x="3287268" y="547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49923" y="1926335"/>
              <a:ext cx="2696210" cy="702945"/>
            </a:xfrm>
            <a:custGeom>
              <a:avLst/>
              <a:gdLst/>
              <a:ahLst/>
              <a:cxnLst/>
              <a:rect l="l" t="t" r="r" b="b"/>
              <a:pathLst>
                <a:path w="2696209" h="702944">
                  <a:moveTo>
                    <a:pt x="2578861" y="0"/>
                  </a:moveTo>
                  <a:lnTo>
                    <a:pt x="117093" y="0"/>
                  </a:lnTo>
                  <a:lnTo>
                    <a:pt x="71526" y="9205"/>
                  </a:lnTo>
                  <a:lnTo>
                    <a:pt x="34305" y="34305"/>
                  </a:lnTo>
                  <a:lnTo>
                    <a:pt x="9205" y="71526"/>
                  </a:lnTo>
                  <a:lnTo>
                    <a:pt x="0" y="117093"/>
                  </a:lnTo>
                  <a:lnTo>
                    <a:pt x="0" y="585469"/>
                  </a:lnTo>
                  <a:lnTo>
                    <a:pt x="9205" y="631037"/>
                  </a:lnTo>
                  <a:lnTo>
                    <a:pt x="34305" y="668258"/>
                  </a:lnTo>
                  <a:lnTo>
                    <a:pt x="71526" y="693358"/>
                  </a:lnTo>
                  <a:lnTo>
                    <a:pt x="117093" y="702563"/>
                  </a:lnTo>
                  <a:lnTo>
                    <a:pt x="2578861" y="702563"/>
                  </a:lnTo>
                  <a:lnTo>
                    <a:pt x="2624429" y="693358"/>
                  </a:lnTo>
                  <a:lnTo>
                    <a:pt x="2661650" y="668258"/>
                  </a:lnTo>
                  <a:lnTo>
                    <a:pt x="2686750" y="631037"/>
                  </a:lnTo>
                  <a:lnTo>
                    <a:pt x="2695955" y="585469"/>
                  </a:lnTo>
                  <a:lnTo>
                    <a:pt x="2695955" y="117093"/>
                  </a:lnTo>
                  <a:lnTo>
                    <a:pt x="2686750" y="71526"/>
                  </a:lnTo>
                  <a:lnTo>
                    <a:pt x="2661650" y="34305"/>
                  </a:lnTo>
                  <a:lnTo>
                    <a:pt x="2624429" y="9205"/>
                  </a:lnTo>
                  <a:lnTo>
                    <a:pt x="2578861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045197" y="2259583"/>
            <a:ext cx="1105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Іс-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әрекеттер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74123" y="3461003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193548" y="0"/>
                </a:moveTo>
                <a:lnTo>
                  <a:pt x="193548" y="96774"/>
                </a:lnTo>
                <a:lnTo>
                  <a:pt x="0" y="96774"/>
                </a:lnTo>
                <a:lnTo>
                  <a:pt x="0" y="290322"/>
                </a:lnTo>
                <a:lnTo>
                  <a:pt x="193548" y="290322"/>
                </a:lnTo>
                <a:lnTo>
                  <a:pt x="193548" y="387096"/>
                </a:lnTo>
                <a:lnTo>
                  <a:pt x="387096" y="193548"/>
                </a:lnTo>
                <a:lnTo>
                  <a:pt x="19354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43159" y="1926335"/>
            <a:ext cx="1565275" cy="702945"/>
          </a:xfrm>
          <a:custGeom>
            <a:avLst/>
            <a:gdLst/>
            <a:ahLst/>
            <a:cxnLst/>
            <a:rect l="l" t="t" r="r" b="b"/>
            <a:pathLst>
              <a:path w="1565275" h="702944">
                <a:moveTo>
                  <a:pt x="1448054" y="0"/>
                </a:moveTo>
                <a:lnTo>
                  <a:pt x="117094" y="0"/>
                </a:lnTo>
                <a:lnTo>
                  <a:pt x="71526" y="9205"/>
                </a:lnTo>
                <a:lnTo>
                  <a:pt x="34305" y="34305"/>
                </a:lnTo>
                <a:lnTo>
                  <a:pt x="9205" y="71526"/>
                </a:lnTo>
                <a:lnTo>
                  <a:pt x="0" y="117093"/>
                </a:lnTo>
                <a:lnTo>
                  <a:pt x="0" y="585469"/>
                </a:lnTo>
                <a:lnTo>
                  <a:pt x="9205" y="631037"/>
                </a:lnTo>
                <a:lnTo>
                  <a:pt x="34305" y="668258"/>
                </a:lnTo>
                <a:lnTo>
                  <a:pt x="71526" y="693358"/>
                </a:lnTo>
                <a:lnTo>
                  <a:pt x="117094" y="702563"/>
                </a:lnTo>
                <a:lnTo>
                  <a:pt x="1448054" y="702563"/>
                </a:lnTo>
                <a:lnTo>
                  <a:pt x="1493621" y="693358"/>
                </a:lnTo>
                <a:lnTo>
                  <a:pt x="1530842" y="668258"/>
                </a:lnTo>
                <a:lnTo>
                  <a:pt x="1555942" y="631037"/>
                </a:lnTo>
                <a:lnTo>
                  <a:pt x="1565148" y="585469"/>
                </a:lnTo>
                <a:lnTo>
                  <a:pt x="1565148" y="117093"/>
                </a:lnTo>
                <a:lnTo>
                  <a:pt x="1555942" y="71526"/>
                </a:lnTo>
                <a:lnTo>
                  <a:pt x="1530842" y="34305"/>
                </a:lnTo>
                <a:lnTo>
                  <a:pt x="1493621" y="9205"/>
                </a:lnTo>
                <a:lnTo>
                  <a:pt x="1448054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298683" y="2259583"/>
            <a:ext cx="1057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Құзыреттер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64635" y="1926335"/>
            <a:ext cx="1758950" cy="757555"/>
          </a:xfrm>
          <a:custGeom>
            <a:avLst/>
            <a:gdLst/>
            <a:ahLst/>
            <a:cxnLst/>
            <a:rect l="l" t="t" r="r" b="b"/>
            <a:pathLst>
              <a:path w="1758950" h="757555">
                <a:moveTo>
                  <a:pt x="1632458" y="0"/>
                </a:moveTo>
                <a:lnTo>
                  <a:pt x="126237" y="0"/>
                </a:lnTo>
                <a:lnTo>
                  <a:pt x="77098" y="9919"/>
                </a:lnTo>
                <a:lnTo>
                  <a:pt x="36972" y="36972"/>
                </a:lnTo>
                <a:lnTo>
                  <a:pt x="9919" y="77098"/>
                </a:lnTo>
                <a:lnTo>
                  <a:pt x="0" y="126237"/>
                </a:lnTo>
                <a:lnTo>
                  <a:pt x="0" y="631189"/>
                </a:lnTo>
                <a:lnTo>
                  <a:pt x="9919" y="680329"/>
                </a:lnTo>
                <a:lnTo>
                  <a:pt x="36972" y="720455"/>
                </a:lnTo>
                <a:lnTo>
                  <a:pt x="77098" y="747508"/>
                </a:lnTo>
                <a:lnTo>
                  <a:pt x="126237" y="757427"/>
                </a:lnTo>
                <a:lnTo>
                  <a:pt x="1632458" y="757427"/>
                </a:lnTo>
                <a:lnTo>
                  <a:pt x="1681597" y="747508"/>
                </a:lnTo>
                <a:lnTo>
                  <a:pt x="1721723" y="720455"/>
                </a:lnTo>
                <a:lnTo>
                  <a:pt x="1748776" y="680329"/>
                </a:lnTo>
                <a:lnTo>
                  <a:pt x="1758696" y="631189"/>
                </a:lnTo>
                <a:lnTo>
                  <a:pt x="1758696" y="126237"/>
                </a:lnTo>
                <a:lnTo>
                  <a:pt x="1748776" y="77098"/>
                </a:lnTo>
                <a:lnTo>
                  <a:pt x="1721723" y="36972"/>
                </a:lnTo>
                <a:lnTo>
                  <a:pt x="1681597" y="9919"/>
                </a:lnTo>
                <a:lnTo>
                  <a:pt x="163245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817746" y="2286381"/>
            <a:ext cx="12541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Құндылықтар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81780" y="2884170"/>
            <a:ext cx="1495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1200" spc="-25" dirty="0">
                <a:latin typeface="Microsoft Sans Serif"/>
                <a:cs typeface="Microsoft Sans Serif"/>
              </a:rPr>
              <a:t>Тәуелсіздік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және </a:t>
            </a:r>
            <a:r>
              <a:rPr sz="1200" spc="-10" dirty="0">
                <a:latin typeface="Microsoft Sans Serif"/>
                <a:cs typeface="Microsoft Sans Serif"/>
              </a:rPr>
              <a:t>Отаншылдық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1780" y="3432809"/>
            <a:ext cx="1111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1200" spc="-20" dirty="0">
                <a:latin typeface="Microsoft Sans Serif"/>
                <a:cs typeface="Microsoft Sans Serif"/>
              </a:rPr>
              <a:t>Бірлік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және </a:t>
            </a:r>
            <a:r>
              <a:rPr sz="1200" spc="-10" dirty="0">
                <a:latin typeface="Microsoft Sans Serif"/>
                <a:cs typeface="Microsoft Sans Serif"/>
              </a:rPr>
              <a:t>Ынтымақ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81780" y="3981704"/>
            <a:ext cx="1361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1200" spc="-20" dirty="0">
                <a:latin typeface="Microsoft Sans Serif"/>
                <a:cs typeface="Microsoft Sans Serif"/>
              </a:rPr>
              <a:t>Әділдік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және Жауапкершілік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81780" y="4530344"/>
            <a:ext cx="15024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630" indent="-32893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41630" algn="l"/>
              </a:tabLst>
            </a:pPr>
            <a:r>
              <a:rPr sz="1200" dirty="0">
                <a:latin typeface="Microsoft Sans Serif"/>
                <a:cs typeface="Microsoft Sans Serif"/>
              </a:rPr>
              <a:t>Заң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және</a:t>
            </a:r>
            <a:r>
              <a:rPr sz="1200" spc="-7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Тәртіп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81780" y="4896104"/>
            <a:ext cx="162813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1200" spc="-40" dirty="0">
                <a:latin typeface="Microsoft Sans Serif"/>
                <a:cs typeface="Microsoft Sans Serif"/>
              </a:rPr>
              <a:t>Еңбекқорлық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және</a:t>
            </a:r>
            <a:endParaRPr sz="1200">
              <a:latin typeface="Microsoft Sans Serif"/>
              <a:cs typeface="Microsoft Sans Serif"/>
            </a:endParaRPr>
          </a:p>
          <a:p>
            <a:pPr marL="299085">
              <a:lnSpc>
                <a:spcPct val="100000"/>
              </a:lnSpc>
            </a:pPr>
            <a:r>
              <a:rPr sz="1200" spc="-10" dirty="0">
                <a:latin typeface="Microsoft Sans Serif"/>
                <a:cs typeface="Microsoft Sans Serif"/>
              </a:rPr>
              <a:t>Кәсіби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біліктілік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81780" y="5445049"/>
            <a:ext cx="1699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1200" spc="-25" dirty="0">
                <a:latin typeface="Microsoft Sans Serif"/>
                <a:cs typeface="Microsoft Sans Serif"/>
              </a:rPr>
              <a:t>Жасампаздық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және </a:t>
            </a:r>
            <a:r>
              <a:rPr sz="1200" spc="-10" dirty="0">
                <a:latin typeface="Microsoft Sans Serif"/>
                <a:cs typeface="Microsoft Sans Serif"/>
              </a:rPr>
              <a:t>Жаңашылдық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66713" y="2821889"/>
            <a:ext cx="229425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Танымдық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компонент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spc="265" dirty="0">
                <a:latin typeface="Microsoft Sans Serif"/>
                <a:cs typeface="Microsoft Sans Serif"/>
              </a:rPr>
              <a:t>– </a:t>
            </a:r>
            <a:r>
              <a:rPr sz="1200" spc="-10" dirty="0">
                <a:latin typeface="Microsoft Sans Serif"/>
                <a:cs typeface="Microsoft Sans Serif"/>
              </a:rPr>
              <a:t>баланың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әл-ауқатын </a:t>
            </a:r>
            <a:r>
              <a:rPr sz="1200" spc="-20" dirty="0">
                <a:latin typeface="Microsoft Sans Serif"/>
                <a:cs typeface="Microsoft Sans Serif"/>
              </a:rPr>
              <a:t>анықтайтын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құндылықтардың </a:t>
            </a:r>
            <a:r>
              <a:rPr sz="1200" spc="-20" dirty="0">
                <a:latin typeface="Microsoft Sans Serif"/>
                <a:cs typeface="Microsoft Sans Serif"/>
              </a:rPr>
              <a:t>маңыздылығын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білу,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түсіну, сезіну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66713" y="3919854"/>
            <a:ext cx="21253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Практикалық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деңгей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spc="265" dirty="0">
                <a:latin typeface="Microsoft Sans Serif"/>
                <a:cs typeface="Microsoft Sans Serif"/>
              </a:rPr>
              <a:t>–</a:t>
            </a:r>
            <a:endParaRPr sz="1200">
              <a:latin typeface="Microsoft Sans Serif"/>
              <a:cs typeface="Microsoft Sans Serif"/>
            </a:endParaRPr>
          </a:p>
          <a:p>
            <a:pPr marL="184785" marR="5080">
              <a:lnSpc>
                <a:spcPct val="100000"/>
              </a:lnSpc>
            </a:pPr>
            <a:r>
              <a:rPr sz="1200" spc="-20" dirty="0">
                <a:latin typeface="Microsoft Sans Serif"/>
                <a:cs typeface="Microsoft Sans Serif"/>
              </a:rPr>
              <a:t>өмірлік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жағдаяттарда </a:t>
            </a:r>
            <a:r>
              <a:rPr sz="1200" spc="-25" dirty="0">
                <a:latin typeface="Microsoft Sans Serif"/>
                <a:cs typeface="Microsoft Sans Serif"/>
              </a:rPr>
              <a:t>құндылықтарды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қолдануды </a:t>
            </a:r>
            <a:r>
              <a:rPr sz="1200" spc="-10" dirty="0">
                <a:latin typeface="Microsoft Sans Serif"/>
                <a:cs typeface="Microsoft Sans Serif"/>
              </a:rPr>
              <a:t>сипаттайтын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дағдылар, біліктер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және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нақты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іс- </a:t>
            </a:r>
            <a:r>
              <a:rPr sz="1200" spc="-10" dirty="0">
                <a:latin typeface="Microsoft Sans Serif"/>
                <a:cs typeface="Microsoft Sans Serif"/>
              </a:rPr>
              <a:t>әрекеттер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66713" y="5200269"/>
            <a:ext cx="23996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4785" algn="l"/>
              </a:tabLst>
            </a:pPr>
            <a:r>
              <a:rPr sz="1200" b="1" spc="-10" dirty="0">
                <a:latin typeface="Arial"/>
                <a:cs typeface="Arial"/>
              </a:rPr>
              <a:t>Эмоционалдық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компонент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spc="265" dirty="0">
                <a:latin typeface="Microsoft Sans Serif"/>
                <a:cs typeface="Microsoft Sans Serif"/>
              </a:rPr>
              <a:t>– </a:t>
            </a:r>
            <a:r>
              <a:rPr sz="1200" dirty="0">
                <a:latin typeface="Microsoft Sans Serif"/>
                <a:cs typeface="Microsoft Sans Serif"/>
              </a:rPr>
              <a:t>баланың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құндылық </a:t>
            </a:r>
            <a:r>
              <a:rPr sz="1200" spc="-10" dirty="0">
                <a:latin typeface="Microsoft Sans Serif"/>
                <a:cs typeface="Microsoft Sans Serif"/>
              </a:rPr>
              <a:t>бағдарын </a:t>
            </a:r>
            <a:r>
              <a:rPr sz="1200" dirty="0">
                <a:latin typeface="Microsoft Sans Serif"/>
                <a:cs typeface="Microsoft Sans Serif"/>
              </a:rPr>
              <a:t>және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35" dirty="0">
                <a:latin typeface="Microsoft Sans Serif"/>
                <a:cs typeface="Microsoft Sans Serif"/>
              </a:rPr>
              <a:t>мінез-</a:t>
            </a:r>
            <a:r>
              <a:rPr sz="1200" spc="-40" dirty="0">
                <a:latin typeface="Microsoft Sans Serif"/>
                <a:cs typeface="Microsoft Sans Serif"/>
              </a:rPr>
              <a:t>құлқын</a:t>
            </a:r>
            <a:r>
              <a:rPr sz="1200" spc="-10" dirty="0">
                <a:latin typeface="Microsoft Sans Serif"/>
                <a:cs typeface="Microsoft Sans Serif"/>
              </a:rPr>
              <a:t> анықтайтын эмоционалдық</a:t>
            </a:r>
            <a:r>
              <a:rPr sz="1200" spc="-6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тәжірибе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170921" y="2821889"/>
            <a:ext cx="129095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4785" algn="l"/>
              </a:tabLst>
            </a:pPr>
            <a:r>
              <a:rPr sz="1200" spc="-35" dirty="0">
                <a:latin typeface="Microsoft Sans Serif"/>
                <a:cs typeface="Microsoft Sans Serif"/>
              </a:rPr>
              <a:t>Ұлттық </a:t>
            </a:r>
            <a:r>
              <a:rPr sz="1200" spc="-10" dirty="0">
                <a:latin typeface="Microsoft Sans Serif"/>
                <a:cs typeface="Microsoft Sans Serif"/>
              </a:rPr>
              <a:t>мүддені</a:t>
            </a:r>
            <a:endParaRPr sz="1200">
              <a:latin typeface="Microsoft Sans Serif"/>
              <a:cs typeface="Microsoft Sans Serif"/>
            </a:endParaRPr>
          </a:p>
          <a:p>
            <a:pPr marL="184785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latin typeface="Microsoft Sans Serif"/>
                <a:cs typeface="Microsoft Sans Serif"/>
              </a:rPr>
              <a:t>ілгерілету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70921" y="3371215"/>
            <a:ext cx="1176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marR="5080" indent="-17145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4785" algn="l"/>
              </a:tabLst>
            </a:pPr>
            <a:r>
              <a:rPr sz="1200" spc="-20" dirty="0">
                <a:latin typeface="Microsoft Sans Serif"/>
                <a:cs typeface="Microsoft Sans Serif"/>
              </a:rPr>
              <a:t>Тиімді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қарым- 	</a:t>
            </a:r>
            <a:r>
              <a:rPr sz="1200" spc="-10" dirty="0">
                <a:latin typeface="Microsoft Sans Serif"/>
                <a:cs typeface="Microsoft Sans Serif"/>
              </a:rPr>
              <a:t>қатынастар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170921" y="3919854"/>
            <a:ext cx="13004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4150" algn="l"/>
              </a:tabLst>
            </a:pPr>
            <a:r>
              <a:rPr sz="1200" spc="-35" dirty="0">
                <a:latin typeface="Microsoft Sans Serif"/>
                <a:cs typeface="Microsoft Sans Serif"/>
              </a:rPr>
              <a:t>Қоғамға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қызмет</a:t>
            </a:r>
            <a:endParaRPr sz="1200">
              <a:latin typeface="Microsoft Sans Serif"/>
              <a:cs typeface="Microsoft Sans Serif"/>
            </a:endParaRPr>
          </a:p>
          <a:p>
            <a:pPr marL="184785">
              <a:lnSpc>
                <a:spcPct val="100000"/>
              </a:lnSpc>
            </a:pPr>
            <a:r>
              <a:rPr sz="1200" spc="-25" dirty="0">
                <a:latin typeface="Microsoft Sans Serif"/>
                <a:cs typeface="Microsoft Sans Serif"/>
              </a:rPr>
              <a:t>ету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170921" y="4468748"/>
            <a:ext cx="958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marR="5080" indent="-17145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4785" algn="l"/>
              </a:tabLst>
            </a:pPr>
            <a:r>
              <a:rPr sz="1200" spc="-30" dirty="0">
                <a:latin typeface="Microsoft Sans Serif"/>
                <a:cs typeface="Microsoft Sans Serif"/>
              </a:rPr>
              <a:t>Азаматтық 	</a:t>
            </a:r>
            <a:r>
              <a:rPr sz="1200" spc="-10" dirty="0">
                <a:latin typeface="Microsoft Sans Serif"/>
                <a:cs typeface="Microsoft Sans Serif"/>
              </a:rPr>
              <a:t>борыш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170921" y="5017389"/>
            <a:ext cx="1165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marR="5080" indent="-17145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4785" algn="l"/>
              </a:tabLst>
            </a:pPr>
            <a:r>
              <a:rPr sz="1200" spc="-25" dirty="0">
                <a:latin typeface="Microsoft Sans Serif"/>
                <a:cs typeface="Microsoft Sans Serif"/>
              </a:rPr>
              <a:t>Академиялық 	</a:t>
            </a:r>
            <a:r>
              <a:rPr sz="1200" spc="-10" dirty="0">
                <a:latin typeface="Microsoft Sans Serif"/>
                <a:cs typeface="Microsoft Sans Serif"/>
              </a:rPr>
              <a:t>жетістіктер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70921" y="5566359"/>
            <a:ext cx="1188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4150" algn="l"/>
              </a:tabLst>
            </a:pPr>
            <a:r>
              <a:rPr sz="1200" spc="-20" dirty="0">
                <a:latin typeface="Microsoft Sans Serif"/>
                <a:cs typeface="Microsoft Sans Serif"/>
              </a:rPr>
              <a:t>Жасампаздық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49779" y="1134237"/>
            <a:ext cx="4108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«Адал</a:t>
            </a:r>
            <a:r>
              <a:rPr sz="14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азамат»</a:t>
            </a:r>
            <a:r>
              <a:rPr sz="14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біртұтас</a:t>
            </a:r>
            <a:r>
              <a:rPr sz="1400" b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6FC0"/>
                </a:solidFill>
                <a:latin typeface="Arial"/>
                <a:cs typeface="Arial"/>
              </a:rPr>
              <a:t>тәрбие</a:t>
            </a:r>
            <a:r>
              <a:rPr sz="1400" b="1" spc="-7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6FC0"/>
                </a:solidFill>
                <a:latin typeface="Arial"/>
                <a:cs typeface="Arial"/>
              </a:rPr>
              <a:t>бағдарламасы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36" name="object 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2039" y="947927"/>
            <a:ext cx="1248155" cy="1248156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4224528" y="1738883"/>
            <a:ext cx="504825" cy="497205"/>
            <a:chOff x="4224528" y="1738883"/>
            <a:chExt cx="504825" cy="497205"/>
          </a:xfrm>
        </p:grpSpPr>
        <p:sp>
          <p:nvSpPr>
            <p:cNvPr id="38" name="object 38"/>
            <p:cNvSpPr/>
            <p:nvPr/>
          </p:nvSpPr>
          <p:spPr>
            <a:xfrm>
              <a:off x="4224528" y="1738883"/>
              <a:ext cx="504825" cy="497205"/>
            </a:xfrm>
            <a:custGeom>
              <a:avLst/>
              <a:gdLst/>
              <a:ahLst/>
              <a:cxnLst/>
              <a:rect l="l" t="t" r="r" b="b"/>
              <a:pathLst>
                <a:path w="504825" h="497205">
                  <a:moveTo>
                    <a:pt x="504444" y="82804"/>
                  </a:moveTo>
                  <a:lnTo>
                    <a:pt x="497928" y="50584"/>
                  </a:lnTo>
                  <a:lnTo>
                    <a:pt x="480187" y="24257"/>
                  </a:lnTo>
                  <a:lnTo>
                    <a:pt x="453859" y="6515"/>
                  </a:lnTo>
                  <a:lnTo>
                    <a:pt x="421640" y="0"/>
                  </a:lnTo>
                  <a:lnTo>
                    <a:pt x="82804" y="0"/>
                  </a:lnTo>
                  <a:lnTo>
                    <a:pt x="50571" y="6515"/>
                  </a:lnTo>
                  <a:lnTo>
                    <a:pt x="24244" y="24257"/>
                  </a:lnTo>
                  <a:lnTo>
                    <a:pt x="6502" y="50584"/>
                  </a:lnTo>
                  <a:lnTo>
                    <a:pt x="0" y="82804"/>
                  </a:lnTo>
                  <a:lnTo>
                    <a:pt x="0" y="414020"/>
                  </a:lnTo>
                  <a:lnTo>
                    <a:pt x="6502" y="446252"/>
                  </a:lnTo>
                  <a:lnTo>
                    <a:pt x="24257" y="472567"/>
                  </a:lnTo>
                  <a:lnTo>
                    <a:pt x="50571" y="490321"/>
                  </a:lnTo>
                  <a:lnTo>
                    <a:pt x="82804" y="496824"/>
                  </a:lnTo>
                  <a:lnTo>
                    <a:pt x="421640" y="496824"/>
                  </a:lnTo>
                  <a:lnTo>
                    <a:pt x="453859" y="490321"/>
                  </a:lnTo>
                  <a:lnTo>
                    <a:pt x="480187" y="472567"/>
                  </a:lnTo>
                  <a:lnTo>
                    <a:pt x="497928" y="446252"/>
                  </a:lnTo>
                  <a:lnTo>
                    <a:pt x="504444" y="414020"/>
                  </a:lnTo>
                  <a:lnTo>
                    <a:pt x="504444" y="82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15373" y="1868508"/>
              <a:ext cx="327660" cy="269240"/>
            </a:xfrm>
            <a:custGeom>
              <a:avLst/>
              <a:gdLst/>
              <a:ahLst/>
              <a:cxnLst/>
              <a:rect l="l" t="t" r="r" b="b"/>
              <a:pathLst>
                <a:path w="327660" h="269239">
                  <a:moveTo>
                    <a:pt x="264987" y="0"/>
                  </a:moveTo>
                  <a:lnTo>
                    <a:pt x="62542" y="0"/>
                  </a:lnTo>
                  <a:lnTo>
                    <a:pt x="0" y="81462"/>
                  </a:lnTo>
                  <a:lnTo>
                    <a:pt x="163764" y="268780"/>
                  </a:lnTo>
                  <a:lnTo>
                    <a:pt x="327529" y="81462"/>
                  </a:lnTo>
                  <a:lnTo>
                    <a:pt x="264987" y="0"/>
                  </a:lnTo>
                  <a:close/>
                </a:path>
              </a:pathLst>
            </a:custGeom>
            <a:solidFill>
              <a:srgbClr val="86DA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15373" y="1949971"/>
              <a:ext cx="163830" cy="187325"/>
            </a:xfrm>
            <a:custGeom>
              <a:avLst/>
              <a:gdLst/>
              <a:ahLst/>
              <a:cxnLst/>
              <a:rect l="l" t="t" r="r" b="b"/>
              <a:pathLst>
                <a:path w="163829" h="187325">
                  <a:moveTo>
                    <a:pt x="101222" y="0"/>
                  </a:moveTo>
                  <a:lnTo>
                    <a:pt x="0" y="0"/>
                  </a:lnTo>
                  <a:lnTo>
                    <a:pt x="163764" y="187317"/>
                  </a:lnTo>
                  <a:lnTo>
                    <a:pt x="101222" y="0"/>
                  </a:lnTo>
                  <a:close/>
                </a:path>
              </a:pathLst>
            </a:custGeom>
            <a:solidFill>
              <a:srgbClr val="009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315373" y="1868508"/>
              <a:ext cx="327660" cy="81915"/>
            </a:xfrm>
            <a:custGeom>
              <a:avLst/>
              <a:gdLst/>
              <a:ahLst/>
              <a:cxnLst/>
              <a:rect l="l" t="t" r="r" b="b"/>
              <a:pathLst>
                <a:path w="327660" h="81914">
                  <a:moveTo>
                    <a:pt x="163764" y="0"/>
                  </a:moveTo>
                  <a:lnTo>
                    <a:pt x="62542" y="0"/>
                  </a:lnTo>
                  <a:lnTo>
                    <a:pt x="0" y="81462"/>
                  </a:lnTo>
                  <a:lnTo>
                    <a:pt x="101222" y="81462"/>
                  </a:lnTo>
                  <a:lnTo>
                    <a:pt x="163764" y="0"/>
                  </a:lnTo>
                  <a:close/>
                </a:path>
                <a:path w="327660" h="81914">
                  <a:moveTo>
                    <a:pt x="264987" y="0"/>
                  </a:moveTo>
                  <a:lnTo>
                    <a:pt x="163764" y="0"/>
                  </a:lnTo>
                  <a:lnTo>
                    <a:pt x="226307" y="81462"/>
                  </a:lnTo>
                  <a:lnTo>
                    <a:pt x="327529" y="81462"/>
                  </a:lnTo>
                  <a:lnTo>
                    <a:pt x="264987" y="0"/>
                  </a:lnTo>
                  <a:close/>
                </a:path>
              </a:pathLst>
            </a:custGeom>
            <a:solidFill>
              <a:srgbClr val="00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541680" y="1868508"/>
              <a:ext cx="101600" cy="81915"/>
            </a:xfrm>
            <a:custGeom>
              <a:avLst/>
              <a:gdLst/>
              <a:ahLst/>
              <a:cxnLst/>
              <a:rect l="l" t="t" r="r" b="b"/>
              <a:pathLst>
                <a:path w="101600" h="81914">
                  <a:moveTo>
                    <a:pt x="38680" y="0"/>
                  </a:moveTo>
                  <a:lnTo>
                    <a:pt x="0" y="81462"/>
                  </a:lnTo>
                  <a:lnTo>
                    <a:pt x="101222" y="81462"/>
                  </a:lnTo>
                  <a:lnTo>
                    <a:pt x="38680" y="0"/>
                  </a:lnTo>
                  <a:close/>
                </a:path>
              </a:pathLst>
            </a:custGeom>
            <a:solidFill>
              <a:srgbClr val="9D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15373" y="1868508"/>
              <a:ext cx="101600" cy="81915"/>
            </a:xfrm>
            <a:custGeom>
              <a:avLst/>
              <a:gdLst/>
              <a:ahLst/>
              <a:cxnLst/>
              <a:rect l="l" t="t" r="r" b="b"/>
              <a:pathLst>
                <a:path w="101600" h="81914">
                  <a:moveTo>
                    <a:pt x="62542" y="0"/>
                  </a:moveTo>
                  <a:lnTo>
                    <a:pt x="0" y="81462"/>
                  </a:lnTo>
                  <a:lnTo>
                    <a:pt x="101222" y="81462"/>
                  </a:lnTo>
                  <a:lnTo>
                    <a:pt x="62542" y="0"/>
                  </a:lnTo>
                  <a:close/>
                </a:path>
              </a:pathLst>
            </a:custGeom>
            <a:solidFill>
              <a:srgbClr val="00AA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295140" y="1784133"/>
              <a:ext cx="368300" cy="353695"/>
            </a:xfrm>
            <a:custGeom>
              <a:avLst/>
              <a:gdLst/>
              <a:ahLst/>
              <a:cxnLst/>
              <a:rect l="l" t="t" r="r" b="b"/>
              <a:pathLst>
                <a:path w="368300" h="353694">
                  <a:moveTo>
                    <a:pt x="44081" y="266039"/>
                  </a:moveTo>
                  <a:lnTo>
                    <a:pt x="36347" y="263118"/>
                  </a:lnTo>
                  <a:lnTo>
                    <a:pt x="29845" y="258216"/>
                  </a:lnTo>
                  <a:lnTo>
                    <a:pt x="24955" y="251688"/>
                  </a:lnTo>
                  <a:lnTo>
                    <a:pt x="22034" y="243903"/>
                  </a:lnTo>
                  <a:lnTo>
                    <a:pt x="19138" y="251688"/>
                  </a:lnTo>
                  <a:lnTo>
                    <a:pt x="14249" y="258216"/>
                  </a:lnTo>
                  <a:lnTo>
                    <a:pt x="7747" y="263118"/>
                  </a:lnTo>
                  <a:lnTo>
                    <a:pt x="0" y="266039"/>
                  </a:lnTo>
                  <a:lnTo>
                    <a:pt x="7747" y="268960"/>
                  </a:lnTo>
                  <a:lnTo>
                    <a:pt x="14249" y="273875"/>
                  </a:lnTo>
                  <a:lnTo>
                    <a:pt x="19138" y="280403"/>
                  </a:lnTo>
                  <a:lnTo>
                    <a:pt x="22034" y="288188"/>
                  </a:lnTo>
                  <a:lnTo>
                    <a:pt x="24942" y="280403"/>
                  </a:lnTo>
                  <a:lnTo>
                    <a:pt x="29832" y="273875"/>
                  </a:lnTo>
                  <a:lnTo>
                    <a:pt x="36334" y="268960"/>
                  </a:lnTo>
                  <a:lnTo>
                    <a:pt x="44081" y="266039"/>
                  </a:lnTo>
                  <a:close/>
                </a:path>
                <a:path w="368300" h="353694">
                  <a:moveTo>
                    <a:pt x="206032" y="22136"/>
                  </a:moveTo>
                  <a:lnTo>
                    <a:pt x="198297" y="19202"/>
                  </a:lnTo>
                  <a:lnTo>
                    <a:pt x="191795" y="14300"/>
                  </a:lnTo>
                  <a:lnTo>
                    <a:pt x="186905" y="7772"/>
                  </a:lnTo>
                  <a:lnTo>
                    <a:pt x="183997" y="0"/>
                  </a:lnTo>
                  <a:lnTo>
                    <a:pt x="181089" y="7772"/>
                  </a:lnTo>
                  <a:lnTo>
                    <a:pt x="176199" y="14300"/>
                  </a:lnTo>
                  <a:lnTo>
                    <a:pt x="169697" y="19202"/>
                  </a:lnTo>
                  <a:lnTo>
                    <a:pt x="161950" y="22136"/>
                  </a:lnTo>
                  <a:lnTo>
                    <a:pt x="169697" y="25044"/>
                  </a:lnTo>
                  <a:lnTo>
                    <a:pt x="176199" y="29946"/>
                  </a:lnTo>
                  <a:lnTo>
                    <a:pt x="181089" y="36487"/>
                  </a:lnTo>
                  <a:lnTo>
                    <a:pt x="183997" y="44259"/>
                  </a:lnTo>
                  <a:lnTo>
                    <a:pt x="186905" y="36487"/>
                  </a:lnTo>
                  <a:lnTo>
                    <a:pt x="191782" y="29946"/>
                  </a:lnTo>
                  <a:lnTo>
                    <a:pt x="198285" y="25044"/>
                  </a:lnTo>
                  <a:lnTo>
                    <a:pt x="206032" y="22136"/>
                  </a:lnTo>
                  <a:close/>
                </a:path>
                <a:path w="368300" h="353694">
                  <a:moveTo>
                    <a:pt x="246532" y="165849"/>
                  </a:moveTo>
                  <a:lnTo>
                    <a:pt x="121450" y="165849"/>
                  </a:lnTo>
                  <a:lnTo>
                    <a:pt x="183997" y="353161"/>
                  </a:lnTo>
                  <a:lnTo>
                    <a:pt x="246532" y="165849"/>
                  </a:lnTo>
                  <a:close/>
                </a:path>
                <a:path w="368300" h="353694">
                  <a:moveTo>
                    <a:pt x="367995" y="266039"/>
                  </a:moveTo>
                  <a:lnTo>
                    <a:pt x="360235" y="263118"/>
                  </a:lnTo>
                  <a:lnTo>
                    <a:pt x="353745" y="258216"/>
                  </a:lnTo>
                  <a:lnTo>
                    <a:pt x="348856" y="251688"/>
                  </a:lnTo>
                  <a:lnTo>
                    <a:pt x="345948" y="243903"/>
                  </a:lnTo>
                  <a:lnTo>
                    <a:pt x="343039" y="251688"/>
                  </a:lnTo>
                  <a:lnTo>
                    <a:pt x="338150" y="258216"/>
                  </a:lnTo>
                  <a:lnTo>
                    <a:pt x="331647" y="263118"/>
                  </a:lnTo>
                  <a:lnTo>
                    <a:pt x="323900" y="266039"/>
                  </a:lnTo>
                  <a:lnTo>
                    <a:pt x="331647" y="268960"/>
                  </a:lnTo>
                  <a:lnTo>
                    <a:pt x="338150" y="273875"/>
                  </a:lnTo>
                  <a:lnTo>
                    <a:pt x="343039" y="280403"/>
                  </a:lnTo>
                  <a:lnTo>
                    <a:pt x="345948" y="288188"/>
                  </a:lnTo>
                  <a:lnTo>
                    <a:pt x="348856" y="280403"/>
                  </a:lnTo>
                  <a:lnTo>
                    <a:pt x="353745" y="273875"/>
                  </a:lnTo>
                  <a:lnTo>
                    <a:pt x="360235" y="268960"/>
                  </a:lnTo>
                  <a:lnTo>
                    <a:pt x="367995" y="266039"/>
                  </a:lnTo>
                  <a:close/>
                </a:path>
              </a:pathLst>
            </a:custGeom>
            <a:solidFill>
              <a:srgbClr val="00C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7370064" y="1743455"/>
            <a:ext cx="504825" cy="497205"/>
            <a:chOff x="7370064" y="1743455"/>
            <a:chExt cx="504825" cy="497205"/>
          </a:xfrm>
        </p:grpSpPr>
        <p:sp>
          <p:nvSpPr>
            <p:cNvPr id="46" name="object 46"/>
            <p:cNvSpPr/>
            <p:nvPr/>
          </p:nvSpPr>
          <p:spPr>
            <a:xfrm>
              <a:off x="7370064" y="1743455"/>
              <a:ext cx="504825" cy="497205"/>
            </a:xfrm>
            <a:custGeom>
              <a:avLst/>
              <a:gdLst/>
              <a:ahLst/>
              <a:cxnLst/>
              <a:rect l="l" t="t" r="r" b="b"/>
              <a:pathLst>
                <a:path w="504825" h="497205">
                  <a:moveTo>
                    <a:pt x="504444" y="82804"/>
                  </a:moveTo>
                  <a:lnTo>
                    <a:pt x="497928" y="50584"/>
                  </a:lnTo>
                  <a:lnTo>
                    <a:pt x="480187" y="24257"/>
                  </a:lnTo>
                  <a:lnTo>
                    <a:pt x="453859" y="6515"/>
                  </a:lnTo>
                  <a:lnTo>
                    <a:pt x="421640" y="0"/>
                  </a:lnTo>
                  <a:lnTo>
                    <a:pt x="82804" y="0"/>
                  </a:lnTo>
                  <a:lnTo>
                    <a:pt x="50571" y="6515"/>
                  </a:lnTo>
                  <a:lnTo>
                    <a:pt x="24257" y="24257"/>
                  </a:lnTo>
                  <a:lnTo>
                    <a:pt x="6502" y="50584"/>
                  </a:lnTo>
                  <a:lnTo>
                    <a:pt x="0" y="82804"/>
                  </a:lnTo>
                  <a:lnTo>
                    <a:pt x="0" y="414020"/>
                  </a:lnTo>
                  <a:lnTo>
                    <a:pt x="6502" y="446252"/>
                  </a:lnTo>
                  <a:lnTo>
                    <a:pt x="24257" y="472567"/>
                  </a:lnTo>
                  <a:lnTo>
                    <a:pt x="50571" y="490321"/>
                  </a:lnTo>
                  <a:lnTo>
                    <a:pt x="82804" y="496824"/>
                  </a:lnTo>
                  <a:lnTo>
                    <a:pt x="421640" y="496824"/>
                  </a:lnTo>
                  <a:lnTo>
                    <a:pt x="453859" y="490321"/>
                  </a:lnTo>
                  <a:lnTo>
                    <a:pt x="480174" y="472567"/>
                  </a:lnTo>
                  <a:lnTo>
                    <a:pt x="497928" y="446252"/>
                  </a:lnTo>
                  <a:lnTo>
                    <a:pt x="504444" y="414020"/>
                  </a:lnTo>
                  <a:lnTo>
                    <a:pt x="504444" y="82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48041" y="1835164"/>
              <a:ext cx="226139" cy="20231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529027" y="1920445"/>
              <a:ext cx="266700" cy="255270"/>
            </a:xfrm>
            <a:custGeom>
              <a:avLst/>
              <a:gdLst/>
              <a:ahLst/>
              <a:cxnLst/>
              <a:rect l="l" t="t" r="r" b="b"/>
              <a:pathLst>
                <a:path w="266700" h="255269">
                  <a:moveTo>
                    <a:pt x="32387" y="0"/>
                  </a:moveTo>
                  <a:lnTo>
                    <a:pt x="5765" y="31185"/>
                  </a:lnTo>
                  <a:lnTo>
                    <a:pt x="9151" y="41326"/>
                  </a:lnTo>
                  <a:lnTo>
                    <a:pt x="80236" y="164967"/>
                  </a:lnTo>
                  <a:lnTo>
                    <a:pt x="56189" y="151025"/>
                  </a:lnTo>
                  <a:lnTo>
                    <a:pt x="12422" y="154314"/>
                  </a:lnTo>
                  <a:lnTo>
                    <a:pt x="0" y="172993"/>
                  </a:lnTo>
                  <a:lnTo>
                    <a:pt x="482" y="179878"/>
                  </a:lnTo>
                  <a:lnTo>
                    <a:pt x="99430" y="243334"/>
                  </a:lnTo>
                  <a:lnTo>
                    <a:pt x="141824" y="255053"/>
                  </a:lnTo>
                  <a:lnTo>
                    <a:pt x="152652" y="254320"/>
                  </a:lnTo>
                  <a:lnTo>
                    <a:pt x="224059" y="220244"/>
                  </a:lnTo>
                  <a:lnTo>
                    <a:pt x="257602" y="184301"/>
                  </a:lnTo>
                  <a:lnTo>
                    <a:pt x="266236" y="151927"/>
                  </a:lnTo>
                  <a:lnTo>
                    <a:pt x="265715" y="135365"/>
                  </a:lnTo>
                  <a:lnTo>
                    <a:pt x="212348" y="29649"/>
                  </a:lnTo>
                  <a:lnTo>
                    <a:pt x="193925" y="21983"/>
                  </a:lnTo>
                  <a:lnTo>
                    <a:pt x="187156" y="22874"/>
                  </a:lnTo>
                  <a:lnTo>
                    <a:pt x="176128" y="29267"/>
                  </a:lnTo>
                  <a:lnTo>
                    <a:pt x="172232" y="34007"/>
                  </a:lnTo>
                  <a:lnTo>
                    <a:pt x="170246" y="39702"/>
                  </a:lnTo>
                  <a:lnTo>
                    <a:pt x="167004" y="36540"/>
                  </a:lnTo>
                  <a:lnTo>
                    <a:pt x="162986" y="34241"/>
                  </a:lnTo>
                  <a:lnTo>
                    <a:pt x="151543" y="31162"/>
                  </a:lnTo>
                  <a:lnTo>
                    <a:pt x="144324" y="32112"/>
                  </a:lnTo>
                  <a:lnTo>
                    <a:pt x="131958" y="39274"/>
                  </a:lnTo>
                  <a:lnTo>
                    <a:pt x="127525" y="45080"/>
                  </a:lnTo>
                  <a:lnTo>
                    <a:pt x="125551" y="52488"/>
                  </a:lnTo>
                  <a:lnTo>
                    <a:pt x="122893" y="50535"/>
                  </a:lnTo>
                  <a:lnTo>
                    <a:pt x="119862" y="49069"/>
                  </a:lnTo>
                  <a:lnTo>
                    <a:pt x="109640" y="46318"/>
                  </a:lnTo>
                  <a:lnTo>
                    <a:pt x="102415" y="47268"/>
                  </a:lnTo>
                  <a:lnTo>
                    <a:pt x="90803" y="53995"/>
                  </a:lnTo>
                  <a:lnTo>
                    <a:pt x="86726" y="58858"/>
                  </a:lnTo>
                  <a:lnTo>
                    <a:pt x="84547" y="64717"/>
                  </a:lnTo>
                  <a:lnTo>
                    <a:pt x="52053" y="8176"/>
                  </a:lnTo>
                  <a:lnTo>
                    <a:pt x="46265" y="3724"/>
                  </a:lnTo>
                  <a:lnTo>
                    <a:pt x="32387" y="0"/>
                  </a:lnTo>
                  <a:close/>
                </a:path>
              </a:pathLst>
            </a:custGeom>
            <a:solidFill>
              <a:srgbClr val="FFC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1525" y="1920445"/>
              <a:ext cx="253737" cy="226310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10573511" y="1726692"/>
            <a:ext cx="504825" cy="497205"/>
            <a:chOff x="10573511" y="1726692"/>
            <a:chExt cx="504825" cy="497205"/>
          </a:xfrm>
        </p:grpSpPr>
        <p:sp>
          <p:nvSpPr>
            <p:cNvPr id="51" name="object 51"/>
            <p:cNvSpPr/>
            <p:nvPr/>
          </p:nvSpPr>
          <p:spPr>
            <a:xfrm>
              <a:off x="10573512" y="1726691"/>
              <a:ext cx="504825" cy="497205"/>
            </a:xfrm>
            <a:custGeom>
              <a:avLst/>
              <a:gdLst/>
              <a:ahLst/>
              <a:cxnLst/>
              <a:rect l="l" t="t" r="r" b="b"/>
              <a:pathLst>
                <a:path w="504825" h="497205">
                  <a:moveTo>
                    <a:pt x="504444" y="82804"/>
                  </a:moveTo>
                  <a:lnTo>
                    <a:pt x="497928" y="50584"/>
                  </a:lnTo>
                  <a:lnTo>
                    <a:pt x="480187" y="24257"/>
                  </a:lnTo>
                  <a:lnTo>
                    <a:pt x="453859" y="6515"/>
                  </a:lnTo>
                  <a:lnTo>
                    <a:pt x="421640" y="0"/>
                  </a:lnTo>
                  <a:lnTo>
                    <a:pt x="82804" y="0"/>
                  </a:lnTo>
                  <a:lnTo>
                    <a:pt x="50571" y="6515"/>
                  </a:lnTo>
                  <a:lnTo>
                    <a:pt x="24257" y="24257"/>
                  </a:lnTo>
                  <a:lnTo>
                    <a:pt x="6502" y="50584"/>
                  </a:lnTo>
                  <a:lnTo>
                    <a:pt x="0" y="82804"/>
                  </a:lnTo>
                  <a:lnTo>
                    <a:pt x="0" y="414020"/>
                  </a:lnTo>
                  <a:lnTo>
                    <a:pt x="6502" y="446252"/>
                  </a:lnTo>
                  <a:lnTo>
                    <a:pt x="24257" y="472567"/>
                  </a:lnTo>
                  <a:lnTo>
                    <a:pt x="50571" y="490321"/>
                  </a:lnTo>
                  <a:lnTo>
                    <a:pt x="82804" y="496824"/>
                  </a:lnTo>
                  <a:lnTo>
                    <a:pt x="421640" y="496824"/>
                  </a:lnTo>
                  <a:lnTo>
                    <a:pt x="453859" y="490321"/>
                  </a:lnTo>
                  <a:lnTo>
                    <a:pt x="480174" y="472567"/>
                  </a:lnTo>
                  <a:lnTo>
                    <a:pt x="497928" y="446252"/>
                  </a:lnTo>
                  <a:lnTo>
                    <a:pt x="504444" y="414020"/>
                  </a:lnTo>
                  <a:lnTo>
                    <a:pt x="504444" y="82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59199" y="1833190"/>
              <a:ext cx="331749" cy="3086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0942319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Ақмола облысы Степногорск қаласы</a:t>
            </a:r>
            <a:b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Қаныш Сәтпаев атындағы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№9 ЖОББМ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E98EC813-D6C9-A577-C75B-06406093A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3062704"/>
              </p:ext>
            </p:extLst>
          </p:nvPr>
        </p:nvGraphicFramePr>
        <p:xfrm>
          <a:off x="933753" y="2577737"/>
          <a:ext cx="10300304" cy="263144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26435">
                  <a:extLst>
                    <a:ext uri="{9D8B030D-6E8A-4147-A177-3AD203B41FA5}">
                      <a16:colId xmlns:a16="http://schemas.microsoft.com/office/drawing/2014/main" xmlns="" val="2891789567"/>
                    </a:ext>
                  </a:extLst>
                </a:gridCol>
                <a:gridCol w="3044344">
                  <a:extLst>
                    <a:ext uri="{9D8B030D-6E8A-4147-A177-3AD203B41FA5}">
                      <a16:colId xmlns:a16="http://schemas.microsoft.com/office/drawing/2014/main" xmlns="" val="519607716"/>
                    </a:ext>
                  </a:extLst>
                </a:gridCol>
                <a:gridCol w="2617731">
                  <a:extLst>
                    <a:ext uri="{9D8B030D-6E8A-4147-A177-3AD203B41FA5}">
                      <a16:colId xmlns:a16="http://schemas.microsoft.com/office/drawing/2014/main" xmlns="" val="2566878911"/>
                    </a:ext>
                  </a:extLst>
                </a:gridCol>
                <a:gridCol w="3911794">
                  <a:extLst>
                    <a:ext uri="{9D8B030D-6E8A-4147-A177-3AD203B41FA5}">
                      <a16:colId xmlns:a16="http://schemas.microsoft.com/office/drawing/2014/main" xmlns="" val="3836327847"/>
                    </a:ext>
                  </a:extLst>
                </a:gridCol>
              </a:tblGrid>
              <a:tr h="947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1100" kern="100" dirty="0">
                          <a:effectLst/>
                        </a:rPr>
                        <a:t>№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Бастауыш буын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1-4 сыныптар</a:t>
                      </a:r>
                      <a:endParaRPr lang="ru-RU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Орта буын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5-9 сыныптар</a:t>
                      </a:r>
                      <a:endParaRPr lang="ru-RU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Жоғары буын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10-11 сыныптар</a:t>
                      </a:r>
                      <a:endParaRPr lang="ru-RU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85578518"/>
                  </a:ext>
                </a:extLst>
              </a:tr>
              <a:tr h="1221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1100" kern="100">
                          <a:effectLst/>
                        </a:rPr>
                        <a:t>1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Бала саны – </a:t>
                      </a:r>
                      <a:r>
                        <a:rPr lang="kk-KZ" sz="2400" kern="100" dirty="0" smtClean="0">
                          <a:effectLst/>
                        </a:rPr>
                        <a:t>285</a:t>
                      </a:r>
                      <a:endParaRPr lang="ru-RU" sz="24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 </a:t>
                      </a:r>
                      <a:endParaRPr lang="ru-RU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Бала саны – </a:t>
                      </a:r>
                      <a:r>
                        <a:rPr lang="kk-KZ" sz="2400" kern="100" dirty="0" smtClean="0">
                          <a:effectLst/>
                        </a:rPr>
                        <a:t>316</a:t>
                      </a:r>
                      <a:endParaRPr lang="ru-RU" sz="24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 </a:t>
                      </a:r>
                      <a:endParaRPr lang="ru-RU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Бала саны – </a:t>
                      </a:r>
                      <a:r>
                        <a:rPr lang="kk-KZ" sz="2400" kern="100" dirty="0" smtClean="0">
                          <a:effectLst/>
                        </a:rPr>
                        <a:t>98</a:t>
                      </a:r>
                      <a:endParaRPr lang="ru-RU" sz="24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 </a:t>
                      </a:r>
                      <a:endParaRPr lang="ru-RU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98373539"/>
                  </a:ext>
                </a:extLst>
              </a:tr>
              <a:tr h="462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1100" kern="100">
                          <a:effectLst/>
                        </a:rPr>
                        <a:t>2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Педагог саны -</a:t>
                      </a:r>
                      <a:r>
                        <a:rPr lang="en-US" sz="2400" kern="100" dirty="0" smtClean="0">
                          <a:effectLst/>
                        </a:rPr>
                        <a:t>1</a:t>
                      </a:r>
                      <a:r>
                        <a:rPr lang="kk-KZ" sz="2400" kern="100" dirty="0" smtClean="0">
                          <a:effectLst/>
                        </a:rPr>
                        <a:t>2</a:t>
                      </a:r>
                      <a:endParaRPr lang="ru-RU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Педагог саны -</a:t>
                      </a:r>
                      <a:r>
                        <a:rPr lang="en-US" sz="2400" kern="100" dirty="0">
                          <a:effectLst/>
                        </a:rPr>
                        <a:t>15</a:t>
                      </a:r>
                      <a:endParaRPr lang="ru-RU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kk-KZ" sz="2400" kern="100" dirty="0">
                          <a:effectLst/>
                        </a:rPr>
                        <a:t>Педагог саны </a:t>
                      </a:r>
                      <a:r>
                        <a:rPr lang="kk-KZ" sz="2400" kern="100" dirty="0" smtClean="0">
                          <a:effectLst/>
                        </a:rPr>
                        <a:t>-</a:t>
                      </a:r>
                      <a:r>
                        <a:rPr lang="kk-KZ" sz="2400" kern="100" dirty="0">
                          <a:effectLst/>
                        </a:rPr>
                        <a:t>4</a:t>
                      </a:r>
                      <a:endParaRPr lang="ru-RU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78934708"/>
                  </a:ext>
                </a:extLst>
              </a:tr>
            </a:tbl>
          </a:graphicData>
        </a:graphic>
      </p:graphicFrame>
      <p:pic>
        <p:nvPicPr>
          <p:cNvPr id="7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785257" cy="15797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340546" cy="1018832"/>
          </a:xfrm>
        </p:spPr>
        <p:txBody>
          <a:bodyPr>
            <a:noAutofit/>
          </a:bodyPr>
          <a:lstStyle/>
          <a:p>
            <a:pPr marL="0" algn="ctr"/>
            <a:r>
              <a:rPr lang="ru-RU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Адал</a:t>
            </a:r>
            <a:r>
              <a:rPr lang="ru-RU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азамат</a:t>
            </a:r>
            <a:r>
              <a:rPr lang="ru-RU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біртұтас</a:t>
            </a:r>
            <a:r>
              <a:rPr lang="ru-RU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бағдарламасының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бағыты айларға бөлініп, жұмыс жасаудамыз!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205090" y="1676830"/>
            <a:ext cx="11502694" cy="4043533"/>
            <a:chOff x="359994" y="1713834"/>
            <a:chExt cx="9352216" cy="2868704"/>
          </a:xfrm>
        </p:grpSpPr>
        <p:sp>
          <p:nvSpPr>
            <p:cNvPr id="6" name="Freeform 1711"/>
            <p:cNvSpPr/>
            <p:nvPr/>
          </p:nvSpPr>
          <p:spPr>
            <a:xfrm>
              <a:off x="2716568" y="2723451"/>
              <a:ext cx="2231694" cy="730377"/>
            </a:xfrm>
            <a:custGeom>
              <a:avLst/>
              <a:gdLst/>
              <a:ahLst/>
              <a:cxnLst/>
              <a:rect l="0" t="0" r="0" b="0"/>
              <a:pathLst>
                <a:path w="2231694" h="730377">
                  <a:moveTo>
                    <a:pt x="0" y="730377"/>
                  </a:moveTo>
                  <a:lnTo>
                    <a:pt x="2231694" y="730377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30377"/>
                  </a:lnTo>
                  <a:close/>
                </a:path>
              </a:pathLst>
            </a:custGeom>
            <a:solidFill>
              <a:srgbClr val="7B74A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1712"/>
            <p:cNvSpPr/>
            <p:nvPr/>
          </p:nvSpPr>
          <p:spPr>
            <a:xfrm>
              <a:off x="7480516" y="2729001"/>
              <a:ext cx="2231694" cy="724827"/>
            </a:xfrm>
            <a:custGeom>
              <a:avLst/>
              <a:gdLst/>
              <a:ahLst/>
              <a:cxnLst/>
              <a:rect l="0" t="0" r="0" b="0"/>
              <a:pathLst>
                <a:path w="2231694" h="724827">
                  <a:moveTo>
                    <a:pt x="0" y="724827"/>
                  </a:moveTo>
                  <a:lnTo>
                    <a:pt x="2231694" y="724827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24827"/>
                  </a:lnTo>
                  <a:close/>
                </a:path>
              </a:pathLst>
            </a:custGeom>
            <a:solidFill>
              <a:srgbClr val="EC6752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713"/>
            <p:cNvSpPr/>
            <p:nvPr/>
          </p:nvSpPr>
          <p:spPr>
            <a:xfrm>
              <a:off x="5123942" y="2729001"/>
              <a:ext cx="2231694" cy="724827"/>
            </a:xfrm>
            <a:custGeom>
              <a:avLst/>
              <a:gdLst/>
              <a:ahLst/>
              <a:cxnLst/>
              <a:rect l="0" t="0" r="0" b="0"/>
              <a:pathLst>
                <a:path w="2231694" h="724827">
                  <a:moveTo>
                    <a:pt x="0" y="724827"/>
                  </a:moveTo>
                  <a:lnTo>
                    <a:pt x="2231694" y="724827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24827"/>
                  </a:lnTo>
                  <a:close/>
                </a:path>
              </a:pathLst>
            </a:custGeom>
            <a:solidFill>
              <a:srgbClr val="06B6C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1714"/>
            <p:cNvSpPr/>
            <p:nvPr/>
          </p:nvSpPr>
          <p:spPr>
            <a:xfrm>
              <a:off x="359994" y="3701049"/>
              <a:ext cx="2231694" cy="724827"/>
            </a:xfrm>
            <a:custGeom>
              <a:avLst/>
              <a:gdLst/>
              <a:ahLst/>
              <a:cxnLst/>
              <a:rect l="0" t="0" r="0" b="0"/>
              <a:pathLst>
                <a:path w="2231694" h="724827">
                  <a:moveTo>
                    <a:pt x="0" y="724827"/>
                  </a:moveTo>
                  <a:lnTo>
                    <a:pt x="2231694" y="724827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24827"/>
                  </a:lnTo>
                  <a:close/>
                </a:path>
              </a:pathLst>
            </a:custGeom>
            <a:solidFill>
              <a:srgbClr val="92C561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1715"/>
            <p:cNvSpPr/>
            <p:nvPr/>
          </p:nvSpPr>
          <p:spPr>
            <a:xfrm>
              <a:off x="359994" y="1728013"/>
              <a:ext cx="2231694" cy="730377"/>
            </a:xfrm>
            <a:custGeom>
              <a:avLst/>
              <a:gdLst/>
              <a:ahLst/>
              <a:cxnLst/>
              <a:rect l="0" t="0" r="0" b="0"/>
              <a:pathLst>
                <a:path w="2231694" h="730377">
                  <a:moveTo>
                    <a:pt x="0" y="730377"/>
                  </a:moveTo>
                  <a:lnTo>
                    <a:pt x="2231694" y="730377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30377"/>
                  </a:lnTo>
                  <a:close/>
                </a:path>
              </a:pathLst>
            </a:custGeom>
            <a:solidFill>
              <a:srgbClr val="EC6551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716"/>
            <p:cNvSpPr/>
            <p:nvPr/>
          </p:nvSpPr>
          <p:spPr>
            <a:xfrm>
              <a:off x="5123942" y="1720678"/>
              <a:ext cx="2231694" cy="730376"/>
            </a:xfrm>
            <a:custGeom>
              <a:avLst/>
              <a:gdLst/>
              <a:ahLst/>
              <a:cxnLst/>
              <a:rect l="0" t="0" r="0" b="0"/>
              <a:pathLst>
                <a:path w="2231694" h="730376">
                  <a:moveTo>
                    <a:pt x="0" y="730376"/>
                  </a:moveTo>
                  <a:lnTo>
                    <a:pt x="2231694" y="730376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solidFill>
              <a:srgbClr val="F9B643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717"/>
            <p:cNvSpPr/>
            <p:nvPr/>
          </p:nvSpPr>
          <p:spPr>
            <a:xfrm>
              <a:off x="359994" y="2723451"/>
              <a:ext cx="2231694" cy="730377"/>
            </a:xfrm>
            <a:custGeom>
              <a:avLst/>
              <a:gdLst/>
              <a:ahLst/>
              <a:cxnLst/>
              <a:rect l="0" t="0" r="0" b="0"/>
              <a:pathLst>
                <a:path w="2231694" h="730377">
                  <a:moveTo>
                    <a:pt x="0" y="730377"/>
                  </a:moveTo>
                  <a:lnTo>
                    <a:pt x="2231694" y="730377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30377"/>
                  </a:lnTo>
                  <a:close/>
                </a:path>
              </a:pathLst>
            </a:custGeom>
            <a:solidFill>
              <a:srgbClr val="8094B4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718"/>
            <p:cNvSpPr/>
            <p:nvPr/>
          </p:nvSpPr>
          <p:spPr>
            <a:xfrm>
              <a:off x="7480516" y="1713834"/>
              <a:ext cx="2231694" cy="730796"/>
            </a:xfrm>
            <a:custGeom>
              <a:avLst/>
              <a:gdLst/>
              <a:ahLst/>
              <a:cxnLst/>
              <a:rect l="0" t="0" r="0" b="0"/>
              <a:pathLst>
                <a:path w="2231694" h="730796">
                  <a:moveTo>
                    <a:pt x="0" y="730796"/>
                  </a:moveTo>
                  <a:lnTo>
                    <a:pt x="2231694" y="730796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30796"/>
                  </a:lnTo>
                  <a:close/>
                </a:path>
              </a:pathLst>
            </a:custGeom>
            <a:solidFill>
              <a:srgbClr val="9EC961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19"/>
            <p:cNvSpPr/>
            <p:nvPr/>
          </p:nvSpPr>
          <p:spPr>
            <a:xfrm>
              <a:off x="2716568" y="1728013"/>
              <a:ext cx="2231694" cy="730377"/>
            </a:xfrm>
            <a:custGeom>
              <a:avLst/>
              <a:gdLst/>
              <a:ahLst/>
              <a:cxnLst/>
              <a:rect l="0" t="0" r="0" b="0"/>
              <a:pathLst>
                <a:path w="2231694" h="730377">
                  <a:moveTo>
                    <a:pt x="0" y="730377"/>
                  </a:moveTo>
                  <a:lnTo>
                    <a:pt x="2231694" y="730377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30377"/>
                  </a:lnTo>
                  <a:close/>
                </a:path>
              </a:pathLst>
            </a:custGeom>
            <a:solidFill>
              <a:srgbClr val="06B6C7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720"/>
            <p:cNvSpPr/>
            <p:nvPr/>
          </p:nvSpPr>
          <p:spPr>
            <a:xfrm>
              <a:off x="2716568" y="3701049"/>
              <a:ext cx="2231694" cy="724827"/>
            </a:xfrm>
            <a:custGeom>
              <a:avLst/>
              <a:gdLst/>
              <a:ahLst/>
              <a:cxnLst/>
              <a:rect l="0" t="0" r="0" b="0"/>
              <a:pathLst>
                <a:path w="2231694" h="724827">
                  <a:moveTo>
                    <a:pt x="0" y="724827"/>
                  </a:moveTo>
                  <a:lnTo>
                    <a:pt x="2231694" y="724827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24827"/>
                  </a:lnTo>
                  <a:close/>
                </a:path>
              </a:pathLst>
            </a:custGeom>
            <a:solidFill>
              <a:srgbClr val="7469A5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721"/>
            <p:cNvSpPr/>
            <p:nvPr/>
          </p:nvSpPr>
          <p:spPr>
            <a:xfrm>
              <a:off x="5123942" y="3701048"/>
              <a:ext cx="2231694" cy="724828"/>
            </a:xfrm>
            <a:custGeom>
              <a:avLst/>
              <a:gdLst/>
              <a:ahLst/>
              <a:cxnLst/>
              <a:rect l="0" t="0" r="0" b="0"/>
              <a:pathLst>
                <a:path w="2231694" h="724828">
                  <a:moveTo>
                    <a:pt x="0" y="724828"/>
                  </a:moveTo>
                  <a:lnTo>
                    <a:pt x="2231694" y="724828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24828"/>
                  </a:lnTo>
                  <a:close/>
                </a:path>
              </a:pathLst>
            </a:custGeom>
            <a:solidFill>
              <a:srgbClr val="7689AB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722"/>
            <p:cNvSpPr/>
            <p:nvPr/>
          </p:nvSpPr>
          <p:spPr>
            <a:xfrm>
              <a:off x="7480516" y="3701048"/>
              <a:ext cx="2231694" cy="724828"/>
            </a:xfrm>
            <a:custGeom>
              <a:avLst/>
              <a:gdLst/>
              <a:ahLst/>
              <a:cxnLst/>
              <a:rect l="0" t="0" r="0" b="0"/>
              <a:pathLst>
                <a:path w="2231694" h="724828">
                  <a:moveTo>
                    <a:pt x="0" y="724828"/>
                  </a:moveTo>
                  <a:lnTo>
                    <a:pt x="2231694" y="724828"/>
                  </a:lnTo>
                  <a:lnTo>
                    <a:pt x="2231694" y="0"/>
                  </a:lnTo>
                  <a:lnTo>
                    <a:pt x="0" y="0"/>
                  </a:lnTo>
                  <a:lnTo>
                    <a:pt x="0" y="724828"/>
                  </a:lnTo>
                  <a:close/>
                </a:path>
              </a:pathLst>
            </a:custGeom>
            <a:solidFill>
              <a:srgbClr val="7689AB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25"/>
            <p:cNvSpPr/>
            <p:nvPr/>
          </p:nvSpPr>
          <p:spPr>
            <a:xfrm>
              <a:off x="5174748" y="2781712"/>
              <a:ext cx="750866" cy="19651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b="1" dirty="0">
                  <a:latin typeface="PT Sans"/>
                </a:rPr>
                <a:t>Наурыз</a:t>
              </a:r>
              <a:r>
                <a:rPr lang="en-US" sz="1400" dirty="0">
                  <a:latin typeface="PT Sans"/>
                </a:rPr>
                <a:t> </a:t>
              </a:r>
              <a:endParaRPr lang="en-US" sz="1400" b="0" i="0" spc="0" baseline="0" dirty="0">
                <a:latin typeface="PT Sans"/>
              </a:endParaRPr>
            </a:p>
          </p:txBody>
        </p:sp>
        <p:sp>
          <p:nvSpPr>
            <p:cNvPr id="19" name="Rectangle 1726"/>
            <p:cNvSpPr/>
            <p:nvPr/>
          </p:nvSpPr>
          <p:spPr>
            <a:xfrm>
              <a:off x="410800" y="3785831"/>
              <a:ext cx="717814" cy="19651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b="1" i="0" spc="0" baseline="0" dirty="0">
                  <a:latin typeface="PT Sans"/>
                </a:rPr>
                <a:t>Мамыр</a:t>
              </a:r>
              <a:r>
                <a:rPr lang="en-US" sz="1400" b="0" i="0" spc="0" baseline="0" dirty="0">
                  <a:latin typeface="PT Sans"/>
                </a:rPr>
                <a:t> </a:t>
              </a:r>
            </a:p>
          </p:txBody>
        </p:sp>
        <p:sp>
          <p:nvSpPr>
            <p:cNvPr id="20" name="Rectangle 1727"/>
            <p:cNvSpPr/>
            <p:nvPr/>
          </p:nvSpPr>
          <p:spPr>
            <a:xfrm>
              <a:off x="2769063" y="2763318"/>
              <a:ext cx="1045258" cy="19651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b="1" i="0" spc="0" baseline="0" dirty="0">
                  <a:latin typeface="PT Sans"/>
                </a:rPr>
                <a:t>Ақпан</a:t>
              </a:r>
              <a:r>
                <a:rPr lang="en-US" sz="1400" b="0" i="0" spc="0" baseline="0" dirty="0">
                  <a:latin typeface="PT Sans"/>
                </a:rPr>
                <a:t>            </a:t>
              </a:r>
            </a:p>
          </p:txBody>
        </p:sp>
        <p:sp>
          <p:nvSpPr>
            <p:cNvPr id="21" name="Rectangle 1728"/>
            <p:cNvSpPr/>
            <p:nvPr/>
          </p:nvSpPr>
          <p:spPr>
            <a:xfrm>
              <a:off x="7531360" y="2775283"/>
              <a:ext cx="551303" cy="19651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b="1" i="0" spc="0" baseline="0" dirty="0">
                  <a:latin typeface="PT Sans"/>
                </a:rPr>
                <a:t>Сәуір</a:t>
              </a:r>
              <a:r>
                <a:rPr lang="en-US" sz="1400" b="0" i="0" spc="0" baseline="0" dirty="0">
                  <a:latin typeface="PT Sans"/>
                </a:rPr>
                <a:t> </a:t>
              </a:r>
            </a:p>
          </p:txBody>
        </p:sp>
        <p:sp>
          <p:nvSpPr>
            <p:cNvPr id="22" name="Rectangle 1729"/>
            <p:cNvSpPr/>
            <p:nvPr/>
          </p:nvSpPr>
          <p:spPr>
            <a:xfrm>
              <a:off x="410292" y="1778493"/>
              <a:ext cx="1065548" cy="19651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en-US" b="1" i="0" spc="-25" baseline="0" dirty="0">
                  <a:latin typeface="PT Sans"/>
                </a:rPr>
                <a:t>Қыркүйек</a:t>
              </a:r>
              <a:endParaRPr lang="en-US" b="1" i="0" spc="0" baseline="10000" dirty="0">
                <a:solidFill>
                  <a:srgbClr val="FFFFFF"/>
                </a:solidFill>
                <a:latin typeface="PT Sans"/>
              </a:endParaRPr>
            </a:p>
          </p:txBody>
        </p:sp>
        <p:sp>
          <p:nvSpPr>
            <p:cNvPr id="23" name="Rectangle 1730"/>
            <p:cNvSpPr/>
            <p:nvPr/>
          </p:nvSpPr>
          <p:spPr>
            <a:xfrm>
              <a:off x="5174742" y="1778493"/>
              <a:ext cx="738980" cy="19651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b="1" i="0" spc="0" baseline="0" dirty="0">
                  <a:latin typeface="PT Sans"/>
                </a:rPr>
                <a:t>Қараша</a:t>
              </a:r>
              <a:r>
                <a:rPr lang="en-US" sz="1400" b="0" i="0" spc="0" baseline="0" dirty="0">
                  <a:latin typeface="PT Sans"/>
                </a:rPr>
                <a:t> </a:t>
              </a:r>
            </a:p>
          </p:txBody>
        </p:sp>
        <p:sp>
          <p:nvSpPr>
            <p:cNvPr id="24" name="Rectangle 1731"/>
            <p:cNvSpPr/>
            <p:nvPr/>
          </p:nvSpPr>
          <p:spPr>
            <a:xfrm>
              <a:off x="5174748" y="3028620"/>
              <a:ext cx="53" cy="1018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endParaRPr lang="en-US" sz="1400" b="0" i="0" spc="0" baseline="10000" dirty="0">
                <a:solidFill>
                  <a:srgbClr val="FFFFFF"/>
                </a:solidFill>
                <a:latin typeface="PT Sans"/>
              </a:endParaRPr>
            </a:p>
          </p:txBody>
        </p:sp>
        <p:sp>
          <p:nvSpPr>
            <p:cNvPr id="25" name="Rectangle 1732"/>
            <p:cNvSpPr/>
            <p:nvPr/>
          </p:nvSpPr>
          <p:spPr>
            <a:xfrm>
              <a:off x="410800" y="4000630"/>
              <a:ext cx="54739" cy="1018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400" b="0" i="0" spc="0" baseline="10000" dirty="0">
                  <a:solidFill>
                    <a:srgbClr val="FFFFFF"/>
                  </a:solidFill>
                  <a:latin typeface="PT Sans"/>
                </a:rPr>
                <a:t>»</a:t>
              </a:r>
            </a:p>
          </p:txBody>
        </p:sp>
        <p:sp>
          <p:nvSpPr>
            <p:cNvPr id="26" name="Rectangle 1733"/>
            <p:cNvSpPr/>
            <p:nvPr/>
          </p:nvSpPr>
          <p:spPr>
            <a:xfrm>
              <a:off x="410292" y="2731206"/>
              <a:ext cx="787345" cy="19651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35"/>
              <a:r>
                <a:rPr lang="en-US" b="1" i="0" spc="0" baseline="0" dirty="0">
                  <a:latin typeface="PT Sans"/>
                </a:rPr>
                <a:t>Қаңтар</a:t>
              </a:r>
              <a:endParaRPr lang="en-US" b="1" i="0" spc="0" baseline="0" dirty="0">
                <a:solidFill>
                  <a:srgbClr val="FFFFFF"/>
                </a:solidFill>
                <a:latin typeface="PT Sans"/>
              </a:endParaRPr>
            </a:p>
          </p:txBody>
        </p:sp>
        <p:sp>
          <p:nvSpPr>
            <p:cNvPr id="27" name="Rectangle 1734"/>
            <p:cNvSpPr/>
            <p:nvPr/>
          </p:nvSpPr>
          <p:spPr>
            <a:xfrm>
              <a:off x="7531316" y="1728013"/>
              <a:ext cx="1043017" cy="19651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b="1" spc="-12" dirty="0">
                  <a:latin typeface="PT Sans"/>
                </a:rPr>
                <a:t>Желтоқсан</a:t>
              </a:r>
              <a:r>
                <a:rPr lang="en-US" sz="1400" spc="-12" dirty="0">
                  <a:latin typeface="PT Sans"/>
                </a:rPr>
                <a:t> </a:t>
              </a:r>
              <a:endParaRPr lang="en-US" sz="1400" b="0" i="0" spc="0" baseline="0" dirty="0">
                <a:latin typeface="PT Sans"/>
              </a:endParaRPr>
            </a:p>
          </p:txBody>
        </p:sp>
        <p:sp>
          <p:nvSpPr>
            <p:cNvPr id="28" name="Rectangle 1735"/>
            <p:cNvSpPr/>
            <p:nvPr/>
          </p:nvSpPr>
          <p:spPr>
            <a:xfrm>
              <a:off x="2767368" y="1800487"/>
              <a:ext cx="2126861" cy="68781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en-US" b="1" i="0" spc="0" baseline="0" dirty="0">
                  <a:latin typeface="PT Sans"/>
                </a:rPr>
                <a:t>Қазан</a:t>
              </a:r>
              <a:r>
                <a:rPr lang="en-US" b="1" i="0" spc="0" dirty="0">
                  <a:latin typeface="PT Sans"/>
                </a:rPr>
                <a:t> </a:t>
              </a:r>
              <a:endParaRPr lang="en-US" b="1" i="0" spc="0" baseline="0" dirty="0">
                <a:latin typeface="PT Sans"/>
              </a:endParaRPr>
            </a:p>
            <a:p>
              <a:pPr>
                <a:lnSpc>
                  <a:spcPts val="2650"/>
                </a:lnSpc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Тәуелсіздік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және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2650"/>
                </a:lnSpc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Отаншылдық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айы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736"/>
            <p:cNvSpPr/>
            <p:nvPr/>
          </p:nvSpPr>
          <p:spPr>
            <a:xfrm>
              <a:off x="2769146" y="3023113"/>
              <a:ext cx="53" cy="1018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endParaRPr lang="en-US" sz="1400" b="0" i="0" spc="0" baseline="10000" dirty="0">
                <a:solidFill>
                  <a:srgbClr val="FFFFFF"/>
                </a:solidFill>
                <a:latin typeface="PT Sans"/>
              </a:endParaRPr>
            </a:p>
          </p:txBody>
        </p:sp>
        <p:sp>
          <p:nvSpPr>
            <p:cNvPr id="30" name="Rectangle 1737"/>
            <p:cNvSpPr/>
            <p:nvPr/>
          </p:nvSpPr>
          <p:spPr>
            <a:xfrm>
              <a:off x="7480643" y="3028663"/>
              <a:ext cx="53" cy="1018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endParaRPr lang="en-US" sz="1400" b="0" i="0" spc="0" baseline="10000" dirty="0">
                <a:solidFill>
                  <a:srgbClr val="FFFFFF"/>
                </a:solidFill>
                <a:latin typeface="PT Sans"/>
              </a:endParaRPr>
            </a:p>
          </p:txBody>
        </p:sp>
        <p:sp>
          <p:nvSpPr>
            <p:cNvPr id="31" name="Rectangle 1738"/>
            <p:cNvSpPr/>
            <p:nvPr/>
          </p:nvSpPr>
          <p:spPr>
            <a:xfrm>
              <a:off x="2767368" y="3747336"/>
              <a:ext cx="2126861" cy="8352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/>
              <a:r>
                <a:rPr lang="en-US" b="1" dirty="0">
                  <a:latin typeface="PT Sans"/>
                </a:rPr>
                <a:t>Маусым</a:t>
              </a:r>
              <a:r>
                <a:rPr lang="en-US" sz="1400" dirty="0">
                  <a:latin typeface="PT Sans"/>
                </a:rPr>
                <a:t> </a:t>
              </a:r>
              <a:endParaRPr lang="en-US" sz="1400" b="0" i="0" spc="0" baseline="0" dirty="0">
                <a:latin typeface="PT Sans"/>
              </a:endParaRPr>
            </a:p>
            <a:p>
              <a:r>
                <a:rPr lang="en-US" b="1" dirty="0"/>
                <a:t>«Жасампаздық және</a:t>
              </a:r>
            </a:p>
            <a:p>
              <a:r>
                <a:rPr lang="en-US" b="1" dirty="0"/>
                <a:t> жаңашылдық» айы</a:t>
              </a:r>
              <a:endParaRPr lang="ru-RU" b="1" dirty="0"/>
            </a:p>
            <a:p>
              <a:pPr marL="0">
                <a:lnSpc>
                  <a:spcPts val="2650"/>
                </a:lnSpc>
              </a:pPr>
              <a:endParaRPr lang="en-US" sz="1400" b="0" i="0" spc="0" baseline="10000" dirty="0">
                <a:solidFill>
                  <a:srgbClr val="FFFFFF"/>
                </a:solidFill>
                <a:latin typeface="PT Sans"/>
              </a:endParaRPr>
            </a:p>
          </p:txBody>
        </p:sp>
        <p:sp>
          <p:nvSpPr>
            <p:cNvPr id="32" name="Rectangle 1739"/>
            <p:cNvSpPr/>
            <p:nvPr/>
          </p:nvSpPr>
          <p:spPr>
            <a:xfrm>
              <a:off x="5189184" y="3760308"/>
              <a:ext cx="1910659" cy="58955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latin typeface="PT Sans"/>
                </a:rPr>
                <a:t>Шілде </a:t>
              </a:r>
            </a:p>
            <a:p>
              <a:r>
                <a:rPr lang="en-US" b="1" dirty="0"/>
                <a:t>«Заң және тәртіп» айы</a:t>
              </a:r>
              <a:endParaRPr lang="ru-RU" dirty="0"/>
            </a:p>
            <a:p>
              <a:pPr marL="0"/>
              <a:r>
                <a:rPr lang="en-US" b="1" dirty="0">
                  <a:latin typeface="PT Sans"/>
                </a:rPr>
                <a:t>  </a:t>
              </a:r>
              <a:endParaRPr lang="en-US" b="1" i="0" spc="0" baseline="0" dirty="0">
                <a:latin typeface="PT Sans"/>
              </a:endParaRPr>
            </a:p>
          </p:txBody>
        </p:sp>
        <p:sp>
          <p:nvSpPr>
            <p:cNvPr id="33" name="Rectangle 1740"/>
            <p:cNvSpPr/>
            <p:nvPr/>
          </p:nvSpPr>
          <p:spPr>
            <a:xfrm>
              <a:off x="5174748" y="4000664"/>
              <a:ext cx="53" cy="15284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endParaRPr lang="en-US" sz="1400" b="0" i="0" spc="0" baseline="0" dirty="0">
                <a:solidFill>
                  <a:srgbClr val="FFFFFF"/>
                </a:solidFill>
                <a:latin typeface="PT Sans"/>
              </a:endParaRPr>
            </a:p>
          </p:txBody>
        </p:sp>
        <p:sp>
          <p:nvSpPr>
            <p:cNvPr id="34" name="Rectangle 1741"/>
            <p:cNvSpPr/>
            <p:nvPr/>
          </p:nvSpPr>
          <p:spPr>
            <a:xfrm>
              <a:off x="7531316" y="3740907"/>
              <a:ext cx="659999" cy="19651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b="1" dirty="0">
                  <a:latin typeface="PT Sans"/>
                </a:rPr>
                <a:t>Тамыз </a:t>
              </a:r>
              <a:endParaRPr lang="en-US" b="1" i="0" spc="0" baseline="0" dirty="0">
                <a:latin typeface="PT Sans"/>
              </a:endParaRPr>
            </a:p>
          </p:txBody>
        </p:sp>
        <p:sp>
          <p:nvSpPr>
            <p:cNvPr id="35" name="Rectangle 1742"/>
            <p:cNvSpPr/>
            <p:nvPr/>
          </p:nvSpPr>
          <p:spPr>
            <a:xfrm>
              <a:off x="7531316" y="4000664"/>
              <a:ext cx="53" cy="15284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endParaRPr lang="en-US" sz="1400" b="0" i="0" spc="0" baseline="0" dirty="0">
                <a:solidFill>
                  <a:srgbClr val="FFFFFF"/>
                </a:solidFill>
                <a:latin typeface="PT Sans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55867" y="2116124"/>
            <a:ext cx="2561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/>
                <a:ea typeface="Times New Roman" panose="02020603050405020304"/>
              </a:rPr>
              <a:t>«Еңбекқорлық және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кәсіби біліктілік»</a:t>
            </a:r>
            <a:r>
              <a:rPr lang="ru-RU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56698" y="2060580"/>
            <a:ext cx="2214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«Әділдік және </a:t>
            </a:r>
          </a:p>
          <a:p>
            <a:r>
              <a:rPr lang="en-US" b="1" dirty="0"/>
              <a:t>жауапкершілік»айы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975429" y="2062253"/>
            <a:ext cx="2719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«Бірлік және ынтымақ» </a:t>
            </a:r>
          </a:p>
          <a:p>
            <a:r>
              <a:rPr lang="en-US" b="1" dirty="0"/>
              <a:t>айы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97183" y="3640143"/>
            <a:ext cx="2534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« Заң және тәртіп» айы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195628" y="3435606"/>
            <a:ext cx="2380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«Жасампаздық және</a:t>
            </a:r>
          </a:p>
          <a:p>
            <a:r>
              <a:rPr lang="en-US" b="1" dirty="0"/>
              <a:t> жаңашылдық» айы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6156634" y="3508558"/>
            <a:ext cx="2214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«Тәуелсіздік және</a:t>
            </a:r>
          </a:p>
          <a:p>
            <a:r>
              <a:rPr lang="en-US" b="1" dirty="0"/>
              <a:t> отаншылдық» айы 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9055067" y="3458590"/>
            <a:ext cx="2504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/>
                <a:ea typeface="Times New Roman" panose="02020603050405020304"/>
              </a:rPr>
              <a:t>«Еңбекқорлық және</a:t>
            </a:r>
          </a:p>
          <a:p>
            <a:r>
              <a:rPr lang="en-US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кәсіби біліктілік»</a:t>
            </a:r>
            <a:r>
              <a:rPr lang="ru-RU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76509" y="4853212"/>
            <a:ext cx="2555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«Бірлік және ынтымақ» айы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025473" y="4891596"/>
            <a:ext cx="2534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« Заң және тәртіп» айы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62539" y="6465385"/>
            <a:ext cx="160078" cy="145404"/>
          </a:xfrm>
          <a:prstGeom prst="rect">
            <a:avLst/>
          </a:prstGeom>
        </p:spPr>
        <p:txBody>
          <a:bodyPr vert="horz" wrap="square" lIns="0" tIns="5758" rIns="0" bIns="0" rtlCol="0">
            <a:spAutoFit/>
          </a:bodyPr>
          <a:lstStyle/>
          <a:p>
            <a:pPr marL="11516">
              <a:spcBef>
                <a:spcPts val="45"/>
              </a:spcBef>
            </a:pPr>
            <a:r>
              <a:rPr sz="907" spc="32" dirty="0">
                <a:solidFill>
                  <a:srgbClr val="85A8B8"/>
                </a:solidFill>
                <a:latin typeface="Microsoft Sans Serif"/>
                <a:cs typeface="Microsoft Sans Serif"/>
              </a:rPr>
              <a:t>28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67805" y="6465385"/>
            <a:ext cx="161805" cy="145404"/>
          </a:xfrm>
          <a:prstGeom prst="rect">
            <a:avLst/>
          </a:prstGeom>
        </p:spPr>
        <p:txBody>
          <a:bodyPr vert="horz" wrap="square" lIns="0" tIns="5758" rIns="0" bIns="0" rtlCol="0">
            <a:spAutoFit/>
          </a:bodyPr>
          <a:lstStyle/>
          <a:p>
            <a:pPr marL="11516">
              <a:spcBef>
                <a:spcPts val="45"/>
              </a:spcBef>
            </a:pPr>
            <a:r>
              <a:rPr sz="907" spc="41" dirty="0">
                <a:solidFill>
                  <a:srgbClr val="85A8B8"/>
                </a:solidFill>
                <a:latin typeface="Microsoft Sans Serif"/>
                <a:cs typeface="Microsoft Sans Serif"/>
              </a:rPr>
              <a:t>29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909813" y="5870220"/>
            <a:ext cx="3731305" cy="118546"/>
          </a:xfrm>
          <a:prstGeom prst="rect">
            <a:avLst/>
          </a:prstGeom>
        </p:spPr>
        <p:txBody>
          <a:bodyPr vert="horz" wrap="square" lIns="0" tIns="6910" rIns="0" bIns="0" rtlCol="0" anchor="ctr">
            <a:spAutoFit/>
          </a:bodyPr>
          <a:lstStyle/>
          <a:p>
            <a:pPr marL="11516">
              <a:spcBef>
                <a:spcPts val="54"/>
              </a:spcBef>
            </a:pPr>
            <a:r>
              <a:rPr spc="-103" dirty="0"/>
              <a:t>ҚАЗАҚСТАНРЕСПУБЛИКАСЫНЫҢОҚУ-АҒАРТУМИНИСТРЛІГІ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410250" y="6487316"/>
            <a:ext cx="2216902" cy="118546"/>
          </a:xfrm>
          <a:prstGeom prst="rect">
            <a:avLst/>
          </a:prstGeom>
        </p:spPr>
        <p:txBody>
          <a:bodyPr vert="horz" wrap="square" lIns="0" tIns="6910" rIns="0" bIns="0" rtlCol="0">
            <a:spAutoFit/>
          </a:bodyPr>
          <a:lstStyle/>
          <a:p>
            <a:pPr marL="11516">
              <a:spcBef>
                <a:spcPts val="54"/>
              </a:spcBef>
            </a:pPr>
            <a:r>
              <a:rPr sz="725" spc="-103" dirty="0">
                <a:solidFill>
                  <a:srgbClr val="85A8B8"/>
                </a:solidFill>
                <a:latin typeface="Microsoft Sans Serif"/>
                <a:cs typeface="Microsoft Sans Serif"/>
              </a:rPr>
              <a:t>ҚАЗАҚСТАНРЕСПУБЛИКАСЫНЫҢОҚУ-АҒАРТУМИНИСТРЛІГІ</a:t>
            </a:r>
            <a:endParaRPr sz="725">
              <a:latin typeface="Microsoft Sans Serif"/>
              <a:cs typeface="Microsoft Sans Serif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7715291"/>
              </p:ext>
            </p:extLst>
          </p:nvPr>
        </p:nvGraphicFramePr>
        <p:xfrm>
          <a:off x="173736" y="557784"/>
          <a:ext cx="11868913" cy="61813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2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9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86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94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58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87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104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374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9858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0468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5265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1586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8663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61504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8565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algn="ctr">
                        <a:lnSpc>
                          <a:spcPct val="100000"/>
                        </a:lnSpc>
                      </a:pPr>
                      <a:r>
                        <a:rPr sz="900" b="1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Жобалар</a:t>
                      </a: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Іс-шаралар</a:t>
                      </a: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800" spc="-3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Қыркүйек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marR="1968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Еңбек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лы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әне  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әсіб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</a:t>
                      </a:r>
                      <a:r>
                        <a:rPr sz="800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білі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тілік  </a:t>
                      </a:r>
                      <a:r>
                        <a:rPr sz="800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2399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800" spc="-1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Қазан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marR="1409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әу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лсізді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 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аншылды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582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324485">
                        <a:lnSpc>
                          <a:spcPct val="126299"/>
                        </a:lnSpc>
                        <a:spcBef>
                          <a:spcPts val="185"/>
                        </a:spcBef>
                      </a:pPr>
                      <a:r>
                        <a:rPr sz="800" spc="-1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Қараша </a:t>
                      </a:r>
                      <a:r>
                        <a:rPr sz="800" spc="-1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ділді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ап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ершілі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21305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800" spc="-1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Желтоқсан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marR="2857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Бі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 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Ынтыма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3551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800" spc="-1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Қаңтар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>
                        <a:lnSpc>
                          <a:spcPts val="1035"/>
                        </a:lnSpc>
                        <a:spcBef>
                          <a:spcPts val="2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ң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21881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800" spc="-1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Ақпан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marR="1098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асампазды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пен 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аңашылды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4549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spc="-1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Наурыз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marR="1409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әу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лсізді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 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аншылды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31094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88900">
                        <a:lnSpc>
                          <a:spcPct val="126200"/>
                        </a:lnSpc>
                        <a:spcBef>
                          <a:spcPts val="5"/>
                        </a:spcBef>
                      </a:pPr>
                      <a:r>
                        <a:rPr sz="800" spc="-1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Сәуір </a:t>
                      </a:r>
                      <a:r>
                        <a:rPr sz="800" spc="-1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Еңбек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әсіб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білі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тілі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381000">
                        <a:lnSpc>
                          <a:spcPct val="126200"/>
                        </a:lnSpc>
                        <a:spcBef>
                          <a:spcPts val="160"/>
                        </a:spcBef>
                      </a:pPr>
                      <a:r>
                        <a:rPr sz="800" spc="-1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Мамыр </a:t>
                      </a:r>
                      <a:r>
                        <a:rPr sz="800" spc="-1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Бі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Ынтыма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8426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800" spc="-1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Маусым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marR="1098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асампазды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пен 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аңашылды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74856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Шілд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sz="800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9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амыз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ң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  <a:r>
                        <a:rPr sz="800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6430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</a:t>
                      </a:r>
                      <a:r>
                        <a:rPr sz="800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бойы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6334" marB="0" vert="vert27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956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algn="ctr">
                        <a:lnSpc>
                          <a:spcPct val="100000"/>
                        </a:lnSpc>
                      </a:pPr>
                      <a:r>
                        <a:rPr sz="900" b="1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ҚАМҚОР</a:t>
                      </a: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«Қоғамға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қызмет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ету»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волонтерлық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қызмет</a:t>
                      </a: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213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«Жер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сағаты»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экологиялық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акциясы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213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</a:t>
                      </a:r>
                      <a:r>
                        <a:rPr sz="800" spc="-114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ү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лек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ң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аға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егуі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оч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лленджі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213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</a:t>
                      </a:r>
                      <a:r>
                        <a:rPr sz="800" spc="-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абиғатқ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қам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жасаймыз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акциясы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7956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marR="142240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ЕҢБЕГІ</a:t>
                      </a:r>
                      <a:r>
                        <a:rPr sz="900" b="1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</a:t>
                      </a:r>
                      <a:r>
                        <a:rPr sz="9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</a:t>
                      </a:r>
                      <a:r>
                        <a:rPr sz="900" b="1" spc="-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</a:t>
                      </a:r>
                      <a:r>
                        <a:rPr sz="900" b="1" spc="-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</a:t>
                      </a:r>
                      <a:r>
                        <a:rPr sz="9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  </a:t>
                      </a:r>
                      <a:r>
                        <a:rPr sz="900" b="1" spc="-8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ӨРЕН</a:t>
                      </a: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345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«Күзг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і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асар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жәрмең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Мамандықта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ә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лемі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Мек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епті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ң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ә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уме</a:t>
                      </a:r>
                      <a:r>
                        <a:rPr sz="800" spc="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ж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лілерінд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жариялау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79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«Мамандықта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марафоны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байқауы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7956">
                <a:tc row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algn="ctr">
                        <a:lnSpc>
                          <a:spcPct val="100000"/>
                        </a:lnSpc>
                      </a:pPr>
                      <a:r>
                        <a:rPr sz="900" b="1" spc="-10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ШАБЫТ</a:t>
                      </a: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«Даналы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ұ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таздан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лленджі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</a:t>
                      </a:r>
                      <a:r>
                        <a:rPr sz="800" spc="-8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Ұ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</a:t>
                      </a:r>
                      <a:r>
                        <a:rPr sz="800" spc="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дениет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өрм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«Жас</a:t>
                      </a:r>
                      <a:r>
                        <a:rPr sz="800" spc="-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Сарбаз»</a:t>
                      </a:r>
                      <a:r>
                        <a:rPr sz="800" spc="-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әскери-патриоттық</a:t>
                      </a:r>
                      <a:r>
                        <a:rPr sz="800" spc="-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әндер</a:t>
                      </a:r>
                      <a:r>
                        <a:rPr sz="800" spc="-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фестивалі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«Мек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  <a:r>
                        <a:rPr sz="800" spc="-3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еатры»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«Ананы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ң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аял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алақаны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лленджі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«Әншуақ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тивалі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омбыр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күні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онце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жән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өрме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7956">
                <a:tc rowSpan="2"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ҰШҚЫР</a:t>
                      </a:r>
                      <a:r>
                        <a:rPr sz="900" b="1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spc="-3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ОЙ</a:t>
                      </a:r>
                      <a:r>
                        <a:rPr sz="900" b="1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АЛАҢЫ</a:t>
                      </a: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7716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Дебат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Зият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ойындар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7956">
                <a:tc rowSpan="2"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00" b="1" spc="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SMA</a:t>
                      </a:r>
                      <a:r>
                        <a:rPr sz="900" b="1" spc="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r>
                        <a:rPr sz="900" b="1" spc="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spc="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</a:t>
                      </a:r>
                      <a:r>
                        <a:rPr sz="900" b="1" spc="-3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marL="0" marR="0" marT="7716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«Sta</a:t>
                      </a:r>
                      <a:r>
                        <a:rPr sz="800" spc="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tup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байқауы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79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509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«Өне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тапқыштыққ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алғашқ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қадам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онкурсы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7956">
                <a:tc rowSpan="3">
                  <a:txBody>
                    <a:bodyPr/>
                    <a:lstStyle/>
                    <a:p>
                      <a:pPr marL="24765" marR="37274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900" b="1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БАЛАЛАР </a:t>
                      </a:r>
                      <a:r>
                        <a:rPr sz="900" b="1" spc="-9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КІ</a:t>
                      </a:r>
                      <a:r>
                        <a:rPr sz="900" b="1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АП</a:t>
                      </a:r>
                      <a:r>
                        <a:rPr sz="900" b="1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АН</a:t>
                      </a:r>
                      <a:r>
                        <a:rPr sz="9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СЫ</a:t>
                      </a:r>
                    </a:p>
                  </a:txBody>
                  <a:tcPr marL="0" marR="0" marT="8925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Әдеби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кеш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кітап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жәрмеңкесі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кітап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кейіпкерлері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байқауы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842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«Кітапта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айналымы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акциясы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9789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75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842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«Шы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жүрек</a:t>
                      </a:r>
                      <a:r>
                        <a:rPr sz="800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кіта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сыйла!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лленджі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036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47956"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4765" marR="1206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9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АТА-АНАЛАРДЫ </a:t>
                      </a:r>
                      <a:r>
                        <a:rPr sz="900" b="1" spc="-9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spc="-7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ПЕДАГОГИКАЛЫҚ </a:t>
                      </a:r>
                      <a:r>
                        <a:rPr sz="900" b="1" spc="-7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900" b="1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ЛД</a:t>
                      </a:r>
                      <a:r>
                        <a:rPr sz="900" b="1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  <a:r>
                        <a:rPr sz="900" b="1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</a:t>
                      </a:r>
                      <a:r>
                        <a:rPr sz="900" b="1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900" b="1" spc="-6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9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ЛЫҒЫ</a:t>
                      </a: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Уақытты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басқару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және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өзін-өзі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ұйымдастыру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036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74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«Отбас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r>
                        <a:rPr sz="800" spc="-8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</a:t>
                      </a:r>
                      <a:r>
                        <a:rPr sz="800" spc="-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тәрбиені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ң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алты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сігі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лленджі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036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R="2774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Отбасы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күніне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арналған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6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«Отбасылық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дәстүрлер»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апталығы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036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«Балала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ы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орға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күні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акциясы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036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479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7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«Бала</a:t>
                      </a:r>
                      <a:r>
                        <a:rPr sz="800" spc="-3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тәрбиесіндегі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әкенің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3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рөлі»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шеберлік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сынып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036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26967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3460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«Атадан-өсиет,</a:t>
                      </a:r>
                      <a:r>
                        <a:rPr sz="800" spc="-7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анадан-қасиет»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ата-аналарға</a:t>
                      </a:r>
                      <a:r>
                        <a:rPr sz="800" spc="-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арналған </a:t>
                      </a:r>
                      <a:r>
                        <a:rPr sz="800" spc="-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шебе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лі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сыныбы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036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26391">
                <a:tc rowSpan="7">
                  <a:txBody>
                    <a:bodyPr/>
                    <a:lstStyle/>
                    <a:p>
                      <a:pPr marL="24765" marR="4870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kk-KZ" sz="9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</a:t>
                      </a:r>
                      <a:r>
                        <a:rPr sz="9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ЛДЫН</a:t>
                      </a:r>
                      <a:r>
                        <a:rPr sz="900" b="1" spc="-5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900" b="1" spc="-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ЛУ  </a:t>
                      </a:r>
                      <a:r>
                        <a:rPr lang="kk-KZ" sz="9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</a:t>
                      </a:r>
                      <a:r>
                        <a:rPr sz="900" b="1" spc="-1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ШАРАЛАРЫ</a:t>
                      </a: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«Цифрлық</a:t>
                      </a:r>
                      <a:r>
                        <a:rPr sz="800" spc="-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әлемде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2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қауіпсіз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қадам»</a:t>
                      </a:r>
                      <a:r>
                        <a:rPr sz="800" spc="-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800" spc="-4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жобасы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263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ллин</a:t>
                      </a:r>
                      <a:r>
                        <a:rPr sz="800" spc="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ен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орған!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263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Ойынға салауа</a:t>
                      </a:r>
                      <a:r>
                        <a:rPr sz="800" spc="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өзқарас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263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Өмір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 салауа</a:t>
                      </a:r>
                      <a:r>
                        <a:rPr sz="800" spc="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 қадам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263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spc="-3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оғамдық м</a:t>
                      </a:r>
                      <a:r>
                        <a:rPr sz="800" spc="-1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ү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лікті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орға!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  <a:tr h="1263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Қауіпсіз </a:t>
                      </a:r>
                      <a:r>
                        <a:rPr sz="800" spc="-1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</a:t>
                      </a: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оғам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F2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4"/>
                  </a:ext>
                </a:extLst>
              </a:tr>
              <a:tr h="1263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Қауіпсіздік сабағы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7640" algn="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576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5"/>
                  </a:ext>
                </a:extLst>
              </a:tr>
              <a:tr h="156054">
                <a:tc>
                  <a:txBody>
                    <a:bodyPr/>
                    <a:lstStyle/>
                    <a:p>
                      <a:pPr marL="24765"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900" b="1" spc="-5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БАРЛЫҒЫ</a:t>
                      </a:r>
                      <a:endParaRPr sz="9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4765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spc="25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R="275590" algn="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L="220979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marR="172085" algn="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sz="8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165"/>
                        </a:spcBef>
                      </a:pPr>
                      <a:r>
                        <a:rPr sz="800" spc="-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sz="8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19002" marB="0">
                    <a:lnL w="6350">
                      <a:solidFill>
                        <a:srgbClr val="85A8B8"/>
                      </a:solidFill>
                      <a:prstDash val="solid"/>
                    </a:lnL>
                    <a:lnR w="6350">
                      <a:solidFill>
                        <a:srgbClr val="85A8B8"/>
                      </a:solidFill>
                      <a:prstDash val="solid"/>
                    </a:lnR>
                    <a:lnT w="6350">
                      <a:solidFill>
                        <a:srgbClr val="85A8B8"/>
                      </a:solidFill>
                      <a:prstDash val="solid"/>
                    </a:lnT>
                    <a:lnB w="6350">
                      <a:solidFill>
                        <a:srgbClr val="85A8B8"/>
                      </a:solidFill>
                      <a:prstDash val="solid"/>
                    </a:lnB>
                    <a:solidFill>
                      <a:srgbClr val="D2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124712" y="103946"/>
            <a:ext cx="9073889" cy="32972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lnSpc>
                <a:spcPct val="114599"/>
              </a:lnSpc>
              <a:spcBef>
                <a:spcPts val="91"/>
              </a:spcBef>
            </a:pPr>
            <a:r>
              <a:rPr sz="2000" b="1" spc="32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Әлеуметтік</a:t>
            </a:r>
            <a:r>
              <a:rPr sz="2000" b="1" spc="-68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b="1" spc="45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жобалар</a:t>
            </a:r>
            <a:r>
              <a:rPr sz="2000" b="1" spc="-63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b="1" spc="68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</a:t>
            </a:r>
            <a:r>
              <a:rPr sz="2000" b="1" spc="-68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b="1" spc="5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іс-шаралардың </a:t>
            </a:r>
            <a:r>
              <a:rPr sz="2000" b="1" spc="-37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b="1" spc="5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тақырыптық</a:t>
            </a:r>
            <a:r>
              <a:rPr sz="2000" b="1" spc="-54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b="1" spc="5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күнтізбесі</a:t>
            </a:r>
            <a:endParaRPr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66801" y="231442"/>
            <a:ext cx="10942319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69056" y="505539"/>
            <a:ext cx="102975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Күнделікті,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апталық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және айлық шаралардың өтуі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5429" y="1504436"/>
            <a:ext cx="679026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Соның ішінде: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«Үнемді тұтыну» </a:t>
            </a:r>
          </a:p>
          <a:p>
            <a:pPr algn="l"/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«Күй күмбірі» </a:t>
            </a:r>
          </a:p>
          <a:p>
            <a:pPr algn="l"/>
            <a:r>
              <a:rPr lang="en-US" alt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kk-KZ" alt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altLang="en-US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Өнегелі</a:t>
            </a:r>
            <a:r>
              <a:rPr lang="en-US" alt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altLang="en-US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минут</a:t>
            </a:r>
            <a:r>
              <a:rPr lang="kk-KZ" alt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altLang="en-US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kk-KZ" alt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altLang="en-US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Ұлттық</a:t>
            </a:r>
            <a:r>
              <a:rPr lang="en-US" alt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ойын </a:t>
            </a:r>
            <a:r>
              <a:rPr lang="en-US" altLang="en-US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ұлт</a:t>
            </a:r>
            <a:r>
              <a:rPr lang="en-US" alt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қазынасы</a:t>
            </a:r>
            <a:r>
              <a:rPr lang="kk-KZ" alt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665029" y="17591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669383" y="342682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669383" y="5124994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995852" y="174606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000206" y="341376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000206" y="511193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304903" y="511628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326674" y="34311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3771" y="5120640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88125" y="3452948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5746B6-EF8F-49E5-8810-9B529A2CA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5852" y="1693785"/>
            <a:ext cx="2337707" cy="14151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36B623-1362-4EFE-8C19-86CE7A422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2990" y="1759131"/>
            <a:ext cx="2324101" cy="13808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1A90C74-7131-4959-AAD5-C83B9991A4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125" y="3426991"/>
            <a:ext cx="2351314" cy="13757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D52533A-8913-4F3B-B42F-06968334E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903" y="3448889"/>
            <a:ext cx="2351314" cy="13498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2B02775-3330-4D6F-97C8-6483482923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10"/>
          <a:stretch/>
        </p:blipFill>
        <p:spPr>
          <a:xfrm>
            <a:off x="5974080" y="3413466"/>
            <a:ext cx="2420738" cy="13757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3D6AD3E-1EDF-4265-9C8F-4297F0E76A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97"/>
          <a:stretch/>
        </p:blipFill>
        <p:spPr>
          <a:xfrm>
            <a:off x="8682991" y="3448889"/>
            <a:ext cx="2351376" cy="134982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ADE787B-EAEA-48FA-938E-19517C3A05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1" y="5135994"/>
            <a:ext cx="2351314" cy="133447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B7F1BA5B-18F0-4E9D-B0EC-E07973DED4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2319" y="5098574"/>
            <a:ext cx="2351313" cy="13718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F61F846B-370A-442D-8F9D-7B61912B9F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206" y="5080863"/>
            <a:ext cx="2333353" cy="14124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0688609D-6B4A-4641-9E80-AE12FD12ED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7548" y="5080863"/>
            <a:ext cx="2351376" cy="1426818"/>
          </a:xfrm>
          <a:prstGeom prst="rect">
            <a:avLst/>
          </a:prstGeom>
        </p:spPr>
      </p:pic>
      <p:pic>
        <p:nvPicPr>
          <p:cNvPr id="30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850251" cy="163721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18574"/>
            <a:ext cx="12467153" cy="7039915"/>
            <a:chOff x="0" y="-118574"/>
            <a:chExt cx="12467153" cy="7039915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0" y="-118574"/>
              <a:ext cx="12467153" cy="7039915"/>
              <a:chOff x="-89065" y="0"/>
              <a:chExt cx="12467153" cy="7039915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-89065" y="0"/>
                <a:ext cx="12467153" cy="7039915"/>
              </a:xfrm>
              <a:prstGeom prst="rect">
                <a:avLst/>
              </a:prstGeom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0" y="0"/>
                <a:ext cx="3205212" cy="827773"/>
              </a:xfrm>
              <a:prstGeom prst="rect">
                <a:avLst/>
              </a:prstGeom>
              <a:solidFill>
                <a:srgbClr val="DEEDC6"/>
              </a:solidFill>
              <a:ln>
                <a:solidFill>
                  <a:srgbClr val="DEED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148664" y="2007826"/>
              <a:ext cx="6108535" cy="3011054"/>
            </a:xfrm>
            <a:prstGeom prst="rect">
              <a:avLst/>
            </a:prstGeom>
            <a:solidFill>
              <a:srgbClr val="DEED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FAFED-7685-483D-BB3D-3688CA430C7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6447683" y="-90958"/>
            <a:ext cx="6108535" cy="365950"/>
          </a:xfrm>
          <a:prstGeom prst="rect">
            <a:avLst/>
          </a:prstGeom>
          <a:solidFill>
            <a:srgbClr val="DEED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399255" y="1788535"/>
            <a:ext cx="5344320" cy="2002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Әлеуметтік жобалар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мен іс-шаралар арқылы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құндылықтарды енгізу</a:t>
            </a:r>
            <a:endParaRPr lang="x-non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49065" y="267278"/>
            <a:ext cx="5344320" cy="432915"/>
          </a:xfrm>
          <a:prstGeom prst="rect">
            <a:avLst/>
          </a:prstGeom>
          <a:solidFill>
            <a:srgbClr val="DEEDC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Жобалар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49065" y="732260"/>
            <a:ext cx="5344320" cy="1295399"/>
          </a:xfrm>
          <a:prstGeom prst="rect">
            <a:avLst/>
          </a:prstGeom>
          <a:solidFill>
            <a:srgbClr val="DEEDC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Жобалар – бұл білім беру мен қоғамның әртүрлі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аспектілерін жақсартуға, білім алушыларды, ата-аналарды,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педагогтерді профилактикалық іс-шараларға тарту арқылы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жеке құндылықтарды қалыптастыруға бағытталған білім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беру бастамалары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23215" y="2286000"/>
            <a:ext cx="2672160" cy="1295399"/>
          </a:xfrm>
          <a:prstGeom prst="rect">
            <a:avLst/>
          </a:prstGeom>
          <a:solidFill>
            <a:srgbClr val="A7DDE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«Қамқор»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Әлеуметтік жобаларды жүзеге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асыру арқылы құндылықтарды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дәріптеу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12095" y="2246208"/>
            <a:ext cx="2672160" cy="1295399"/>
          </a:xfrm>
          <a:prstGeom prst="rect">
            <a:avLst/>
          </a:prstGeom>
          <a:solidFill>
            <a:srgbClr val="FDCE9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i="0" u="none" strike="noStrike" baseline="0" dirty="0">
                <a:latin typeface="PTSans-Bold"/>
              </a:rPr>
              <a:t>«Еңбегі адал - жас өрен»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Білім алушылардың әртүрлі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мамандыққа деген қызығушылығын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арттыру және еңбекқорлық идеясы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арқылы құндылықтарды дәріптеу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21417" y="3723482"/>
            <a:ext cx="2672160" cy="1295399"/>
          </a:xfrm>
          <a:prstGeom prst="rect">
            <a:avLst/>
          </a:prstGeom>
          <a:solidFill>
            <a:srgbClr val="FABAA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«SMART BALA»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Инновациялық жобалар конкурсы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арқылы құндылықтарды дәріптеу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430775" y="3723481"/>
            <a:ext cx="2672160" cy="1295399"/>
          </a:xfrm>
          <a:prstGeom prst="rect">
            <a:avLst/>
          </a:prstGeom>
          <a:solidFill>
            <a:srgbClr val="BEB9D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«Шабыт»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Білім алушылардың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шығармашылық әлеуетін ашу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арқылы құндылықтарды дәріптеу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41897" y="5183981"/>
            <a:ext cx="2672160" cy="1295399"/>
          </a:xfrm>
          <a:prstGeom prst="rect">
            <a:avLst/>
          </a:prstGeom>
          <a:solidFill>
            <a:srgbClr val="D4E7B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«Ұшқыр ой алаңы»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Тілдік дағдыларды дамыту және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тақырыптық талқылау арқылы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құндылықтарды дәріптеу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412095" y="5200754"/>
            <a:ext cx="2672160" cy="1295399"/>
          </a:xfrm>
          <a:prstGeom prst="rect">
            <a:avLst/>
          </a:prstGeom>
          <a:solidFill>
            <a:srgbClr val="F6ADC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«Балалар кітапханасы»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Кітап оқуға және білім алуға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қызығушылықты қалыптастыру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\Downloads\50acc78ce74f28de668c697753ef25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394" y="622980"/>
            <a:ext cx="10136082" cy="570154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06138" y="488617"/>
            <a:ext cx="10985862" cy="1144480"/>
          </a:xfrm>
          <a:prstGeom prst="rect">
            <a:avLst/>
          </a:prstGeom>
          <a:solidFill>
            <a:srgbClr val="006ED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rgbClr val="51BCB9"/>
                </a:solidFill>
                <a:effectLst/>
                <a:latin typeface="+mn-lt"/>
                <a:ea typeface="Aptos" panose="020B0004020202020204" pitchFamily="34" charset="0"/>
              </a:rPr>
              <a:t>»</a:t>
            </a:r>
            <a:endParaRPr lang="en-US" sz="5400" dirty="0">
              <a:solidFill>
                <a:srgbClr val="51BCB9"/>
              </a:solidFill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0"/>
            <a:ext cx="1691640" cy="1595854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43667" y="373259"/>
            <a:ext cx="636693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Қамқор жобасы</a:t>
            </a:r>
            <a:endParaRPr lang="ru-RU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2495" y="1594141"/>
            <a:ext cx="5275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Жоба аясында атқарылған шаралар сандық/сапалық көрсеткіш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Қамту: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564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Білім алушы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– 416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Ата-ана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b="1" dirty="0"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52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69829" y="1907176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974184" y="3603443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904514" y="5273039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300652" y="1894114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204993" y="361895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305006" y="5259977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609703" y="5264331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760061" y="3522072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088571" y="5268685"/>
            <a:ext cx="2351314" cy="134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207224" y="3386138"/>
            <a:ext cx="2351314" cy="1493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/>
              <a:t>ФОТО</a:t>
            </a:r>
            <a:endParaRPr lang="ru-RU" dirty="0"/>
          </a:p>
        </p:txBody>
      </p:sp>
      <p:pic>
        <p:nvPicPr>
          <p:cNvPr id="18" name="Picture 2" descr="C:\Users\School 9\Desktop\WhatsApp Image 2025-05-15 at 14.36.4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50251" cy="1637211"/>
          </a:xfrm>
          <a:prstGeom prst="ellipse">
            <a:avLst/>
          </a:prstGeom>
          <a:noFill/>
        </p:spPr>
      </p:pic>
      <p:pic>
        <p:nvPicPr>
          <p:cNvPr id="20" name="Рисунок 19" descr="фото1.jf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9602" y="1843088"/>
            <a:ext cx="2508006" cy="1428750"/>
          </a:xfrm>
          <a:prstGeom prst="rect">
            <a:avLst/>
          </a:prstGeom>
        </p:spPr>
      </p:pic>
      <p:pic>
        <p:nvPicPr>
          <p:cNvPr id="21" name="Рисунок 20" descr="фото2.jf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8263" y="1843088"/>
            <a:ext cx="2357437" cy="1457325"/>
          </a:xfrm>
          <a:prstGeom prst="rect">
            <a:avLst/>
          </a:prstGeom>
        </p:spPr>
      </p:pic>
      <p:pic>
        <p:nvPicPr>
          <p:cNvPr id="22" name="Рисунок 21" descr="фото3.jf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93074" y="3328987"/>
            <a:ext cx="2407377" cy="1614487"/>
          </a:xfrm>
          <a:prstGeom prst="rect">
            <a:avLst/>
          </a:prstGeom>
        </p:spPr>
      </p:pic>
      <p:pic>
        <p:nvPicPr>
          <p:cNvPr id="31" name="Рисунок 30" descr="фото 4.jf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43324" y="3414711"/>
            <a:ext cx="2386013" cy="1500189"/>
          </a:xfrm>
          <a:prstGeom prst="rect">
            <a:avLst/>
          </a:prstGeom>
        </p:spPr>
      </p:pic>
      <p:pic>
        <p:nvPicPr>
          <p:cNvPr id="32" name="Рисунок 31" descr="фото5.jf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86488" y="3457575"/>
            <a:ext cx="2557461" cy="1500187"/>
          </a:xfrm>
          <a:prstGeom prst="rect">
            <a:avLst/>
          </a:prstGeom>
        </p:spPr>
      </p:pic>
      <p:pic>
        <p:nvPicPr>
          <p:cNvPr id="33" name="Рисунок 32" descr="фото 6.jf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15400" y="3529013"/>
            <a:ext cx="2443163" cy="1443037"/>
          </a:xfrm>
          <a:prstGeom prst="rect">
            <a:avLst/>
          </a:prstGeom>
        </p:spPr>
      </p:pic>
      <p:pic>
        <p:nvPicPr>
          <p:cNvPr id="34" name="Рисунок 33" descr="фото 7.jf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42988" y="5146622"/>
            <a:ext cx="2414587" cy="1539928"/>
          </a:xfrm>
          <a:prstGeom prst="rect">
            <a:avLst/>
          </a:prstGeom>
        </p:spPr>
      </p:pic>
      <p:pic>
        <p:nvPicPr>
          <p:cNvPr id="36" name="Рисунок 35" descr="фото9.jf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43301" y="5186362"/>
            <a:ext cx="2471738" cy="1443038"/>
          </a:xfrm>
          <a:prstGeom prst="rect">
            <a:avLst/>
          </a:prstGeom>
        </p:spPr>
      </p:pic>
      <p:pic>
        <p:nvPicPr>
          <p:cNvPr id="37" name="Рисунок 36" descr="фото 11.jf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7913" y="5072062"/>
            <a:ext cx="2557462" cy="1614488"/>
          </a:xfrm>
          <a:prstGeom prst="rect">
            <a:avLst/>
          </a:prstGeom>
        </p:spPr>
      </p:pic>
      <p:pic>
        <p:nvPicPr>
          <p:cNvPr id="35" name="Рисунок 34" descr="фото 10.jf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01100" y="5114925"/>
            <a:ext cx="2514599" cy="1571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1487</Words>
  <Application>Microsoft Office PowerPoint</Application>
  <PresentationFormat>Произвольный</PresentationFormat>
  <Paragraphs>593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Ақмола облысы Степногорск қаласы Қаныш Сәтпаев атындағы №9 ЖОББМ</vt:lpstr>
      <vt:lpstr>Слайд 2</vt:lpstr>
      <vt:lpstr>Тәрбие жұмысын ұйымдастыру</vt:lpstr>
      <vt:lpstr>Слайд 4</vt:lpstr>
      <vt:lpstr>“Адал азамат” біртұтас тәрбие бағдарламасының  6 бағыты айларға бөлініп, жұмыс жасаудамыз!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«Ақмола облысы білім басқармасының Степногорск қаласы бойынша білім бөлімі  Степногорск қаласының Ахмет Байтұрсынұлы атындағы № 2 жалпы орта білім беретін мектебі»</dc:title>
  <dc:creator>Uba Uba</dc:creator>
  <cp:lastModifiedBy>School 9</cp:lastModifiedBy>
  <cp:revision>111</cp:revision>
  <dcterms:created xsi:type="dcterms:W3CDTF">2025-04-04T05:13:00Z</dcterms:created>
  <dcterms:modified xsi:type="dcterms:W3CDTF">2026-03-16T13:49:12Z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5EC6416620104D87BC3782A60B768DAB_13</vt:lpwstr>
  </property>
  <property fmtid="{D5CDD505-2E9C-101B-9397-08002B2CF9AE}" pid="3" name="KSOProductBuildVer">
    <vt:lpwstr>1049-12.2.0.20782</vt:lpwstr>
  </property>
</Properties>
</file>