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25"/>
  </p:notesMasterIdLst>
  <p:sldIdLst>
    <p:sldId id="256" r:id="rId3"/>
    <p:sldId id="258" r:id="rId4"/>
    <p:sldId id="257" r:id="rId5"/>
    <p:sldId id="259" r:id="rId6"/>
    <p:sldId id="260" r:id="rId7"/>
    <p:sldId id="261" r:id="rId8"/>
    <p:sldId id="265" r:id="rId9"/>
    <p:sldId id="266" r:id="rId10"/>
    <p:sldId id="267" r:id="rId11"/>
    <p:sldId id="263" r:id="rId12"/>
    <p:sldId id="264" r:id="rId13"/>
    <p:sldId id="268" r:id="rId14"/>
    <p:sldId id="269" r:id="rId15"/>
    <p:sldId id="346" r:id="rId16"/>
    <p:sldId id="349" r:id="rId17"/>
    <p:sldId id="353" r:id="rId18"/>
    <p:sldId id="348" r:id="rId19"/>
    <p:sldId id="352" r:id="rId20"/>
    <p:sldId id="350" r:id="rId21"/>
    <p:sldId id="351" r:id="rId22"/>
    <p:sldId id="354" r:id="rId23"/>
    <p:sldId id="35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 олимпиадасы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3"/>
          <c:order val="0"/>
          <c:tx>
            <c:strRef>
              <c:f>Лист1!$B$1</c:f>
              <c:strCache>
                <c:ptCount val="1"/>
                <c:pt idx="0">
                  <c:v>2025-2026 оқу жылы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мектепішілік  олимпиада</c:v>
                </c:pt>
                <c:pt idx="1">
                  <c:v>Қалалық  олимпиада</c:v>
                </c:pt>
                <c:pt idx="2">
                  <c:v>Жүлделі орындар</c:v>
                </c:pt>
                <c:pt idx="3">
                  <c:v>Облыстық олимпиада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337</c:v>
                </c:pt>
                <c:pt idx="1">
                  <c:v>109</c:v>
                </c:pt>
                <c:pt idx="2">
                  <c:v>62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ED-40F2-A40F-D46EE952F6F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52811392"/>
        <c:axId val="152812928"/>
      </c:barChart>
      <c:catAx>
        <c:axId val="152811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812928"/>
        <c:crosses val="autoZero"/>
        <c:auto val="1"/>
        <c:lblAlgn val="ctr"/>
        <c:lblOffset val="100"/>
        <c:noMultiLvlLbl val="0"/>
      </c:catAx>
      <c:valAx>
        <c:axId val="152812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811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C6B6F-6E37-4934-B26F-12EA0ED5C067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7531B-54DE-4C65-BE27-20FB172DA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815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9347B-CF78-4CE4-9F78-2D59C8A955E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0F000E84-ED29-B496-1112-25CF5638EB02}"/>
              </a:ext>
            </a:extLst>
          </p:cNvPr>
          <p:cNvSpPr>
            <a:spLocks/>
          </p:cNvSpPr>
          <p:nvPr/>
        </p:nvSpPr>
        <p:spPr bwMode="gray">
          <a:xfrm>
            <a:off x="-9525" y="1447802"/>
            <a:ext cx="9164638" cy="3832225"/>
          </a:xfrm>
          <a:custGeom>
            <a:avLst/>
            <a:gdLst>
              <a:gd name="T0" fmla="*/ 2147483646 w 5773"/>
              <a:gd name="T1" fmla="*/ 2147483646 h 2414"/>
              <a:gd name="T2" fmla="*/ 2147483646 w 5773"/>
              <a:gd name="T3" fmla="*/ 2147483646 h 2414"/>
              <a:gd name="T4" fmla="*/ 2147483646 w 5773"/>
              <a:gd name="T5" fmla="*/ 2147483646 h 2414"/>
              <a:gd name="T6" fmla="*/ 2147483646 w 5773"/>
              <a:gd name="T7" fmla="*/ 2147483646 h 2414"/>
              <a:gd name="T8" fmla="*/ 2147483646 w 5773"/>
              <a:gd name="T9" fmla="*/ 2147483646 h 2414"/>
              <a:gd name="T10" fmla="*/ 2147483646 w 5773"/>
              <a:gd name="T11" fmla="*/ 2147483646 h 2414"/>
              <a:gd name="T12" fmla="*/ 2147483646 w 5773"/>
              <a:gd name="T13" fmla="*/ 2147483646 h 2414"/>
              <a:gd name="T14" fmla="*/ 2147483646 w 5773"/>
              <a:gd name="T15" fmla="*/ 2147483646 h 2414"/>
              <a:gd name="T16" fmla="*/ 2147483646 w 5773"/>
              <a:gd name="T17" fmla="*/ 2147483646 h 24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73" h="2414">
                <a:moveTo>
                  <a:pt x="12" y="124"/>
                </a:moveTo>
                <a:cubicBezTo>
                  <a:pt x="150" y="76"/>
                  <a:pt x="581" y="0"/>
                  <a:pt x="1381" y="12"/>
                </a:cubicBezTo>
                <a:cubicBezTo>
                  <a:pt x="2181" y="23"/>
                  <a:pt x="3370" y="437"/>
                  <a:pt x="4064" y="581"/>
                </a:cubicBezTo>
                <a:cubicBezTo>
                  <a:pt x="4758" y="725"/>
                  <a:pt x="5635" y="219"/>
                  <a:pt x="5773" y="118"/>
                </a:cubicBezTo>
                <a:lnTo>
                  <a:pt x="5766" y="2151"/>
                </a:lnTo>
                <a:cubicBezTo>
                  <a:pt x="4994" y="2407"/>
                  <a:pt x="4326" y="2311"/>
                  <a:pt x="3966" y="2263"/>
                </a:cubicBezTo>
                <a:cubicBezTo>
                  <a:pt x="3606" y="2215"/>
                  <a:pt x="2715" y="1873"/>
                  <a:pt x="1963" y="1897"/>
                </a:cubicBezTo>
                <a:cubicBezTo>
                  <a:pt x="1305" y="1893"/>
                  <a:pt x="0" y="2402"/>
                  <a:pt x="6" y="2407"/>
                </a:cubicBezTo>
                <a:cubicBezTo>
                  <a:pt x="12" y="2414"/>
                  <a:pt x="12" y="568"/>
                  <a:pt x="12" y="124"/>
                </a:cubicBezTo>
                <a:close/>
              </a:path>
            </a:pathLst>
          </a:custGeom>
          <a:solidFill>
            <a:schemeClr val="accent1">
              <a:alpha val="4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3E2103A2-AEF9-1698-AC8C-20EADAD0AB0F}"/>
              </a:ext>
            </a:extLst>
          </p:cNvPr>
          <p:cNvSpPr>
            <a:spLocks/>
          </p:cNvSpPr>
          <p:nvPr/>
        </p:nvSpPr>
        <p:spPr bwMode="gray">
          <a:xfrm>
            <a:off x="-9525" y="1730375"/>
            <a:ext cx="9150350" cy="3265488"/>
          </a:xfrm>
          <a:custGeom>
            <a:avLst/>
            <a:gdLst>
              <a:gd name="T0" fmla="*/ 2147483646 w 5764"/>
              <a:gd name="T1" fmla="*/ 2147483646 h 2057"/>
              <a:gd name="T2" fmla="*/ 2147483646 w 5764"/>
              <a:gd name="T3" fmla="*/ 2147483646 h 2057"/>
              <a:gd name="T4" fmla="*/ 2147483646 w 5764"/>
              <a:gd name="T5" fmla="*/ 2147483646 h 2057"/>
              <a:gd name="T6" fmla="*/ 2147483646 w 5764"/>
              <a:gd name="T7" fmla="*/ 2147483646 h 2057"/>
              <a:gd name="T8" fmla="*/ 2147483646 w 5764"/>
              <a:gd name="T9" fmla="*/ 2147483646 h 2057"/>
              <a:gd name="T10" fmla="*/ 2147483646 w 5764"/>
              <a:gd name="T11" fmla="*/ 2147483646 h 2057"/>
              <a:gd name="T12" fmla="*/ 2147483646 w 5764"/>
              <a:gd name="T13" fmla="*/ 2147483646 h 2057"/>
              <a:gd name="T14" fmla="*/ 2147483646 w 5764"/>
              <a:gd name="T15" fmla="*/ 2147483646 h 2057"/>
              <a:gd name="T16" fmla="*/ 2147483646 w 5764"/>
              <a:gd name="T17" fmla="*/ 2147483646 h 205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64" h="2057">
                <a:moveTo>
                  <a:pt x="6" y="272"/>
                </a:moveTo>
                <a:cubicBezTo>
                  <a:pt x="144" y="233"/>
                  <a:pt x="656" y="0"/>
                  <a:pt x="1453" y="10"/>
                </a:cubicBezTo>
                <a:cubicBezTo>
                  <a:pt x="2250" y="20"/>
                  <a:pt x="3475" y="403"/>
                  <a:pt x="4182" y="482"/>
                </a:cubicBezTo>
                <a:cubicBezTo>
                  <a:pt x="4890" y="561"/>
                  <a:pt x="5626" y="237"/>
                  <a:pt x="5764" y="154"/>
                </a:cubicBezTo>
                <a:lnTo>
                  <a:pt x="5764" y="1806"/>
                </a:lnTo>
                <a:cubicBezTo>
                  <a:pt x="4919" y="2052"/>
                  <a:pt x="4485" y="2057"/>
                  <a:pt x="4005" y="1994"/>
                </a:cubicBezTo>
                <a:cubicBezTo>
                  <a:pt x="3526" y="1929"/>
                  <a:pt x="2640" y="1502"/>
                  <a:pt x="1891" y="1522"/>
                </a:cubicBezTo>
                <a:cubicBezTo>
                  <a:pt x="1234" y="1519"/>
                  <a:pt x="0" y="1962"/>
                  <a:pt x="6" y="1967"/>
                </a:cubicBezTo>
                <a:cubicBezTo>
                  <a:pt x="12" y="1972"/>
                  <a:pt x="6" y="641"/>
                  <a:pt x="6" y="2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350"/>
          </a:p>
        </p:txBody>
      </p:sp>
      <p:grpSp>
        <p:nvGrpSpPr>
          <p:cNvPr id="4" name="Group 19">
            <a:extLst>
              <a:ext uri="{FF2B5EF4-FFF2-40B4-BE49-F238E27FC236}">
                <a16:creationId xmlns:a16="http://schemas.microsoft.com/office/drawing/2014/main" id="{91FF81F2-D511-2C48-987D-41B86F22BDB2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1947863"/>
            <a:ext cx="533400" cy="533400"/>
            <a:chOff x="4752" y="1200"/>
            <a:chExt cx="288" cy="288"/>
          </a:xfrm>
        </p:grpSpPr>
        <p:sp>
          <p:nvSpPr>
            <p:cNvPr id="5" name="Oval 20">
              <a:extLst>
                <a:ext uri="{FF2B5EF4-FFF2-40B4-BE49-F238E27FC236}">
                  <a16:creationId xmlns:a16="http://schemas.microsoft.com/office/drawing/2014/main" id="{CE22CA67-B6E3-950E-660C-B7CDCB880EB5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>
                <a:latin typeface="Arial" charset="0"/>
              </a:endParaRPr>
            </a:p>
          </p:txBody>
        </p:sp>
        <p:sp>
          <p:nvSpPr>
            <p:cNvPr id="6" name="Oval 21">
              <a:extLst>
                <a:ext uri="{FF2B5EF4-FFF2-40B4-BE49-F238E27FC236}">
                  <a16:creationId xmlns:a16="http://schemas.microsoft.com/office/drawing/2014/main" id="{AE3A61DF-2C1A-A194-5833-4CF1FD27998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>
                <a:latin typeface="Arial" charset="0"/>
              </a:endParaRPr>
            </a:p>
          </p:txBody>
        </p:sp>
      </p:grpSp>
      <p:grpSp>
        <p:nvGrpSpPr>
          <p:cNvPr id="7" name="Group 22">
            <a:extLst>
              <a:ext uri="{FF2B5EF4-FFF2-40B4-BE49-F238E27FC236}">
                <a16:creationId xmlns:a16="http://schemas.microsoft.com/office/drawing/2014/main" id="{87C6B787-55F7-6C0E-3ABB-731CFAD8F592}"/>
              </a:ext>
            </a:extLst>
          </p:cNvPr>
          <p:cNvGrpSpPr>
            <a:grpSpLocks/>
          </p:cNvGrpSpPr>
          <p:nvPr/>
        </p:nvGrpSpPr>
        <p:grpSpPr bwMode="auto">
          <a:xfrm>
            <a:off x="7620000" y="1371600"/>
            <a:ext cx="914400" cy="914400"/>
            <a:chOff x="4992" y="816"/>
            <a:chExt cx="576" cy="576"/>
          </a:xfrm>
        </p:grpSpPr>
        <p:sp>
          <p:nvSpPr>
            <p:cNvPr id="8" name="Oval 23">
              <a:extLst>
                <a:ext uri="{FF2B5EF4-FFF2-40B4-BE49-F238E27FC236}">
                  <a16:creationId xmlns:a16="http://schemas.microsoft.com/office/drawing/2014/main" id="{95083A33-F930-55ED-0BB6-9B1E23CDA375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350"/>
            </a:p>
          </p:txBody>
        </p:sp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EB8AB959-96DE-2899-601C-796A0FEC1FE6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>
                <a:latin typeface="Arial" charset="0"/>
              </a:endParaRPr>
            </a:p>
          </p:txBody>
        </p:sp>
      </p:grpSp>
      <p:grpSp>
        <p:nvGrpSpPr>
          <p:cNvPr id="10" name="Group 25">
            <a:extLst>
              <a:ext uri="{FF2B5EF4-FFF2-40B4-BE49-F238E27FC236}">
                <a16:creationId xmlns:a16="http://schemas.microsoft.com/office/drawing/2014/main" id="{9599BC25-371F-433B-8180-3358D2DAE1A1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3429000"/>
            <a:ext cx="1295400" cy="1371600"/>
            <a:chOff x="4992" y="816"/>
            <a:chExt cx="576" cy="576"/>
          </a:xfrm>
        </p:grpSpPr>
        <p:sp>
          <p:nvSpPr>
            <p:cNvPr id="11" name="Oval 26">
              <a:extLst>
                <a:ext uri="{FF2B5EF4-FFF2-40B4-BE49-F238E27FC236}">
                  <a16:creationId xmlns:a16="http://schemas.microsoft.com/office/drawing/2014/main" id="{D538CE56-A80D-7182-857D-A0AC931DE338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350"/>
            </a:p>
          </p:txBody>
        </p:sp>
        <p:sp>
          <p:nvSpPr>
            <p:cNvPr id="12" name="Oval 27">
              <a:extLst>
                <a:ext uri="{FF2B5EF4-FFF2-40B4-BE49-F238E27FC236}">
                  <a16:creationId xmlns:a16="http://schemas.microsoft.com/office/drawing/2014/main" id="{C5EEBF3D-C513-8301-4D01-2D1F49BF345F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>
                <a:latin typeface="Arial" charset="0"/>
              </a:endParaRPr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7708213E-75AF-00EB-AEB3-D7C673A86190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04796"/>
            <a:ext cx="1079500" cy="546100"/>
            <a:chOff x="2680" y="3678"/>
            <a:chExt cx="680" cy="344"/>
          </a:xfrm>
        </p:grpSpPr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81297D9E-7015-00A9-5E39-5278FCC2C93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680" y="3789"/>
              <a:ext cx="680" cy="23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1800" b="1">
                  <a:solidFill>
                    <a:schemeClr val="tx2"/>
                  </a:solidFill>
                </a:rPr>
                <a:t>LOGO</a:t>
              </a:r>
            </a:p>
          </p:txBody>
        </p:sp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6A1F07DE-F4DF-1DD4-897D-9660B50E600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2928" y="3493"/>
              <a:ext cx="172" cy="542"/>
            </a:xfrm>
            <a:prstGeom prst="moon">
              <a:avLst>
                <a:gd name="adj" fmla="val 2120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350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2590802"/>
            <a:ext cx="7086600" cy="1012825"/>
          </a:xfrm>
          <a:effectLst>
            <a:outerShdw dist="53882" dir="2700000" algn="ctr" rotWithShape="0">
              <a:schemeClr val="tx1"/>
            </a:outerShdw>
          </a:effectLst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295400" y="3581400"/>
            <a:ext cx="67056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500"/>
            </a:lvl1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5AC3DB48-3054-EE4F-CEEC-3B5D7217E9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7002"/>
            <a:ext cx="2133600" cy="2444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C497A955-7366-B33E-F40C-88528E246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2"/>
            <a:ext cx="2895600" cy="2444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93B2DA8C-4046-1AA5-065F-86B6EB9CE3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77002"/>
            <a:ext cx="2133600" cy="2444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92C0DACA-86A4-48A3-93AE-900AFBC6ACD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8610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1A4FD4-6530-FCCA-3265-393A6F8D63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52FBFD-1AE5-CBDE-2E51-C1BA551642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150935-51FF-23D8-C1AB-8A56F38D57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1D986-004D-4A88-8D4E-1E98333DD33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4907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0CF748-4114-A76C-4B3D-E4083BC6AF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AF39EB-1CDE-1D95-EE92-E12F4391A3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037CC5-4FDF-C589-D381-A19CDCC58B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676B7-7835-4638-8DC2-2B634DE24F4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21176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495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495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764ED-4305-94A2-242C-A89C851215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FF4F85-D988-3F3E-4F6A-E81FAA3802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D15B96-E356-5373-E7C0-575554BD8B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07C5E-E9EF-4178-824A-5218EB5C547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97693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8541562-F6C0-495F-74B6-7EE4A2019D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03CA6C6-7F3E-083A-1305-544CF376F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A11AB5E-D858-2CE7-6EF2-DA25675249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2FCB1-2B67-4A2A-8FE0-77F444F1CEE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70083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577CA19-8E83-1765-91D7-269A54AE2B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56B4B3-6EDE-4172-DB24-CC40BD3BA4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5D1B75-A0AC-6243-7815-8F4A294766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5E506-0B42-4CB5-AE72-787F46FD91C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33186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B4AA5E9-9671-015B-F70D-20D518A366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CBB17AA-2FC3-477B-8A22-63F1EE91A7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0F8008-7655-924C-D4A2-921BE3E1CE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04658-752F-4D19-A26B-0535C7EAF35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38575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E56D92-6876-9B17-7E28-CD87EBE643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976994-96C0-2F56-8363-A68D3D6F22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D15CF-D395-E506-11AB-A42824D145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94CB9-34DC-4827-8E6D-69F7FFE0CEE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4706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9BA8B7-48FF-8DC8-51F6-EA2DF1D7D4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015F38-C741-AD56-67D2-FF1FBA1430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E208E9-3BE7-CE77-29DD-23EE4A2A12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0D204-4BF1-403A-859D-2A150831DF8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10976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C38629-3B59-2095-9172-B2D1292921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2ACA0E-3D4F-DC97-4BF5-04B7074721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BFED2D-7F92-EDE4-1647-0BC1713D77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C0977-3D6D-4328-81E6-DA9E35E8BFD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61422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E66311-88F5-558A-5A5A-38ADF370B1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F58937-8502-B53E-A719-998CAA08DD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A2908F-2E30-D7F8-D0F5-11C49BAC9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B6673-EFEF-419D-B099-5C1D2E51571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75370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85801"/>
            <a:ext cx="73914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828800"/>
            <a:ext cx="8229600" cy="4495800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FCD03C-6BAA-3325-625F-F634984080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22BED2-C137-800F-C2CE-0069F38D80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747BE1-45B8-8768-2006-CBFBD98AC5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2CB80-A19E-4FA7-9727-66797C262CA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833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7">
            <a:extLst>
              <a:ext uri="{FF2B5EF4-FFF2-40B4-BE49-F238E27FC236}">
                <a16:creationId xmlns:a16="http://schemas.microsoft.com/office/drawing/2014/main" id="{E2CF21F8-8F82-ABB2-ACFB-3AE229EF79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4" imgW="9561905" imgH="1600000" progId="Photoshop.Image.6">
                  <p:embed/>
                </p:oleObj>
              </mc:Choice>
              <mc:Fallback>
                <p:oleObj name="Image" r:id="rId14" imgW="9561905" imgH="1600000" progId="Photoshop.Image.6">
                  <p:embed/>
                  <p:pic>
                    <p:nvPicPr>
                      <p:cNvPr id="1026" name="Object 27">
                        <a:extLst>
                          <a:ext uri="{FF2B5EF4-FFF2-40B4-BE49-F238E27FC236}">
                            <a16:creationId xmlns:a16="http://schemas.microsoft.com/office/drawing/2014/main" id="{E2CF21F8-8F82-ABB2-ACFB-3AE229EF79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white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Freeform 16">
            <a:extLst>
              <a:ext uri="{FF2B5EF4-FFF2-40B4-BE49-F238E27FC236}">
                <a16:creationId xmlns:a16="http://schemas.microsoft.com/office/drawing/2014/main" id="{307369FA-DABF-51E6-CB87-A8DBDE111263}"/>
              </a:ext>
            </a:extLst>
          </p:cNvPr>
          <p:cNvSpPr>
            <a:spLocks/>
          </p:cNvSpPr>
          <p:nvPr/>
        </p:nvSpPr>
        <p:spPr bwMode="gray">
          <a:xfrm>
            <a:off x="-11113" y="280990"/>
            <a:ext cx="9155113" cy="1620837"/>
          </a:xfrm>
          <a:custGeom>
            <a:avLst/>
            <a:gdLst>
              <a:gd name="T0" fmla="*/ 2147483646 w 5767"/>
              <a:gd name="T1" fmla="*/ 2147483646 h 1021"/>
              <a:gd name="T2" fmla="*/ 2147483646 w 5767"/>
              <a:gd name="T3" fmla="*/ 2147483646 h 1021"/>
              <a:gd name="T4" fmla="*/ 2147483646 w 5767"/>
              <a:gd name="T5" fmla="*/ 2147483646 h 1021"/>
              <a:gd name="T6" fmla="*/ 2147483646 w 5767"/>
              <a:gd name="T7" fmla="*/ 0 h 1021"/>
              <a:gd name="T8" fmla="*/ 2147483646 w 5767"/>
              <a:gd name="T9" fmla="*/ 2147483646 h 1021"/>
              <a:gd name="T10" fmla="*/ 2147483646 w 5767"/>
              <a:gd name="T11" fmla="*/ 2147483646 h 1021"/>
              <a:gd name="T12" fmla="*/ 2147483646 w 5767"/>
              <a:gd name="T13" fmla="*/ 2147483646 h 1021"/>
              <a:gd name="T14" fmla="*/ 2147483646 w 5767"/>
              <a:gd name="T15" fmla="*/ 2147483646 h 1021"/>
              <a:gd name="T16" fmla="*/ 2147483646 w 5767"/>
              <a:gd name="T17" fmla="*/ 2147483646 h 10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67" h="1021">
                <a:moveTo>
                  <a:pt x="6" y="109"/>
                </a:moveTo>
                <a:cubicBezTo>
                  <a:pt x="144" y="93"/>
                  <a:pt x="626" y="42"/>
                  <a:pt x="1427" y="46"/>
                </a:cubicBezTo>
                <a:cubicBezTo>
                  <a:pt x="2228" y="50"/>
                  <a:pt x="3321" y="224"/>
                  <a:pt x="4032" y="255"/>
                </a:cubicBezTo>
                <a:cubicBezTo>
                  <a:pt x="4742" y="286"/>
                  <a:pt x="5649" y="91"/>
                  <a:pt x="5767" y="0"/>
                </a:cubicBezTo>
                <a:lnTo>
                  <a:pt x="5767" y="776"/>
                </a:lnTo>
                <a:cubicBezTo>
                  <a:pt x="4948" y="879"/>
                  <a:pt x="4543" y="844"/>
                  <a:pt x="4065" y="831"/>
                </a:cubicBezTo>
                <a:cubicBezTo>
                  <a:pt x="3587" y="818"/>
                  <a:pt x="2973" y="694"/>
                  <a:pt x="1984" y="674"/>
                </a:cubicBezTo>
                <a:cubicBezTo>
                  <a:pt x="995" y="654"/>
                  <a:pt x="28" y="969"/>
                  <a:pt x="14" y="995"/>
                </a:cubicBezTo>
                <a:cubicBezTo>
                  <a:pt x="0" y="1021"/>
                  <a:pt x="6" y="255"/>
                  <a:pt x="6" y="109"/>
                </a:cubicBezTo>
                <a:close/>
              </a:path>
            </a:pathLst>
          </a:custGeom>
          <a:solidFill>
            <a:schemeClr val="accent1">
              <a:alpha val="4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028" name="Freeform 17">
            <a:extLst>
              <a:ext uri="{FF2B5EF4-FFF2-40B4-BE49-F238E27FC236}">
                <a16:creationId xmlns:a16="http://schemas.microsoft.com/office/drawing/2014/main" id="{056C6139-7012-0E3C-21ED-838E26130506}"/>
              </a:ext>
            </a:extLst>
          </p:cNvPr>
          <p:cNvSpPr>
            <a:spLocks/>
          </p:cNvSpPr>
          <p:nvPr/>
        </p:nvSpPr>
        <p:spPr bwMode="gray">
          <a:xfrm>
            <a:off x="-20638" y="533402"/>
            <a:ext cx="9161463" cy="1006475"/>
          </a:xfrm>
          <a:custGeom>
            <a:avLst/>
            <a:gdLst>
              <a:gd name="T0" fmla="*/ 2147483646 w 5771"/>
              <a:gd name="T1" fmla="*/ 2147483646 h 634"/>
              <a:gd name="T2" fmla="*/ 2147483646 w 5771"/>
              <a:gd name="T3" fmla="*/ 2147483646 h 634"/>
              <a:gd name="T4" fmla="*/ 2147483646 w 5771"/>
              <a:gd name="T5" fmla="*/ 2147483646 h 634"/>
              <a:gd name="T6" fmla="*/ 2147483646 w 5771"/>
              <a:gd name="T7" fmla="*/ 2147483646 h 634"/>
              <a:gd name="T8" fmla="*/ 2147483646 w 5771"/>
              <a:gd name="T9" fmla="*/ 2147483646 h 634"/>
              <a:gd name="T10" fmla="*/ 2147483646 w 5771"/>
              <a:gd name="T11" fmla="*/ 2147483646 h 634"/>
              <a:gd name="T12" fmla="*/ 2147483646 w 5771"/>
              <a:gd name="T13" fmla="*/ 2147483646 h 634"/>
              <a:gd name="T14" fmla="*/ 2147483646 w 5771"/>
              <a:gd name="T15" fmla="*/ 2147483646 h 634"/>
              <a:gd name="T16" fmla="*/ 2147483646 w 5771"/>
              <a:gd name="T17" fmla="*/ 2147483646 h 6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71" h="634">
                <a:moveTo>
                  <a:pt x="20" y="109"/>
                </a:moveTo>
                <a:cubicBezTo>
                  <a:pt x="26" y="109"/>
                  <a:pt x="645" y="0"/>
                  <a:pt x="1442" y="3"/>
                </a:cubicBezTo>
                <a:cubicBezTo>
                  <a:pt x="2239" y="6"/>
                  <a:pt x="3443" y="123"/>
                  <a:pt x="4150" y="148"/>
                </a:cubicBezTo>
                <a:cubicBezTo>
                  <a:pt x="4858" y="173"/>
                  <a:pt x="5633" y="63"/>
                  <a:pt x="5771" y="37"/>
                </a:cubicBezTo>
                <a:lnTo>
                  <a:pt x="5771" y="557"/>
                </a:lnTo>
                <a:cubicBezTo>
                  <a:pt x="4926" y="634"/>
                  <a:pt x="4422" y="612"/>
                  <a:pt x="3942" y="592"/>
                </a:cubicBezTo>
                <a:cubicBezTo>
                  <a:pt x="3463" y="572"/>
                  <a:pt x="2588" y="450"/>
                  <a:pt x="1839" y="456"/>
                </a:cubicBezTo>
                <a:cubicBezTo>
                  <a:pt x="1182" y="455"/>
                  <a:pt x="0" y="618"/>
                  <a:pt x="6" y="620"/>
                </a:cubicBezTo>
                <a:cubicBezTo>
                  <a:pt x="12" y="621"/>
                  <a:pt x="14" y="109"/>
                  <a:pt x="20" y="1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350"/>
          </a:p>
        </p:txBody>
      </p:sp>
      <p:grpSp>
        <p:nvGrpSpPr>
          <p:cNvPr id="1029" name="Group 18">
            <a:extLst>
              <a:ext uri="{FF2B5EF4-FFF2-40B4-BE49-F238E27FC236}">
                <a16:creationId xmlns:a16="http://schemas.microsoft.com/office/drawing/2014/main" id="{9211E150-C2E8-4B77-6BF4-938426BCEF66}"/>
              </a:ext>
            </a:extLst>
          </p:cNvPr>
          <p:cNvGrpSpPr>
            <a:grpSpLocks/>
          </p:cNvGrpSpPr>
          <p:nvPr/>
        </p:nvGrpSpPr>
        <p:grpSpPr bwMode="auto">
          <a:xfrm>
            <a:off x="7740651" y="347663"/>
            <a:ext cx="387350" cy="366712"/>
            <a:chOff x="4752" y="1200"/>
            <a:chExt cx="288" cy="288"/>
          </a:xfrm>
        </p:grpSpPr>
        <p:sp>
          <p:nvSpPr>
            <p:cNvPr id="1043" name="Oval 19">
              <a:extLst>
                <a:ext uri="{FF2B5EF4-FFF2-40B4-BE49-F238E27FC236}">
                  <a16:creationId xmlns:a16="http://schemas.microsoft.com/office/drawing/2014/main" id="{DC75A77B-B1B2-59CF-8248-8FC825F23FD4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>
                <a:latin typeface="Arial" charset="0"/>
              </a:endParaRPr>
            </a:p>
          </p:txBody>
        </p:sp>
        <p:sp>
          <p:nvSpPr>
            <p:cNvPr id="1044" name="Oval 20">
              <a:extLst>
                <a:ext uri="{FF2B5EF4-FFF2-40B4-BE49-F238E27FC236}">
                  <a16:creationId xmlns:a16="http://schemas.microsoft.com/office/drawing/2014/main" id="{4E3F267E-1573-75E6-144F-0520D7ECC215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>
                <a:latin typeface="Arial" charset="0"/>
              </a:endParaRPr>
            </a:p>
          </p:txBody>
        </p:sp>
      </p:grpSp>
      <p:grpSp>
        <p:nvGrpSpPr>
          <p:cNvPr id="1030" name="Group 21">
            <a:extLst>
              <a:ext uri="{FF2B5EF4-FFF2-40B4-BE49-F238E27FC236}">
                <a16:creationId xmlns:a16="http://schemas.microsoft.com/office/drawing/2014/main" id="{1A42E041-06F6-0688-53F3-510280814B5F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1039" name="Oval 22">
              <a:extLst>
                <a:ext uri="{FF2B5EF4-FFF2-40B4-BE49-F238E27FC236}">
                  <a16:creationId xmlns:a16="http://schemas.microsoft.com/office/drawing/2014/main" id="{782CAD01-DA9A-F034-0BA9-4A9CA994798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350"/>
            </a:p>
          </p:txBody>
        </p:sp>
        <p:sp>
          <p:nvSpPr>
            <p:cNvPr id="1047" name="Oval 23">
              <a:extLst>
                <a:ext uri="{FF2B5EF4-FFF2-40B4-BE49-F238E27FC236}">
                  <a16:creationId xmlns:a16="http://schemas.microsoft.com/office/drawing/2014/main" id="{CA0E2F9F-DD5B-CC28-C852-5D14C128377C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>
                <a:latin typeface="Arial" charset="0"/>
              </a:endParaRPr>
            </a:p>
          </p:txBody>
        </p:sp>
      </p:grpSp>
      <p:grpSp>
        <p:nvGrpSpPr>
          <p:cNvPr id="1031" name="Group 24">
            <a:extLst>
              <a:ext uri="{FF2B5EF4-FFF2-40B4-BE49-F238E27FC236}">
                <a16:creationId xmlns:a16="http://schemas.microsoft.com/office/drawing/2014/main" id="{4A974FBB-819B-3CAD-0063-BB71D97EEB81}"/>
              </a:ext>
            </a:extLst>
          </p:cNvPr>
          <p:cNvGrpSpPr>
            <a:grpSpLocks/>
          </p:cNvGrpSpPr>
          <p:nvPr/>
        </p:nvGrpSpPr>
        <p:grpSpPr bwMode="auto">
          <a:xfrm>
            <a:off x="171451" y="819150"/>
            <a:ext cx="720725" cy="762000"/>
            <a:chOff x="4992" y="816"/>
            <a:chExt cx="576" cy="576"/>
          </a:xfrm>
        </p:grpSpPr>
        <p:sp>
          <p:nvSpPr>
            <p:cNvPr id="1037" name="Oval 25">
              <a:extLst>
                <a:ext uri="{FF2B5EF4-FFF2-40B4-BE49-F238E27FC236}">
                  <a16:creationId xmlns:a16="http://schemas.microsoft.com/office/drawing/2014/main" id="{C5E43A4C-37A3-81D4-73C0-9BB861DD6ABC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350"/>
            </a:p>
          </p:txBody>
        </p:sp>
        <p:sp>
          <p:nvSpPr>
            <p:cNvPr id="1050" name="Oval 26">
              <a:extLst>
                <a:ext uri="{FF2B5EF4-FFF2-40B4-BE49-F238E27FC236}">
                  <a16:creationId xmlns:a16="http://schemas.microsoft.com/office/drawing/2014/main" id="{D8885B2C-29F0-EC27-3D26-DC98402D478C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1350">
                <a:latin typeface="Arial" charset="0"/>
              </a:endParaRPr>
            </a:p>
          </p:txBody>
        </p:sp>
      </p:grpSp>
      <p:sp>
        <p:nvSpPr>
          <p:cNvPr id="1032" name="Rectangle 3">
            <a:extLst>
              <a:ext uri="{FF2B5EF4-FFF2-40B4-BE49-F238E27FC236}">
                <a16:creationId xmlns:a16="http://schemas.microsoft.com/office/drawing/2014/main" id="{1A76AB92-A0DE-628B-4F6F-97956759C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E9D0677-4520-78D9-EB8D-5CA92822D6A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2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180CD2-0D01-41A3-D06A-5FC45D4AA06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2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F5A5CAF0-EC00-86D7-2B36-3511CC6E19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2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1B0DA9C8-61D8-4B11-BB65-E7C5989DE60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1036" name="Rectangle 2">
            <a:extLst>
              <a:ext uri="{FF2B5EF4-FFF2-40B4-BE49-F238E27FC236}">
                <a16:creationId xmlns:a16="http://schemas.microsoft.com/office/drawing/2014/main" id="{C43018BA-2E80-9357-E5FD-D573B8AEE2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white">
          <a:xfrm>
            <a:off x="914400" y="685801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4993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18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5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4"/>
          <p:cNvSpPr txBox="1">
            <a:spLocks/>
          </p:cNvSpPr>
          <p:nvPr/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/>
          <a:lstStyle/>
          <a:p>
            <a:pPr marL="365760" marR="0" lvl="0" indent="-256032" algn="ct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kk-KZ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«Ақмола облысы білім басқармасының</a:t>
            </a:r>
            <a:endParaRPr kumimoji="0" lang="ru-RU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65760" marR="0" lvl="0" indent="-256032" algn="ct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kk-KZ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Степногорск қаласы бойынша білім бөлімі</a:t>
            </a:r>
            <a:endParaRPr kumimoji="0" lang="ru-RU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65760" marR="0" lvl="0" indent="-256032" algn="ct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kk-KZ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Степногорск қаласының</a:t>
            </a:r>
            <a:endParaRPr kumimoji="0" lang="ru-RU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65760" marR="0" lvl="0" indent="-256032" algn="ct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kk-KZ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Қаныш Сәтпаев атындағы № 9</a:t>
            </a:r>
            <a:endParaRPr kumimoji="0" lang="ru-RU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65760" marR="0" lvl="0" indent="-256032" algn="ct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kk-KZ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жалпы орта білім беретін мектебі» КММ </a:t>
            </a:r>
            <a:endParaRPr kumimoji="0" lang="ru-RU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65760" lvl="0" indent="-256032" algn="ctr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kumimoji="0" lang="kk-KZ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2025-2026 оқу </a:t>
            </a:r>
            <a:r>
              <a:rPr lang="kk-KZ" sz="2700" b="1" dirty="0">
                <a:latin typeface="Times New Roman" pitchFamily="18" charset="0"/>
                <a:cs typeface="Times New Roman" pitchFamily="18" charset="0"/>
              </a:rPr>
              <a:t>жылындағы                                             3-тоқсанның </a:t>
            </a:r>
            <a:r>
              <a:rPr kumimoji="0" lang="kk-KZ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қорытындысы </a:t>
            </a:r>
            <a:endParaRPr kumimoji="0" lang="ru-RU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260649"/>
            <a:ext cx="9144000" cy="2232248"/>
          </a:xfrm>
        </p:spPr>
        <p:txBody>
          <a:bodyPr>
            <a:normAutofit/>
          </a:bodyPr>
          <a:lstStyle/>
          <a:p>
            <a:pPr algn="ctr"/>
            <a:r>
              <a:rPr lang="ru-RU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Азатбекұлы Дінмұхаммед, Жақсылық Назлы</a:t>
            </a:r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10 "А" </a:t>
            </a:r>
            <a:r>
              <a:rPr lang="ru-RU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беретін</a:t>
            </a:r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пәндер бойынша</a:t>
            </a:r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Республикалық зерттеу</a:t>
            </a:r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жобалары</a:t>
            </a:r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конкурсының Облыстық кезеңі </a:t>
            </a:r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3-орын</a:t>
            </a:r>
          </a:p>
          <a:p>
            <a:pPr algn="ctr"/>
            <a:r>
              <a:rPr lang="kk-KZ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Республикалық кезең сертификат</a:t>
            </a:r>
            <a:endParaRPr lang="ru-RU" sz="1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AutoShape 4" descr="blob:https://web.whatsapp.com/3ad756fb-2557-4178-9c36-9f644dbac62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WhatsApp Image 2026-04-03 at 09.21.4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628800"/>
            <a:ext cx="3168352" cy="4400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WhatsApp Image 2026-04-03 at 09.21.44.jpeg"/>
          <p:cNvPicPr>
            <a:picLocks noChangeAspect="1"/>
          </p:cNvPicPr>
          <p:nvPr/>
        </p:nvPicPr>
        <p:blipFill>
          <a:blip r:embed="rId3" cstate="print"/>
          <a:srcRect t="21623"/>
          <a:stretch>
            <a:fillRect/>
          </a:stretch>
        </p:blipFill>
        <p:spPr>
          <a:xfrm>
            <a:off x="5076056" y="1772816"/>
            <a:ext cx="3482145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88840"/>
            <a:ext cx="2952328" cy="4104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23528" y="980728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Балтабаев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Габдулла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9 «Ә» </a:t>
            </a:r>
          </a:p>
          <a:p>
            <a:pPr algn="ctr"/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қалалық кезең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1-орын </a:t>
            </a:r>
          </a:p>
          <a:p>
            <a:pPr algn="ctr"/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Облыстық кезең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3-орын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188640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беретін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пәндер бойынша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Республикалық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олимпиада </a:t>
            </a:r>
            <a:endParaRPr lang="ru-RU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t="24788"/>
          <a:stretch>
            <a:fillRect/>
          </a:stretch>
        </p:blipFill>
        <p:spPr bwMode="auto">
          <a:xfrm>
            <a:off x="5148064" y="1988840"/>
            <a:ext cx="3240360" cy="4104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572000" y="1052736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Қайролла аян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6 «Ә»</a:t>
            </a:r>
          </a:p>
          <a:p>
            <a:pPr algn="ctr"/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қалалық кезең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1-орын </a:t>
            </a:r>
          </a:p>
          <a:p>
            <a:pPr algn="ctr"/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Облыстық кезең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1-орын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WhatsApp Image 2026-04-03 at 09.09.48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9836"/>
          <a:stretch>
            <a:fillRect/>
          </a:stretch>
        </p:blipFill>
        <p:spPr>
          <a:xfrm>
            <a:off x="755576" y="1124744"/>
            <a:ext cx="3289012" cy="3672408"/>
          </a:xfrm>
        </p:spPr>
      </p:pic>
      <p:sp>
        <p:nvSpPr>
          <p:cNvPr id="4" name="Прямоугольник 3"/>
          <p:cNvSpPr/>
          <p:nvPr/>
        </p:nvSpPr>
        <p:spPr>
          <a:xfrm>
            <a:off x="0" y="116632"/>
            <a:ext cx="4680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Исламбекова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Райгүл 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9 «Ә»</a:t>
            </a:r>
          </a:p>
          <a:p>
            <a:pPr algn="ctr"/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"Бес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асық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" 1</a:t>
            </a:r>
            <a:r>
              <a:rPr lang="en-US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орын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Ақмола облысының чемпионы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WhatsApp Image 2026-04-03 at 09.32.27.jpeg"/>
          <p:cNvPicPr>
            <a:picLocks noChangeAspect="1"/>
          </p:cNvPicPr>
          <p:nvPr/>
        </p:nvPicPr>
        <p:blipFill>
          <a:blip r:embed="rId3" cstate="print"/>
          <a:srcRect t="30288"/>
          <a:stretch>
            <a:fillRect/>
          </a:stretch>
        </p:blipFill>
        <p:spPr>
          <a:xfrm>
            <a:off x="2987824" y="4293096"/>
            <a:ext cx="3803915" cy="242088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b="14013"/>
          <a:stretch>
            <a:fillRect/>
          </a:stretch>
        </p:blipFill>
        <p:spPr bwMode="auto">
          <a:xfrm>
            <a:off x="5004048" y="1196752"/>
            <a:ext cx="336240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283968" y="116632"/>
            <a:ext cx="48600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Муканова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Дарина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6 «Б» </a:t>
            </a:r>
          </a:p>
          <a:p>
            <a:pPr algn="ctr"/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"Бес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асық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3-орын</a:t>
            </a:r>
          </a:p>
          <a:p>
            <a:pPr algn="ctr"/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Жұмағұл Аяжан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6 «Б» </a:t>
            </a:r>
          </a:p>
          <a:p>
            <a:pPr algn="ctr"/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"Бес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асық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2-орын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WhatsApp Image 2026-04-03 at 13.05.06.jpeg"/>
          <p:cNvPicPr>
            <a:picLocks noChangeAspect="1"/>
          </p:cNvPicPr>
          <p:nvPr/>
        </p:nvPicPr>
        <p:blipFill>
          <a:blip r:embed="rId2" cstate="print"/>
          <a:srcRect l="9127" t="19550" r="1882" b="21651"/>
          <a:stretch>
            <a:fillRect/>
          </a:stretch>
        </p:blipFill>
        <p:spPr>
          <a:xfrm>
            <a:off x="3131840" y="2276872"/>
            <a:ext cx="2808312" cy="4032448"/>
          </a:xfrm>
          <a:prstGeom prst="rect">
            <a:avLst/>
          </a:prstGeom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 l="6902" t="31669" b="12223"/>
          <a:stretch>
            <a:fillRect/>
          </a:stretch>
        </p:blipFill>
        <p:spPr bwMode="auto">
          <a:xfrm>
            <a:off x="6084168" y="188640"/>
            <a:ext cx="291389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print"/>
          <a:srcRect l="12778" t="28716" b="14585"/>
          <a:stretch>
            <a:fillRect/>
          </a:stretch>
        </p:blipFill>
        <p:spPr bwMode="auto">
          <a:xfrm>
            <a:off x="251519" y="188640"/>
            <a:ext cx="2803479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267744" y="692696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“Бастау” олимпиадасы</a:t>
            </a:r>
          </a:p>
          <a:p>
            <a:pPr algn="ctr"/>
            <a:r>
              <a:rPr lang="kk-KZ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Қалалық кезең 1-орын</a:t>
            </a:r>
          </a:p>
          <a:p>
            <a:pPr algn="ctr"/>
            <a:r>
              <a:rPr lang="kk-KZ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Облыстық кезең 3-орын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0">
            <a:extLst>
              <a:ext uri="{FF2B5EF4-FFF2-40B4-BE49-F238E27FC236}">
                <a16:creationId xmlns:a16="http://schemas.microsoft.com/office/drawing/2014/main" id="{8CC49F84-B677-EA56-B808-2DFC6315D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5" y="1553766"/>
            <a:ext cx="62150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k-KZ" altLang="ru-RU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kk-KZ" altLang="ru-RU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466F230-F5DB-BCF0-A6D1-3D83CC5119D1}"/>
              </a:ext>
            </a:extLst>
          </p:cNvPr>
          <p:cNvGrpSpPr/>
          <p:nvPr/>
        </p:nvGrpSpPr>
        <p:grpSpPr>
          <a:xfrm>
            <a:off x="1250156" y="5888741"/>
            <a:ext cx="6857999" cy="721518"/>
            <a:chOff x="1143001" y="5313761"/>
            <a:chExt cx="6857999" cy="721518"/>
          </a:xfrm>
        </p:grpSpPr>
        <p:pic>
          <p:nvPicPr>
            <p:cNvPr id="11267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51D91559-1DD2-03C4-10AD-E4D4D81FC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1" y="5313761"/>
              <a:ext cx="2303860" cy="686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8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DD8A6FD2-3757-CC4F-97B6-E2ADF7608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438" y="5313761"/>
              <a:ext cx="2143125" cy="686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9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56BF3D64-C148-EC60-939F-4C891434A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7141" y="5348288"/>
              <a:ext cx="2303859" cy="68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3EB4B61-8E72-0438-3A4F-3D9B7CBCB19E}"/>
              </a:ext>
            </a:extLst>
          </p:cNvPr>
          <p:cNvSpPr txBox="1"/>
          <p:nvPr/>
        </p:nvSpPr>
        <p:spPr>
          <a:xfrm>
            <a:off x="4457701" y="1957983"/>
            <a:ext cx="3963323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kk-KZ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Сулейменова Қарлығаш Дулатовна Оқу-ағарту министрлігінің </a:t>
            </a:r>
            <a:r>
              <a:rPr lang="kk-KZ" sz="2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«Ыбырай Алтынсарин» </a:t>
            </a:r>
            <a:r>
              <a:rPr lang="kk-KZ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төсбелгісімен, </a:t>
            </a:r>
            <a:r>
              <a:rPr lang="kk-KZ" sz="2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«Педагогтің кәсіби міндеттерін үлгілі орындағаны үшін» </a:t>
            </a:r>
            <a:r>
              <a:rPr lang="kk-KZ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төсбелгісімен марапатқа және бағалы сертификатқа ие болды. </a:t>
            </a:r>
            <a:endParaRPr lang="ru-RU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F6390E75-7E5E-6B73-48A3-D9F70157CD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ru-RU" sz="135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1EEBE8-20D5-5E4F-BE65-CEBF867685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361" b="18964"/>
          <a:stretch>
            <a:fillRect/>
          </a:stretch>
        </p:blipFill>
        <p:spPr>
          <a:xfrm>
            <a:off x="853505" y="1553766"/>
            <a:ext cx="2969859" cy="3908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1569A8B3-2581-22AE-F3F5-A9042C9B3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4469" y="1077516"/>
            <a:ext cx="62150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k-KZ" altLang="ru-RU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kk-KZ" altLang="ru-RU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2763AF-B2E1-4C36-A5B3-91BD59BF0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139" y="668278"/>
            <a:ext cx="3725122" cy="46166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kk-KZ" altLang="ru-RU" sz="24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Педагогтер жетістігінен</a:t>
            </a:r>
            <a:endParaRPr lang="kk-KZ" altLang="ru-RU" sz="2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C7A0C-5EA9-EED8-748C-FF35D63AA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0">
            <a:extLst>
              <a:ext uri="{FF2B5EF4-FFF2-40B4-BE49-F238E27FC236}">
                <a16:creationId xmlns:a16="http://schemas.microsoft.com/office/drawing/2014/main" id="{ECC349E6-C48F-3A99-9B37-8DC187E99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5" y="1553766"/>
            <a:ext cx="62150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kk-KZ" altLang="ru-RU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kk-KZ" altLang="ru-RU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EF2E7BD-C62C-4E74-2E42-9847B8951DCE}"/>
              </a:ext>
            </a:extLst>
          </p:cNvPr>
          <p:cNvGrpSpPr/>
          <p:nvPr/>
        </p:nvGrpSpPr>
        <p:grpSpPr>
          <a:xfrm>
            <a:off x="1250156" y="5890989"/>
            <a:ext cx="6857999" cy="721518"/>
            <a:chOff x="1143001" y="5313761"/>
            <a:chExt cx="6857999" cy="721518"/>
          </a:xfrm>
        </p:grpSpPr>
        <p:pic>
          <p:nvPicPr>
            <p:cNvPr id="11267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A8679463-D008-7072-017C-73ECF44A5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1" y="5313761"/>
              <a:ext cx="2303860" cy="686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8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D3940DFD-3950-D09F-445D-332DF016A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438" y="5313761"/>
              <a:ext cx="2143125" cy="686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9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8CC0976B-3165-33B3-57EC-9944FF2C29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7141" y="5348288"/>
              <a:ext cx="2303859" cy="68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E0299F4-205C-C9B8-14D7-080C42D39436}"/>
              </a:ext>
            </a:extLst>
          </p:cNvPr>
          <p:cNvSpPr txBox="1"/>
          <p:nvPr/>
        </p:nvSpPr>
        <p:spPr>
          <a:xfrm>
            <a:off x="4194698" y="1699039"/>
            <a:ext cx="4327865" cy="389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lnSpc>
                <a:spcPct val="115000"/>
              </a:lnSpc>
              <a:spcAft>
                <a:spcPts val="600"/>
              </a:spcAft>
            </a:pPr>
            <a:r>
              <a:rPr lang="kk-KZ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 пәнінің мұғалімі </a:t>
            </a:r>
            <a:r>
              <a:rPr lang="kk-KZ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Ахметова Меруерт Акановна </a:t>
            </a:r>
            <a:r>
              <a:rPr lang="kk-KZ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Алматы қаласында өткен Қазақстан Республикасы Оқу-ағарту министрлігінің Республикалық ғылыми-педагогикалық кітапханасы 2025 жылдың 05 желтоқсанында ұйымдастырған «Тәжірибе. Ізденіс. Даму: Көркем әдебиетті жаратылыстану пәндері арқылы оқытудағы заманауи тәжірибелер» тақырыбындағы республикалық семинарға қатысып, тәжірибе бөлісті.</a:t>
            </a:r>
            <a:endParaRPr lang="ru-RU" kern="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D1C989-7932-0353-33CA-54A7A70F50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18" b="10406"/>
          <a:stretch>
            <a:fillRect/>
          </a:stretch>
        </p:blipFill>
        <p:spPr bwMode="auto">
          <a:xfrm flipH="1">
            <a:off x="683580" y="1850995"/>
            <a:ext cx="3098307" cy="3249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6890CA03-54F1-4B1B-0F8C-28E377B54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719798"/>
            <a:ext cx="3725122" cy="46166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kk-KZ" altLang="ru-RU" sz="24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Педагогтер жетістігінен</a:t>
            </a:r>
            <a:endParaRPr lang="kk-KZ" altLang="ru-RU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4314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7FBE0-D7D9-A1CA-1706-799DFAEDC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0">
            <a:extLst>
              <a:ext uri="{FF2B5EF4-FFF2-40B4-BE49-F238E27FC236}">
                <a16:creationId xmlns:a16="http://schemas.microsoft.com/office/drawing/2014/main" id="{96C2E1DF-B0DD-42C3-D2ED-656BC83C5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5" y="1553766"/>
            <a:ext cx="62150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kk-KZ" altLang="ru-RU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kk-KZ" altLang="ru-RU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B19F5FF-8179-DAA0-4E4A-A433274511CB}"/>
              </a:ext>
            </a:extLst>
          </p:cNvPr>
          <p:cNvGrpSpPr/>
          <p:nvPr/>
        </p:nvGrpSpPr>
        <p:grpSpPr>
          <a:xfrm>
            <a:off x="1043608" y="5877272"/>
            <a:ext cx="6857999" cy="721518"/>
            <a:chOff x="1143001" y="5313761"/>
            <a:chExt cx="6857999" cy="721518"/>
          </a:xfrm>
        </p:grpSpPr>
        <p:pic>
          <p:nvPicPr>
            <p:cNvPr id="11267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2503A420-2AB4-2FCE-DBB8-6C559EAF4B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1" y="5313761"/>
              <a:ext cx="2303860" cy="686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8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887BBACE-B5A0-C85B-2D3D-7D9F987250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438" y="5313761"/>
              <a:ext cx="2143125" cy="686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9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B3771E21-459A-2631-1B55-32C8A55C31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7141" y="5348288"/>
              <a:ext cx="2303859" cy="68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77AA780-5B18-1137-DBC4-7EE2442BEA02}"/>
              </a:ext>
            </a:extLst>
          </p:cNvPr>
          <p:cNvSpPr txBox="1"/>
          <p:nvPr/>
        </p:nvSpPr>
        <p:spPr>
          <a:xfrm>
            <a:off x="243751" y="1969264"/>
            <a:ext cx="4480033" cy="2929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</a:pPr>
            <a:r>
              <a:rPr lang="kk-KZ" sz="27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Тарих пәнінің мұғалімі </a:t>
            </a:r>
            <a:r>
              <a:rPr lang="kk-KZ" sz="2700" b="1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Кожахметова Нұргүл Темирбаевна</a:t>
            </a:r>
          </a:p>
          <a:p>
            <a:pPr algn="ctr" defTabSz="685800">
              <a:lnSpc>
                <a:spcPct val="115000"/>
              </a:lnSpc>
            </a:pPr>
            <a:r>
              <a:rPr lang="kk-KZ" sz="27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«Зияткер тарихшы» олимпиадасы,    2-орын, облыстық кезең қатысушысы</a:t>
            </a:r>
            <a:endParaRPr lang="ru-RU" sz="2700" kern="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510B1D-FF88-0749-951F-46E517366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701275"/>
            <a:ext cx="3725122" cy="46166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kk-KZ" altLang="ru-RU" sz="24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Педагогтер жетістігінен</a:t>
            </a:r>
            <a:endParaRPr lang="kk-KZ" altLang="ru-RU" sz="2400" b="1" dirty="0">
              <a:solidFill>
                <a:srgbClr val="FFFF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DF9147-4875-159A-5474-EB3D4EF533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859" t="17505" r="6625" b="995"/>
          <a:stretch>
            <a:fillRect/>
          </a:stretch>
        </p:blipFill>
        <p:spPr>
          <a:xfrm>
            <a:off x="4788024" y="1578431"/>
            <a:ext cx="4032448" cy="3506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6374489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FECBB-B514-4E03-C5A4-C24F80D81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0">
            <a:extLst>
              <a:ext uri="{FF2B5EF4-FFF2-40B4-BE49-F238E27FC236}">
                <a16:creationId xmlns:a16="http://schemas.microsoft.com/office/drawing/2014/main" id="{5D26CDB4-8DE7-4EB3-6B8A-8EA60EF7D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5" y="1553766"/>
            <a:ext cx="62150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kk-KZ" altLang="ru-RU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kk-KZ" altLang="ru-RU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468CBE7-19CD-AFAB-1190-FCF96791128C}"/>
              </a:ext>
            </a:extLst>
          </p:cNvPr>
          <p:cNvGrpSpPr/>
          <p:nvPr/>
        </p:nvGrpSpPr>
        <p:grpSpPr>
          <a:xfrm>
            <a:off x="1143000" y="5744151"/>
            <a:ext cx="6857999" cy="721518"/>
            <a:chOff x="1143001" y="5313761"/>
            <a:chExt cx="6857999" cy="721518"/>
          </a:xfrm>
        </p:grpSpPr>
        <p:pic>
          <p:nvPicPr>
            <p:cNvPr id="11267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6976FE66-0222-6083-22DF-B7AD9CABFE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1" y="5313761"/>
              <a:ext cx="2303860" cy="686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8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25DF8155-0367-06CB-5A95-C3B2EB94CF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438" y="5313761"/>
              <a:ext cx="2143125" cy="686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9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47DAE19A-58DD-DED3-A7D2-060E9B8DA9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7141" y="5348288"/>
              <a:ext cx="2303859" cy="68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C1EF294-35B0-0AB7-6CFA-4DEDFEA7E94C}"/>
              </a:ext>
            </a:extLst>
          </p:cNvPr>
          <p:cNvSpPr txBox="1"/>
          <p:nvPr/>
        </p:nvSpPr>
        <p:spPr>
          <a:xfrm>
            <a:off x="5308326" y="1577069"/>
            <a:ext cx="3512145" cy="3603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</a:pPr>
            <a:r>
              <a:rPr lang="kk-KZ" sz="15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kk-KZ" sz="20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Дарынды балаларға – талантты ұстаз»</a:t>
            </a:r>
            <a:r>
              <a:rPr lang="kk-KZ" sz="2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685800">
              <a:lnSpc>
                <a:spcPct val="115000"/>
              </a:lnSpc>
            </a:pPr>
            <a:r>
              <a:rPr lang="kk-KZ" sz="2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тақырыбымен өткен </a:t>
            </a:r>
            <a:endParaRPr lang="ru-RU" sz="2000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15000"/>
              </a:lnSpc>
            </a:pPr>
            <a:r>
              <a:rPr lang="kk-KZ" sz="2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Республикалық байқаудың қалалық кезеңіне мектебімізден физика пәнінің мұғалімі </a:t>
            </a:r>
            <a:r>
              <a:rPr lang="kk-KZ" sz="2000" b="1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Әзен Руслан Әлібекұлы</a:t>
            </a:r>
            <a:r>
              <a:rPr lang="kk-KZ" sz="20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2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қатысып,  </a:t>
            </a:r>
            <a:endParaRPr lang="ru-RU" sz="2000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15000"/>
              </a:lnSpc>
            </a:pPr>
            <a:r>
              <a:rPr lang="kk-KZ" sz="20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ГРАН-ПРИ </a:t>
            </a:r>
          </a:p>
          <a:p>
            <a:pPr algn="ctr" defTabSz="685800">
              <a:lnSpc>
                <a:spcPct val="115000"/>
              </a:lnSpc>
            </a:pPr>
            <a:r>
              <a:rPr lang="kk-KZ" sz="20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иегері атанды.</a:t>
            </a:r>
            <a:endParaRPr lang="ru-RU" sz="2000" b="1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7A6A0E53-7679-F9D7-64F6-002274A2BB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ru-RU" sz="135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8D3CC6-CB03-C7DA-BE6E-7FA16AED75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327" b="1"/>
          <a:stretch>
            <a:fillRect/>
          </a:stretch>
        </p:blipFill>
        <p:spPr>
          <a:xfrm>
            <a:off x="395536" y="1656830"/>
            <a:ext cx="4824535" cy="3500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39121F-B9C4-2C0B-D7A5-C89E3D299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159" y="654843"/>
            <a:ext cx="3895682" cy="6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1783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154DF-5C9A-6D18-3200-8B060AE08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0">
            <a:extLst>
              <a:ext uri="{FF2B5EF4-FFF2-40B4-BE49-F238E27FC236}">
                <a16:creationId xmlns:a16="http://schemas.microsoft.com/office/drawing/2014/main" id="{D07A99F4-AC2C-BED6-13E5-256A7966A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5" y="1553766"/>
            <a:ext cx="62150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kk-KZ" altLang="ru-RU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kk-KZ" altLang="ru-RU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4949CF4-B838-328F-67A9-99514F19B196}"/>
              </a:ext>
            </a:extLst>
          </p:cNvPr>
          <p:cNvGrpSpPr/>
          <p:nvPr/>
        </p:nvGrpSpPr>
        <p:grpSpPr>
          <a:xfrm>
            <a:off x="1143000" y="5733256"/>
            <a:ext cx="6858000" cy="796055"/>
            <a:chOff x="1143000" y="5239224"/>
            <a:chExt cx="6858000" cy="796055"/>
          </a:xfrm>
        </p:grpSpPr>
        <p:pic>
          <p:nvPicPr>
            <p:cNvPr id="11267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F3A59B62-71CA-9589-E3D4-FB5631AA1A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5239224"/>
              <a:ext cx="2303860" cy="686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8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4B721B6E-32C1-8731-0007-DFC071232D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438" y="5313761"/>
              <a:ext cx="2143125" cy="686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9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6738382F-C70E-B3DA-5289-1BB5467CD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7141" y="5348288"/>
              <a:ext cx="2303859" cy="68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5C9BD6-1F47-18F2-75FC-18064C11A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670414"/>
            <a:ext cx="3895682" cy="6447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0E7310-4D14-111B-8554-B05E3A9056AD}"/>
              </a:ext>
            </a:extLst>
          </p:cNvPr>
          <p:cNvSpPr txBox="1"/>
          <p:nvPr/>
        </p:nvSpPr>
        <p:spPr>
          <a:xfrm>
            <a:off x="5230593" y="1704077"/>
            <a:ext cx="3511357" cy="3603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</a:pPr>
            <a:r>
              <a:rPr lang="kk-KZ" sz="20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«Дарынды балаларға – талантты ұстаз»</a:t>
            </a:r>
            <a:r>
              <a:rPr lang="kk-KZ" sz="2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685800">
              <a:lnSpc>
                <a:spcPct val="115000"/>
              </a:lnSpc>
            </a:pPr>
            <a:r>
              <a:rPr lang="kk-KZ" sz="2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тақырыбымен өткен </a:t>
            </a:r>
            <a:endParaRPr lang="ru-RU" sz="2000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15000"/>
              </a:lnSpc>
            </a:pPr>
            <a:r>
              <a:rPr lang="kk-KZ" sz="2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Республикалық байқаудың қалалық кезеңіне мектебімізден физика пәнінің мұғалімі </a:t>
            </a:r>
            <a:r>
              <a:rPr lang="kk-KZ" sz="2000" b="1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Кәрім Мақпал Қайырқызы</a:t>
            </a:r>
            <a:r>
              <a:rPr lang="kk-KZ" sz="20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2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қатысып,  </a:t>
            </a:r>
            <a:endParaRPr lang="ru-RU" sz="2000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15000"/>
              </a:lnSpc>
            </a:pPr>
            <a:r>
              <a:rPr lang="kk-KZ" sz="20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1-орын </a:t>
            </a:r>
          </a:p>
          <a:p>
            <a:pPr algn="ctr" defTabSz="685800">
              <a:lnSpc>
                <a:spcPct val="115000"/>
              </a:lnSpc>
            </a:pPr>
            <a:r>
              <a:rPr lang="kk-KZ" sz="20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иегері атанды</a:t>
            </a:r>
            <a:r>
              <a:rPr lang="kk-KZ" sz="15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500" b="1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DFC8FB-EE54-8C54-761A-58C045352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02" y="1772817"/>
            <a:ext cx="4512682" cy="3531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249751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75F7D-97CC-3573-A4FD-94F54B5D9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0">
            <a:extLst>
              <a:ext uri="{FF2B5EF4-FFF2-40B4-BE49-F238E27FC236}">
                <a16:creationId xmlns:a16="http://schemas.microsoft.com/office/drawing/2014/main" id="{19E5D124-F014-C678-4952-969C5028C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5" y="1553766"/>
            <a:ext cx="62150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kk-KZ" altLang="ru-RU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kk-KZ" altLang="ru-RU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FAB8208-0023-8A97-435A-63996521C3FE}"/>
              </a:ext>
            </a:extLst>
          </p:cNvPr>
          <p:cNvGrpSpPr/>
          <p:nvPr/>
        </p:nvGrpSpPr>
        <p:grpSpPr>
          <a:xfrm>
            <a:off x="1143000" y="5733256"/>
            <a:ext cx="6857999" cy="721518"/>
            <a:chOff x="1143001" y="5313761"/>
            <a:chExt cx="6857999" cy="721518"/>
          </a:xfrm>
        </p:grpSpPr>
        <p:pic>
          <p:nvPicPr>
            <p:cNvPr id="11267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C5EC066A-7960-2C35-B941-19612A648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1" y="5313761"/>
              <a:ext cx="2303860" cy="686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8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7B256FBE-EDD5-AC3E-4433-D828AF0A02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438" y="5313761"/>
              <a:ext cx="2143125" cy="686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9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6349529F-8B73-8A84-8C8D-4B1DA08B3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7141" y="5348288"/>
              <a:ext cx="2303859" cy="68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0D1C7DA-0FC2-666B-216D-BE81B5A562D5}"/>
              </a:ext>
            </a:extLst>
          </p:cNvPr>
          <p:cNvSpPr txBox="1"/>
          <p:nvPr/>
        </p:nvSpPr>
        <p:spPr>
          <a:xfrm>
            <a:off x="451026" y="1687859"/>
            <a:ext cx="3419413" cy="361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</a:pPr>
            <a:r>
              <a:rPr lang="kk-KZ" sz="20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«ЖАҢА МЕКТЕПКЕ – ЖАҢАШЫЛ ҰСТАЗ»</a:t>
            </a:r>
            <a:r>
              <a:rPr lang="kk-KZ" sz="2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685800">
              <a:lnSpc>
                <a:spcPct val="115000"/>
              </a:lnSpc>
            </a:pPr>
            <a:r>
              <a:rPr lang="kk-KZ" sz="20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тақырыбымен өткен </a:t>
            </a:r>
            <a:endParaRPr lang="ru-RU" sz="2000" kern="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жас педагогтердің VIIІ Республикалық байқауының қалалық кезеңіне мектебімізден </a:t>
            </a:r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Данияр Балнұр Ғалымжанқызы </a:t>
            </a: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қатысып, жүлделі </a:t>
            </a:r>
          </a:p>
          <a:p>
            <a:pPr algn="ctr" defTabSz="685800"/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3-ОРЫННЫҢ </a:t>
            </a:r>
          </a:p>
          <a:p>
            <a:pPr algn="ctr" defTabSz="685800"/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иегері атанды.</a:t>
            </a:r>
            <a:endParaRPr lang="ru-RU" sz="2000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D5DAD4-AFD0-26E7-6CAB-81CF5CBAA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159" y="650066"/>
            <a:ext cx="3895682" cy="6447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EECAC4-8819-06BD-B68B-BCDF933B51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311"/>
          <a:stretch>
            <a:fillRect/>
          </a:stretch>
        </p:blipFill>
        <p:spPr>
          <a:xfrm>
            <a:off x="3948129" y="1790843"/>
            <a:ext cx="4959158" cy="3202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1CBC75-8DB2-F95D-3A71-142EF58DC549}"/>
              </a:ext>
            </a:extLst>
          </p:cNvPr>
          <p:cNvSpPr txBox="1"/>
          <p:nvPr/>
        </p:nvSpPr>
        <p:spPr>
          <a:xfrm>
            <a:off x="4062193" y="5181681"/>
            <a:ext cx="4845094" cy="417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</a:pPr>
            <a:r>
              <a:rPr lang="kk-KZ" sz="20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Таныс емес сыныпта сабақ өткізу сәті</a:t>
            </a:r>
            <a:endParaRPr lang="ru-RU" sz="2000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90547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043608" y="981891"/>
            <a:ext cx="727280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Оқу жылының басында мектепте мектеп алды даярлық сыныптарымен қоса есептегенде (35 оқушы) 723 оқушы болды,  3 тоқсанның соңында мектеп алды даярлық сыныптарымен қоса есептегенде  (38 оқушы) – 735 оқушы болды.     Мектептегі қозғалыстардың нәтижесінде              3-тоқсан барысында 14 оқушы келді де 28 оқушы кетті. Негізінен оқушылардың қозғалысы қала ішіндегі мектептер, облыс және Республика мектептерінің арасында болды. </a:t>
            </a:r>
            <a:endParaRPr kumimoji="0" lang="kk-KZ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D0F8B-9734-CB35-8130-351CB68D5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0">
            <a:extLst>
              <a:ext uri="{FF2B5EF4-FFF2-40B4-BE49-F238E27FC236}">
                <a16:creationId xmlns:a16="http://schemas.microsoft.com/office/drawing/2014/main" id="{EE70224F-1E80-3B1F-5288-3FB06AFFF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5" y="1553766"/>
            <a:ext cx="62150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kk-KZ" altLang="ru-RU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kk-KZ" altLang="ru-RU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DD8D63C-6E60-6A9E-95E5-28CDE166F520}"/>
              </a:ext>
            </a:extLst>
          </p:cNvPr>
          <p:cNvGrpSpPr/>
          <p:nvPr/>
        </p:nvGrpSpPr>
        <p:grpSpPr>
          <a:xfrm>
            <a:off x="1250156" y="5769663"/>
            <a:ext cx="6857999" cy="721518"/>
            <a:chOff x="1143001" y="5313761"/>
            <a:chExt cx="6857999" cy="721518"/>
          </a:xfrm>
        </p:grpSpPr>
        <p:pic>
          <p:nvPicPr>
            <p:cNvPr id="11267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E537046D-DDB5-406B-25F7-555D7A1CD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1" y="5313761"/>
              <a:ext cx="2303860" cy="686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8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63C45B94-6C91-2BF6-0120-279D5E7B8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438" y="5313761"/>
              <a:ext cx="2143125" cy="686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9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03E9FA4A-3981-6693-110A-6AC22DC671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7141" y="5348288"/>
              <a:ext cx="2303859" cy="68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1" name="Rectangle 6">
            <a:extLst>
              <a:ext uri="{FF2B5EF4-FFF2-40B4-BE49-F238E27FC236}">
                <a16:creationId xmlns:a16="http://schemas.microsoft.com/office/drawing/2014/main" id="{3EBE88B5-560A-3D6A-E25E-7FC975601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6196" y="727578"/>
            <a:ext cx="3291607" cy="41549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kk-KZ" altLang="ru-RU" sz="21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Педагогтер жетістігінен</a:t>
            </a:r>
            <a:endParaRPr lang="kk-KZ" altLang="ru-RU" sz="2100" b="1" dirty="0">
              <a:solidFill>
                <a:srgbClr val="FFFFF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A1DFFD-D38A-BCE4-C065-D55ED7533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816993"/>
            <a:ext cx="4860242" cy="34872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622CCB-559A-B421-F761-14F6B7FA72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9" t="7121" r="5639" b="3042"/>
          <a:stretch>
            <a:fillRect/>
          </a:stretch>
        </p:blipFill>
        <p:spPr>
          <a:xfrm>
            <a:off x="138493" y="1815328"/>
            <a:ext cx="4073468" cy="348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8356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5DD63-81C9-E5FB-04DD-AA1FCBFBA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0">
            <a:extLst>
              <a:ext uri="{FF2B5EF4-FFF2-40B4-BE49-F238E27FC236}">
                <a16:creationId xmlns:a16="http://schemas.microsoft.com/office/drawing/2014/main" id="{2AA10680-45B1-1B10-76D7-A8447A066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5" y="1553766"/>
            <a:ext cx="62150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kk-KZ" altLang="ru-RU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kk-KZ" altLang="ru-RU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EBB2CDE-AB02-C3CC-D9F3-98DF8A2E2732}"/>
              </a:ext>
            </a:extLst>
          </p:cNvPr>
          <p:cNvGrpSpPr/>
          <p:nvPr/>
        </p:nvGrpSpPr>
        <p:grpSpPr>
          <a:xfrm>
            <a:off x="1250156" y="5805264"/>
            <a:ext cx="6857999" cy="721518"/>
            <a:chOff x="1143001" y="5313761"/>
            <a:chExt cx="6857999" cy="721518"/>
          </a:xfrm>
        </p:grpSpPr>
        <p:pic>
          <p:nvPicPr>
            <p:cNvPr id="11267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09191AB8-B340-A4E0-7BC1-62C336ED3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1" y="5313761"/>
              <a:ext cx="2303860" cy="686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8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5BAC2A4D-F843-A5AC-6A57-544AA2E686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438" y="5313761"/>
              <a:ext cx="2143125" cy="686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9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F0096477-6F4C-58DF-643E-3D53DBE996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7141" y="5348288"/>
              <a:ext cx="2303859" cy="68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AD5C205-1C07-C58E-C229-9CE8AA7564D7}"/>
              </a:ext>
            </a:extLst>
          </p:cNvPr>
          <p:cNvSpPr txBox="1"/>
          <p:nvPr/>
        </p:nvSpPr>
        <p:spPr>
          <a:xfrm>
            <a:off x="1875213" y="2428782"/>
            <a:ext cx="5607887" cy="1756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</a:pPr>
            <a:r>
              <a:rPr lang="kk-KZ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Бұл педагогтер жетістігінің бір парасы ғана. Түрлі байқауларға өзі де қатысып, шәкірттерін де дайындап жүрген ҰСТАЗДАРДЫҢ еңбегі зор.</a:t>
            </a:r>
            <a:endParaRPr lang="ru-RU" sz="2400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444710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A16C1-1955-A696-A336-8D4A58D48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0">
            <a:extLst>
              <a:ext uri="{FF2B5EF4-FFF2-40B4-BE49-F238E27FC236}">
                <a16:creationId xmlns:a16="http://schemas.microsoft.com/office/drawing/2014/main" id="{3D4F4395-D2AF-4003-E49B-88BDD5075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5" y="1553766"/>
            <a:ext cx="62150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kk-KZ" altLang="ru-RU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kk-KZ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kumimoji="0" lang="ru-RU" altLang="ru-RU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B1497B-1BD8-BF4B-EB9C-047B6EC5685E}"/>
              </a:ext>
            </a:extLst>
          </p:cNvPr>
          <p:cNvSpPr txBox="1"/>
          <p:nvPr/>
        </p:nvSpPr>
        <p:spPr>
          <a:xfrm>
            <a:off x="1349419" y="2384763"/>
            <a:ext cx="6585219" cy="1586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НАЗАРЛАРЫҢЫЗҒА РАҚМЕТ!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379D910-9818-D0F0-9F62-6F2DA8ED3BBD}"/>
              </a:ext>
            </a:extLst>
          </p:cNvPr>
          <p:cNvGrpSpPr/>
          <p:nvPr/>
        </p:nvGrpSpPr>
        <p:grpSpPr>
          <a:xfrm>
            <a:off x="1216972" y="5639753"/>
            <a:ext cx="6850111" cy="731045"/>
            <a:chOff x="1150889" y="5304234"/>
            <a:chExt cx="6850111" cy="731045"/>
          </a:xfrm>
        </p:grpSpPr>
        <p:pic>
          <p:nvPicPr>
            <p:cNvPr id="11269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A8911027-E4EB-B039-EC40-EA6473022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7141" y="5348288"/>
              <a:ext cx="2303859" cy="68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BEF504AC-03D4-78F9-A79B-0EA0F8841D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889" y="5304234"/>
              <a:ext cx="2303860" cy="686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D:\ФОТО  С ДЕТЬМИ\РИСУНКИ\сова\астана\кокшетау\69320883_1295178667_uzor_kazahskiy.png">
              <a:extLst>
                <a:ext uri="{FF2B5EF4-FFF2-40B4-BE49-F238E27FC236}">
                  <a16:creationId xmlns:a16="http://schemas.microsoft.com/office/drawing/2014/main" id="{00FF7117-726A-C2F2-D168-BA1E78832E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8326" y="5304234"/>
              <a:ext cx="2143125" cy="686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313937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43608" y="1340770"/>
          <a:ext cx="7488832" cy="3953219"/>
        </p:xfrm>
        <a:graphic>
          <a:graphicData uri="http://schemas.openxmlformats.org/drawingml/2006/table">
            <a:tbl>
              <a:tblPr/>
              <a:tblGrid>
                <a:gridCol w="1914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9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04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81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kk-KZ" sz="2000" b="1" dirty="0">
                          <a:latin typeface="Times New Roman"/>
                          <a:ea typeface="Times New Roman"/>
                          <a:cs typeface="Times New Roman"/>
                        </a:rPr>
                        <a:t>тоқсан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kk-KZ" sz="2000" b="1" dirty="0">
                          <a:latin typeface="Times New Roman"/>
                          <a:ea typeface="Times New Roman"/>
                          <a:cs typeface="Times New Roman"/>
                        </a:rPr>
                        <a:t> тоқсан 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>
                          <a:latin typeface="Times New Roman"/>
                          <a:ea typeface="Times New Roman"/>
                          <a:cs typeface="Times New Roman"/>
                        </a:rPr>
                        <a:t>3 тоқсан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>
                          <a:latin typeface="Times New Roman"/>
                          <a:ea typeface="Times New Roman"/>
                          <a:cs typeface="Times New Roman"/>
                        </a:rPr>
                        <a:t>Оқушылар саны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>
                          <a:latin typeface="Times New Roman"/>
                          <a:ea typeface="Times New Roman"/>
                          <a:cs typeface="Times New Roman"/>
                        </a:rPr>
                        <a:t>732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latin typeface="Times New Roman"/>
                          <a:ea typeface="Times New Roman"/>
                          <a:cs typeface="Times New Roman"/>
                        </a:rPr>
                        <a:t>738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>
                          <a:latin typeface="Times New Roman"/>
                          <a:ea typeface="Times New Roman"/>
                          <a:cs typeface="Times New Roman"/>
                        </a:rPr>
                        <a:t>735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1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>
                          <a:latin typeface="Times New Roman"/>
                          <a:ea typeface="Times New Roman"/>
                          <a:cs typeface="Times New Roman"/>
                        </a:rPr>
                        <a:t>Үлгерім </a:t>
                      </a: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% 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1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 «4» </a:t>
                      </a:r>
                      <a:r>
                        <a:rPr lang="kk-KZ" sz="2000" b="1">
                          <a:latin typeface="Times New Roman"/>
                          <a:ea typeface="Times New Roman"/>
                          <a:cs typeface="Times New Roman"/>
                        </a:rPr>
                        <a:t>пен</a:t>
                      </a: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 «5»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latin typeface="Times New Roman"/>
                          <a:ea typeface="Times New Roman"/>
                          <a:cs typeface="Times New Roman"/>
                        </a:rPr>
                        <a:t>376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>
                          <a:latin typeface="Times New Roman"/>
                          <a:ea typeface="Times New Roman"/>
                          <a:cs typeface="Times New Roman"/>
                        </a:rPr>
                        <a:t>392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latin typeface="Times New Roman"/>
                          <a:ea typeface="Times New Roman"/>
                          <a:cs typeface="Times New Roman"/>
                        </a:rPr>
                        <a:t>403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1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>
                          <a:latin typeface="Times New Roman"/>
                          <a:ea typeface="Times New Roman"/>
                          <a:cs typeface="Times New Roman"/>
                        </a:rPr>
                        <a:t>Үздіктер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latin typeface="Times New Roman"/>
                          <a:ea typeface="Times New Roman"/>
                          <a:cs typeface="Times New Roman"/>
                        </a:rPr>
                        <a:t>95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>
                          <a:latin typeface="Times New Roman"/>
                          <a:ea typeface="Times New Roman"/>
                          <a:cs typeface="Times New Roman"/>
                        </a:rPr>
                        <a:t>94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latin typeface="Times New Roman"/>
                          <a:ea typeface="Times New Roman"/>
                          <a:cs typeface="Times New Roman"/>
                        </a:rPr>
                        <a:t>101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1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>
                          <a:latin typeface="Times New Roman"/>
                          <a:ea typeface="Times New Roman"/>
                          <a:cs typeface="Times New Roman"/>
                        </a:rPr>
                        <a:t>Екпінділер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>
                          <a:latin typeface="Times New Roman"/>
                          <a:ea typeface="Times New Roman"/>
                          <a:cs typeface="Times New Roman"/>
                        </a:rPr>
                        <a:t>281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>
                          <a:latin typeface="Times New Roman"/>
                          <a:ea typeface="Times New Roman"/>
                          <a:cs typeface="Times New Roman"/>
                        </a:rPr>
                        <a:t>298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latin typeface="Times New Roman"/>
                          <a:ea typeface="Times New Roman"/>
                          <a:cs typeface="Times New Roman"/>
                        </a:rPr>
                        <a:t>302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6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>
                          <a:latin typeface="Times New Roman"/>
                          <a:ea typeface="Times New Roman"/>
                          <a:cs typeface="Times New Roman"/>
                        </a:rPr>
                        <a:t>Үлгерім сапасы </a:t>
                      </a: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% 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>
                          <a:latin typeface="Times New Roman"/>
                          <a:ea typeface="Times New Roman"/>
                          <a:cs typeface="Times New Roman"/>
                        </a:rPr>
                        <a:t>60,5</a:t>
                      </a:r>
                      <a:r>
                        <a:rPr lang="en-US" sz="2000" b="1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kk-KZ" sz="2000" b="1">
                          <a:latin typeface="Times New Roman"/>
                          <a:ea typeface="Times New Roman"/>
                          <a:cs typeface="Times New Roman"/>
                        </a:rPr>
                        <a:t>2,6 </a:t>
                      </a:r>
                      <a:r>
                        <a:rPr lang="en-US" sz="2000" b="1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latin typeface="Times New Roman"/>
                          <a:ea typeface="Times New Roman"/>
                          <a:cs typeface="Times New Roman"/>
                        </a:rPr>
                        <a:t>64,7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863" marR="65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51720" y="274638"/>
            <a:ext cx="5256584" cy="778098"/>
          </a:xfrm>
        </p:spPr>
        <p:txBody>
          <a:bodyPr/>
          <a:lstStyle/>
          <a:p>
            <a:pPr algn="ctr"/>
            <a:r>
              <a:rPr lang="kk-KZ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Білім сапасы 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336704" cy="778098"/>
          </a:xfrm>
        </p:spPr>
        <p:txBody>
          <a:bodyPr>
            <a:normAutofit fontScale="90000"/>
          </a:bodyPr>
          <a:lstStyle/>
          <a:p>
            <a:r>
              <a:rPr lang="kk-KZ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«Алтын белгі»  үміткерлері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k-KZ" sz="3200" b="1" dirty="0">
                <a:latin typeface="Times New Roman" pitchFamily="18" charset="0"/>
                <a:cs typeface="Times New Roman" pitchFamily="18" charset="0"/>
              </a:rPr>
              <a:t>Алпысбай Диас </a:t>
            </a:r>
          </a:p>
          <a:p>
            <a:r>
              <a:rPr lang="kk-KZ" sz="3200" b="1" dirty="0">
                <a:latin typeface="Times New Roman" pitchFamily="18" charset="0"/>
                <a:cs typeface="Times New Roman" pitchFamily="18" charset="0"/>
              </a:rPr>
              <a:t>Сатымов Бекарыс</a:t>
            </a:r>
          </a:p>
          <a:p>
            <a:r>
              <a:rPr lang="kk-KZ" sz="3200" b="1" dirty="0">
                <a:latin typeface="Times New Roman" pitchFamily="18" charset="0"/>
                <a:cs typeface="Times New Roman" pitchFamily="18" charset="0"/>
              </a:rPr>
              <a:t>Базарбоев Бекжан</a:t>
            </a:r>
          </a:p>
          <a:p>
            <a:r>
              <a:rPr lang="kk-KZ" sz="3200" b="1" dirty="0">
                <a:latin typeface="Times New Roman" pitchFamily="18" charset="0"/>
                <a:cs typeface="Times New Roman" pitchFamily="18" charset="0"/>
              </a:rPr>
              <a:t>Нурадинова Назерке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k-KZ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11 сынып бойынша:</a:t>
            </a:r>
          </a:p>
          <a:p>
            <a:r>
              <a:rPr lang="kk-KZ" sz="3200" b="1" dirty="0">
                <a:latin typeface="Times New Roman" pitchFamily="18" charset="0"/>
                <a:cs typeface="Times New Roman" pitchFamily="18" charset="0"/>
              </a:rPr>
              <a:t>Бекмағамбетов Асқар  </a:t>
            </a:r>
          </a:p>
          <a:p>
            <a:endParaRPr lang="kk-KZ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 сыныптар бойынша:</a:t>
            </a:r>
          </a:p>
          <a:p>
            <a:r>
              <a:rPr lang="kk-KZ" sz="3200" b="1" dirty="0">
                <a:latin typeface="Times New Roman" pitchFamily="18" charset="0"/>
                <a:cs typeface="Times New Roman" pitchFamily="18" charset="0"/>
              </a:rPr>
              <a:t>Аманжол Айғаным </a:t>
            </a:r>
          </a:p>
          <a:p>
            <a:r>
              <a:rPr lang="kk-KZ" sz="3200" b="1" dirty="0">
                <a:latin typeface="Times New Roman" pitchFamily="18" charset="0"/>
                <a:cs typeface="Times New Roman" pitchFamily="18" charset="0"/>
              </a:rPr>
              <a:t>Нурманов Нурхан </a:t>
            </a:r>
          </a:p>
          <a:p>
            <a:r>
              <a:rPr lang="kk-KZ" sz="3200" b="1" dirty="0">
                <a:latin typeface="Times New Roman" pitchFamily="18" charset="0"/>
                <a:cs typeface="Times New Roman" pitchFamily="18" charset="0"/>
              </a:rPr>
              <a:t> Абишева Айслу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k-KZ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«Үздік аттестат» үміткерлері 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k-KZ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ОҚУШЫЛАРДЫҢ ЖЕТІСТІКТЕРІ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83568" y="1628800"/>
          <a:ext cx="7488832" cy="437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3394472" cy="45259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107504" y="188640"/>
            <a:ext cx="4392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Садуахасова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Айдана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10"Ә" </a:t>
            </a:r>
          </a:p>
          <a:p>
            <a:pPr algn="ctr"/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Облыстық Жарқын болашақ</a:t>
            </a:r>
            <a:b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орын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60648"/>
            <a:ext cx="4283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Жартай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Жаным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10 "Ә"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сыныбы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Жарқын болашақ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" 1-орын</a:t>
            </a:r>
          </a:p>
        </p:txBody>
      </p:sp>
      <p:sp>
        <p:nvSpPr>
          <p:cNvPr id="2053" name="AutoShape 5" descr="blob:https://web.whatsapp.com/681c4e79-e81b-4e32-8460-b4216bcf1fa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5" name="AutoShape 7" descr="blob:https://web.whatsapp.com/681c4e79-e81b-4e32-8460-b4216bcf1fa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052736"/>
            <a:ext cx="3744416" cy="25202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789040"/>
            <a:ext cx="4248472" cy="26642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093" t="31820" r="25214"/>
          <a:stretch>
            <a:fillRect/>
          </a:stretch>
        </p:blipFill>
        <p:spPr bwMode="auto">
          <a:xfrm>
            <a:off x="827584" y="1412776"/>
            <a:ext cx="3312368" cy="44539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0" y="3326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Маханова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аружан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10"Ә" </a:t>
            </a:r>
          </a:p>
          <a:p>
            <a:pPr algn="ctr"/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Облыстық мағжан оқулары</a:t>
            </a:r>
            <a:b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орын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 l="17713" t="44072" r="21650"/>
          <a:stretch>
            <a:fillRect/>
          </a:stretch>
        </p:blipFill>
        <p:spPr bwMode="auto">
          <a:xfrm>
            <a:off x="4932040" y="1772816"/>
            <a:ext cx="3528392" cy="4514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076056" y="620688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Жартай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Жаным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10 "Ә" "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Ақберен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байқауы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грамота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332656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Мереке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Айлин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Ордабек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Айару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7 «Ә»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сынып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Зерде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республикалық зерттеу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жобалары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конкурсының Облыстық кезеңінде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1-орын</a:t>
            </a:r>
          </a:p>
          <a:p>
            <a:pPr algn="ctr"/>
            <a:r>
              <a:rPr lang="kk-KZ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Республикалық кезеңінде сертификат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t="42211"/>
          <a:stretch>
            <a:fillRect/>
          </a:stretch>
        </p:blipFill>
        <p:spPr bwMode="auto">
          <a:xfrm>
            <a:off x="611560" y="1772816"/>
            <a:ext cx="3373539" cy="389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AutoShape 4" descr="blob:https://web.whatsapp.com/1d5e9f41-04fc-4874-9323-d40fb632cdd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 cstate="print"/>
          <a:srcRect t="6586" r="9274" b="34135"/>
          <a:stretch>
            <a:fillRect/>
          </a:stretch>
        </p:blipFill>
        <p:spPr bwMode="auto">
          <a:xfrm>
            <a:off x="4283968" y="1556792"/>
            <a:ext cx="439648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 cstate="print"/>
          <a:srcRect l="27586" t="15881" r="34483"/>
          <a:stretch>
            <a:fillRect/>
          </a:stretch>
        </p:blipFill>
        <p:spPr bwMode="auto">
          <a:xfrm rot="5400000">
            <a:off x="5414902" y="3666218"/>
            <a:ext cx="2270380" cy="28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db2004169gl">
  <a:themeElements>
    <a:clrScheme name="Тема Office 1">
      <a:dk1>
        <a:srgbClr val="000000"/>
      </a:dk1>
      <a:lt1>
        <a:srgbClr val="FFFFFF"/>
      </a:lt1>
      <a:dk2>
        <a:srgbClr val="233DA9"/>
      </a:dk2>
      <a:lt2>
        <a:srgbClr val="DDDDDD"/>
      </a:lt2>
      <a:accent1>
        <a:srgbClr val="65AAE9"/>
      </a:accent1>
      <a:accent2>
        <a:srgbClr val="B2B2B2"/>
      </a:accent2>
      <a:accent3>
        <a:srgbClr val="FFFFFF"/>
      </a:accent3>
      <a:accent4>
        <a:srgbClr val="000000"/>
      </a:accent4>
      <a:accent5>
        <a:srgbClr val="B8D2F2"/>
      </a:accent5>
      <a:accent6>
        <a:srgbClr val="A1A1A1"/>
      </a:accent6>
      <a:hlink>
        <a:srgbClr val="7DA0D3"/>
      </a:hlink>
      <a:folHlink>
        <a:srgbClr val="B2E385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233DA9"/>
        </a:dk2>
        <a:lt2>
          <a:srgbClr val="DDDDDD"/>
        </a:lt2>
        <a:accent1>
          <a:srgbClr val="65AAE9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B8D2F2"/>
        </a:accent5>
        <a:accent6>
          <a:srgbClr val="A1A1A1"/>
        </a:accent6>
        <a:hlink>
          <a:srgbClr val="7DA0D3"/>
        </a:hlink>
        <a:folHlink>
          <a:srgbClr val="B2E3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632769"/>
        </a:dk2>
        <a:lt2>
          <a:srgbClr val="DDDDDD"/>
        </a:lt2>
        <a:accent1>
          <a:srgbClr val="8B8DE1"/>
        </a:accent1>
        <a:accent2>
          <a:srgbClr val="FF997D"/>
        </a:accent2>
        <a:accent3>
          <a:srgbClr val="FFFFFF"/>
        </a:accent3>
        <a:accent4>
          <a:srgbClr val="000000"/>
        </a:accent4>
        <a:accent5>
          <a:srgbClr val="C4C5EE"/>
        </a:accent5>
        <a:accent6>
          <a:srgbClr val="E78A71"/>
        </a:accent6>
        <a:hlink>
          <a:srgbClr val="58AFD2"/>
        </a:hlink>
        <a:folHlink>
          <a:srgbClr val="BFDF6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37737F"/>
        </a:dk2>
        <a:lt2>
          <a:srgbClr val="DDDDDD"/>
        </a:lt2>
        <a:accent1>
          <a:srgbClr val="52BCB2"/>
        </a:accent1>
        <a:accent2>
          <a:srgbClr val="E0A56A"/>
        </a:accent2>
        <a:accent3>
          <a:srgbClr val="FFFFFF"/>
        </a:accent3>
        <a:accent4>
          <a:srgbClr val="000000"/>
        </a:accent4>
        <a:accent5>
          <a:srgbClr val="B3DAD5"/>
        </a:accent5>
        <a:accent6>
          <a:srgbClr val="CB955F"/>
        </a:accent6>
        <a:hlink>
          <a:srgbClr val="A0C264"/>
        </a:hlink>
        <a:folHlink>
          <a:srgbClr val="DCDC2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341</TotalTime>
  <Words>568</Words>
  <Application>Microsoft Office PowerPoint</Application>
  <PresentationFormat>Экран (4:3)</PresentationFormat>
  <Paragraphs>124</Paragraphs>
  <Slides>22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Arial</vt:lpstr>
      <vt:lpstr>Calibri</vt:lpstr>
      <vt:lpstr>Lucida Sans Unicode</vt:lpstr>
      <vt:lpstr>Times New Roman</vt:lpstr>
      <vt:lpstr>Verdana</vt:lpstr>
      <vt:lpstr>Wingdings</vt:lpstr>
      <vt:lpstr>Wingdings 2</vt:lpstr>
      <vt:lpstr>Wingdings 3</vt:lpstr>
      <vt:lpstr>Открытая</vt:lpstr>
      <vt:lpstr>cdb2004169gl</vt:lpstr>
      <vt:lpstr>Image</vt:lpstr>
      <vt:lpstr>Презентация PowerPoint</vt:lpstr>
      <vt:lpstr>Презентация PowerPoint</vt:lpstr>
      <vt:lpstr>Білім сапасы </vt:lpstr>
      <vt:lpstr>«Алтын белгі»  үміткерлері</vt:lpstr>
      <vt:lpstr>«Үздік аттестат» үміткерлері </vt:lpstr>
      <vt:lpstr>ОҚУШЫЛАРДЫҢ ЖЕТІСТІКТЕРІ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Head teacher</dc:creator>
  <cp:lastModifiedBy>Степногорск Жанар Шаяхметова Шаяхметова</cp:lastModifiedBy>
  <cp:revision>40</cp:revision>
  <dcterms:created xsi:type="dcterms:W3CDTF">2026-04-02T12:22:46Z</dcterms:created>
  <dcterms:modified xsi:type="dcterms:W3CDTF">2026-04-03T09:12:36Z</dcterms:modified>
</cp:coreProperties>
</file>